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4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7E7E7"/>
    <a:srgbClr val="C4C4C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42" y="-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C851F-E96C-4856-BB16-7102CE5638BB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4DE21-78BD-4260-9624-5A6AA06BA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115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C851F-E96C-4856-BB16-7102CE5638BB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4DE21-78BD-4260-9624-5A6AA06BA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303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C851F-E96C-4856-BB16-7102CE5638BB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4DE21-78BD-4260-9624-5A6AA06BA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629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C851F-E96C-4856-BB16-7102CE5638BB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4DE21-78BD-4260-9624-5A6AA06BA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465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C851F-E96C-4856-BB16-7102CE5638BB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4DE21-78BD-4260-9624-5A6AA06BA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844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C851F-E96C-4856-BB16-7102CE5638BB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4DE21-78BD-4260-9624-5A6AA06BA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936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C851F-E96C-4856-BB16-7102CE5638BB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4DE21-78BD-4260-9624-5A6AA06BA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204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C851F-E96C-4856-BB16-7102CE5638BB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4DE21-78BD-4260-9624-5A6AA06BA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710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C851F-E96C-4856-BB16-7102CE5638BB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4DE21-78BD-4260-9624-5A6AA06BA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79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C851F-E96C-4856-BB16-7102CE5638BB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4DE21-78BD-4260-9624-5A6AA06BA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149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C851F-E96C-4856-BB16-7102CE5638BB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4DE21-78BD-4260-9624-5A6AA06BA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871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7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microsoft.com/office/2007/relationships/hdphoto" Target="../media/hdphoto2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 userDrawn="1"/>
        </p:nvSpPr>
        <p:spPr>
          <a:xfrm>
            <a:off x="171450" y="113506"/>
            <a:ext cx="8837796" cy="6607969"/>
          </a:xfrm>
          <a:prstGeom prst="round2DiagRect">
            <a:avLst/>
          </a:prstGeom>
          <a:solidFill>
            <a:srgbClr val="FFFFFF">
              <a:alpha val="74902"/>
            </a:srgbClr>
          </a:solidFill>
          <a:ln w="95250" cmpd="thinThick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14685" y="0"/>
            <a:ext cx="2272765" cy="89755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3130" y="4851131"/>
            <a:ext cx="2337566" cy="22089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406"/>
            <a:ext cx="2310062" cy="89755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8891" y="3844150"/>
            <a:ext cx="2471867" cy="312894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C851F-E96C-4856-BB16-7102CE5638BB}" type="datetimeFigureOut">
              <a:rPr lang="ru-RU" smtClean="0"/>
              <a:t>10.03.2020</a:t>
            </a:fld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10062" y="0"/>
            <a:ext cx="2162525" cy="8975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9342" y="0"/>
            <a:ext cx="2435343" cy="89755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54DE21-78BD-4260-9624-5A6AA06BA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900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hdphoto" Target="../media/hdphoto9.wdp"/><Relationship Id="rId7" Type="http://schemas.openxmlformats.org/officeDocument/2006/relationships/image" Target="../media/image24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jpeg"/><Relationship Id="rId10" Type="http://schemas.openxmlformats.org/officeDocument/2006/relationships/image" Target="../media/image27.jpg"/><Relationship Id="rId4" Type="http://schemas.openxmlformats.org/officeDocument/2006/relationships/image" Target="../media/image21.jp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29.png"/><Relationship Id="rId4" Type="http://schemas.openxmlformats.org/officeDocument/2006/relationships/hyperlink" Target="https://&#1087;&#1077;&#1076;&#1087;&#1088;&#1086;&#1077;&#1082;&#1090;.&#1088;&#1092;/&#1073;&#1077;&#1082;&#1083;&#1077;&#1085;&#1080;&#1097;&#1077;&#1074;&#1072;-&#1082;-&#1085;-&#1082;&#1074;&#1077;&#1089;&#1090;-&#1080;&#1075;&#1088;&#1072;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pochemu4ka.ru/load/vsjo_dlja_shkoly/45-1-0-10030" TargetMode="External"/><Relationship Id="rId2" Type="http://schemas.openxmlformats.org/officeDocument/2006/relationships/hyperlink" Target="https://portalpedagoga.ru/servisy/publik/publ?id=2233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kssovushka.ru/zhurnal/11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55314"/>
            <a:ext cx="7772400" cy="4790940"/>
          </a:xfrm>
        </p:spPr>
        <p:txBody>
          <a:bodyPr>
            <a:normAutofit fontScale="90000"/>
          </a:bodyPr>
          <a:lstStyle/>
          <a:p>
            <a:r>
              <a:rPr lang="ru-RU" sz="4900" dirty="0" smtClean="0"/>
              <a:t>Методическая разработка</a:t>
            </a:r>
            <a:br>
              <a:rPr lang="ru-RU" sz="4900" dirty="0" smtClean="0"/>
            </a:br>
            <a:r>
              <a:rPr lang="ru-RU" sz="4900" dirty="0" smtClean="0"/>
              <a:t>Конспект квест-игры</a:t>
            </a:r>
            <a:br>
              <a:rPr lang="ru-RU" sz="4900" dirty="0" smtClean="0"/>
            </a:br>
            <a:r>
              <a:rPr lang="ru-RU" sz="4900" dirty="0" smtClean="0"/>
              <a:t> «В поиске нот»</a:t>
            </a:r>
            <a:br>
              <a:rPr lang="ru-RU" sz="4900" dirty="0" smtClean="0"/>
            </a:br>
            <a:r>
              <a:rPr lang="ru-RU" sz="5400" dirty="0" smtClean="0"/>
              <a:t>                   </a:t>
            </a:r>
            <a:r>
              <a:rPr lang="ru-RU" sz="2000" dirty="0" smtClean="0"/>
              <a:t>Автор разработки:</a:t>
            </a:r>
            <a:br>
              <a:rPr lang="ru-RU" sz="2000" dirty="0" smtClean="0"/>
            </a:br>
            <a:r>
              <a:rPr lang="ru-RU" sz="2000" dirty="0" smtClean="0"/>
              <a:t>                        </a:t>
            </a:r>
            <a:r>
              <a:rPr lang="ru-RU" sz="2000" dirty="0" err="1" smtClean="0"/>
              <a:t>Манатина</a:t>
            </a:r>
            <a:r>
              <a:rPr lang="ru-RU" sz="2000" dirty="0" smtClean="0"/>
              <a:t> Кристина Николаевна</a:t>
            </a:r>
            <a:br>
              <a:rPr lang="ru-RU" sz="2000" dirty="0" smtClean="0"/>
            </a:br>
            <a:r>
              <a:rPr lang="ru-RU" sz="2000" dirty="0" smtClean="0"/>
              <a:t>                                 Музыкальный руководитель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г. Еманжелинск-2019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06433" y="1235181"/>
            <a:ext cx="9709266" cy="64799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Муниципальное казенное дошкольное образовательное учреждение «д/с №7»                                                                                      </a:t>
            </a:r>
            <a:r>
              <a:rPr lang="ru-RU" sz="1600" dirty="0" err="1" smtClean="0"/>
              <a:t>Еманжелинского</a:t>
            </a:r>
            <a:r>
              <a:rPr lang="ru-RU" sz="1600" dirty="0" smtClean="0"/>
              <a:t> Муниципального района Челябинской области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7100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548" y="2149847"/>
            <a:ext cx="3840321" cy="1828800"/>
          </a:xfrm>
        </p:spPr>
        <p:txBody>
          <a:bodyPr/>
          <a:lstStyle/>
          <a:p>
            <a:r>
              <a:rPr lang="en-US" sz="1800" b="1" dirty="0" smtClean="0"/>
              <a:t>                    </a:t>
            </a:r>
            <a:r>
              <a:rPr lang="ru-RU" sz="1800" b="1" i="1" dirty="0" smtClean="0"/>
              <a:t>Задание</a:t>
            </a:r>
            <a:r>
              <a:rPr lang="ru-RU" sz="1800" dirty="0" smtClean="0"/>
              <a:t>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ru-RU" sz="1800" dirty="0" smtClean="0"/>
              <a:t>Исполнить песню на английском языке</a:t>
            </a:r>
            <a:r>
              <a:rPr lang="ru-RU" sz="1800" dirty="0"/>
              <a:t> </a:t>
            </a:r>
            <a:r>
              <a:rPr lang="ru-RU" sz="1800" b="1" dirty="0" smtClean="0"/>
              <a:t>« </a:t>
            </a:r>
            <a:r>
              <a:rPr lang="en-US" sz="1800" b="1" dirty="0" smtClean="0"/>
              <a:t>I </a:t>
            </a:r>
            <a:r>
              <a:rPr lang="en-US" sz="1800" b="1" dirty="0" err="1" smtClean="0"/>
              <a:t>wanna</a:t>
            </a:r>
            <a:r>
              <a:rPr lang="en-US" sz="1800" b="1" dirty="0" smtClean="0"/>
              <a:t> a be</a:t>
            </a:r>
            <a:r>
              <a:rPr lang="ru-RU" sz="1800" b="1" dirty="0" smtClean="0"/>
              <a:t>»</a:t>
            </a:r>
            <a:r>
              <a:rPr lang="ru-RU" sz="2500" b="1" dirty="0" smtClean="0"/>
              <a:t/>
            </a:r>
            <a:br>
              <a:rPr lang="ru-RU" sz="2500" b="1" dirty="0" smtClean="0"/>
            </a:br>
            <a:endParaRPr lang="ru-RU" sz="1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" t="5870" r="3437"/>
          <a:stretch/>
        </p:blipFill>
        <p:spPr>
          <a:xfrm>
            <a:off x="4717030" y="2227811"/>
            <a:ext cx="4052898" cy="2303702"/>
          </a:xfrm>
        </p:spPr>
      </p:pic>
      <p:sp>
        <p:nvSpPr>
          <p:cNvPr id="3" name="TextBox 2"/>
          <p:cNvSpPr txBox="1"/>
          <p:nvPr/>
        </p:nvSpPr>
        <p:spPr>
          <a:xfrm>
            <a:off x="3142445" y="772733"/>
            <a:ext cx="26401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Соль</a:t>
            </a:r>
          </a:p>
          <a:p>
            <a:pPr algn="ctr"/>
            <a:r>
              <a:rPr lang="ru-RU" sz="2000" dirty="0" smtClean="0"/>
              <a:t>(Англия)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339403" y="5254580"/>
            <a:ext cx="56023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Задача:</a:t>
            </a:r>
          </a:p>
          <a:p>
            <a:r>
              <a:rPr lang="ru-RU" dirty="0" smtClean="0"/>
              <a:t>-</a:t>
            </a:r>
            <a:r>
              <a:rPr lang="ru-RU" dirty="0"/>
              <a:t>закреплять навыки вокально-хорового исполнения на английском языке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1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5628" y="809871"/>
            <a:ext cx="2434809" cy="88384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/>
              <a:t>                                                Ля</a:t>
            </a:r>
            <a:r>
              <a:rPr lang="ru-RU" sz="2500" b="1" dirty="0" smtClean="0"/>
              <a:t>                                                                </a:t>
            </a:r>
            <a:r>
              <a:rPr lang="ru-RU" sz="2500" dirty="0" smtClean="0"/>
              <a:t>(</a:t>
            </a:r>
            <a:r>
              <a:rPr lang="ru-RU" sz="2200" dirty="0" smtClean="0"/>
              <a:t>Голландия)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endParaRPr lang="ru-RU" sz="2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5094818" y="1836333"/>
            <a:ext cx="3668032" cy="2279560"/>
          </a:xfrm>
        </p:spPr>
      </p:pic>
      <p:sp>
        <p:nvSpPr>
          <p:cNvPr id="3" name="TextBox 2"/>
          <p:cNvSpPr txBox="1"/>
          <p:nvPr/>
        </p:nvSpPr>
        <p:spPr>
          <a:xfrm>
            <a:off x="1099854" y="4359148"/>
            <a:ext cx="5859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Задачи: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dirty="0"/>
              <a:t>-продолжать развивать чувство ритма, координационную свободу движений, ансамблевую слаженность по средством музыкально – педагогической технологии «Хор рук» (методика Т.А. Боровик)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dirty="0"/>
              <a:t/>
            </a:r>
            <a:br>
              <a:rPr lang="ru-RU" dirty="0"/>
            </a:br>
            <a:endParaRPr lang="ru-RU" b="1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968" y="2192301"/>
            <a:ext cx="4237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           </a:t>
            </a:r>
            <a:r>
              <a:rPr lang="ru-RU" b="1" i="1" dirty="0" smtClean="0"/>
              <a:t>Задание</a:t>
            </a:r>
          </a:p>
          <a:p>
            <a:r>
              <a:rPr lang="ru-RU" dirty="0" smtClean="0"/>
              <a:t>Инсценировать </a:t>
            </a:r>
            <a:r>
              <a:rPr lang="ru-RU" dirty="0"/>
              <a:t>музыкальный образ «Цветущий сад»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36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136" y="1886453"/>
            <a:ext cx="4821382" cy="1803043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1800" b="1" dirty="0" smtClean="0"/>
              <a:t>              </a:t>
            </a:r>
            <a:r>
              <a:rPr lang="ru-RU" sz="1800" b="1" i="1" dirty="0" smtClean="0"/>
              <a:t>Задание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dirty="0" smtClean="0"/>
              <a:t>Передать свои впечатления о </a:t>
            </a:r>
            <a:r>
              <a:rPr lang="ru-RU" sz="1800" dirty="0" smtClean="0"/>
              <a:t>произведении П.И</a:t>
            </a:r>
            <a:r>
              <a:rPr lang="ru-RU" sz="1800" dirty="0"/>
              <a:t>. </a:t>
            </a:r>
            <a:r>
              <a:rPr lang="ru-RU" sz="1800" dirty="0" smtClean="0"/>
              <a:t>Чайковского </a:t>
            </a:r>
            <a:r>
              <a:rPr lang="ru-RU" sz="1800" dirty="0"/>
              <a:t>«Вальс цветов</a:t>
            </a:r>
            <a:r>
              <a:rPr lang="ru-RU" sz="1800" dirty="0" smtClean="0"/>
              <a:t>» в </a:t>
            </a:r>
            <a:r>
              <a:rPr lang="ru-RU" sz="1800" dirty="0" smtClean="0"/>
              <a:t>цвете.</a:t>
            </a:r>
            <a:endParaRPr lang="ru-RU" sz="1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150" y="1034498"/>
            <a:ext cx="2630216" cy="3506954"/>
          </a:xfrm>
        </p:spPr>
      </p:pic>
      <p:sp>
        <p:nvSpPr>
          <p:cNvPr id="3" name="TextBox 2"/>
          <p:cNvSpPr txBox="1"/>
          <p:nvPr/>
        </p:nvSpPr>
        <p:spPr>
          <a:xfrm>
            <a:off x="1155469" y="4657831"/>
            <a:ext cx="62612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Задачи:</a:t>
            </a:r>
          </a:p>
          <a:p>
            <a:r>
              <a:rPr lang="ru-RU" dirty="0" smtClean="0"/>
              <a:t>-</a:t>
            </a:r>
            <a:r>
              <a:rPr lang="ru-RU" dirty="0" smtClean="0"/>
              <a:t>совершенствовать </a:t>
            </a:r>
            <a:r>
              <a:rPr lang="ru-RU" dirty="0"/>
              <a:t>умение соотносить цвет с </a:t>
            </a:r>
            <a:r>
              <a:rPr lang="ru-RU" dirty="0" smtClean="0"/>
              <a:t>музыкой, </a:t>
            </a:r>
            <a:r>
              <a:rPr lang="ru-RU" dirty="0"/>
              <a:t>опираясь на различие наиболее ярких средств</a:t>
            </a:r>
            <a:r>
              <a:rPr lang="ru-RU" b="1" dirty="0"/>
              <a:t> </a:t>
            </a:r>
            <a:r>
              <a:rPr lang="ru-RU" dirty="0"/>
              <a:t>музыкальной выразительности</a:t>
            </a:r>
            <a:r>
              <a:rPr lang="ru-RU" b="1" dirty="0"/>
              <a:t> </a:t>
            </a:r>
            <a:r>
              <a:rPr lang="ru-RU" i="1" dirty="0"/>
              <a:t>(темп, динамику, </a:t>
            </a:r>
            <a:r>
              <a:rPr lang="ru-RU" i="1" dirty="0" smtClean="0"/>
              <a:t>ритм.)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25780" y="847015"/>
            <a:ext cx="2009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Си</a:t>
            </a:r>
          </a:p>
          <a:p>
            <a:pPr algn="ctr"/>
            <a:r>
              <a:rPr lang="ru-RU" dirty="0" smtClean="0"/>
              <a:t>(Индия)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30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0924" y="1094704"/>
            <a:ext cx="4507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Рефлексия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906" b="72135" l="39312" r="80527">
                        <a14:foregroundMark x1="48829" y1="69010" x2="48829" y2="69010"/>
                      </a14:backgroundRemoval>
                    </a14:imgEffect>
                  </a14:imgLayer>
                </a14:imgProps>
              </a:ext>
            </a:extLst>
          </a:blip>
          <a:srcRect l="38508" t="21390" r="18885" b="25745"/>
          <a:stretch/>
        </p:blipFill>
        <p:spPr>
          <a:xfrm>
            <a:off x="2075855" y="1294759"/>
            <a:ext cx="4837744" cy="33747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948" y="1734343"/>
            <a:ext cx="1415773" cy="9206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948" y="3215228"/>
            <a:ext cx="1415774" cy="8959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862" y="5153479"/>
            <a:ext cx="1357502" cy="9070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04" y="3307718"/>
            <a:ext cx="1211827" cy="8034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5904" y="1827945"/>
            <a:ext cx="1211827" cy="827042"/>
          </a:xfrm>
          <a:prstGeom prst="rect">
            <a:avLst/>
          </a:prstGeom>
        </p:spPr>
      </p:pic>
      <p:pic>
        <p:nvPicPr>
          <p:cNvPr id="1028" name="Picture 4" descr="Картинки по запросу &quot;флаг египта&quot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851" y="5098522"/>
            <a:ext cx="1360161" cy="95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967" y="5153479"/>
            <a:ext cx="1252631" cy="89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73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dirty="0" smtClean="0"/>
              <a:t>Заключение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716" y="1690689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Развитие исполнительской деятельности достигается путем целенаправленной педагогической работы. Задача музыкального руководителя заключается в том, чтобы помочь ребенку в развитии пения, музыкально-ритмических движений, игре на детских музыкальных инструментах. </a:t>
            </a:r>
            <a:r>
              <a:rPr lang="ru-RU" sz="1800" dirty="0" smtClean="0"/>
              <a:t>Цель </a:t>
            </a:r>
            <a:r>
              <a:rPr lang="ru-RU" sz="1800" dirty="0"/>
              <a:t>исследования заключалась в определении возможности использования квест-игр в развитии исполнительской деятельности у детей старшего дошкольного </a:t>
            </a:r>
            <a:r>
              <a:rPr lang="ru-RU" sz="1800" dirty="0" smtClean="0"/>
              <a:t>возраста.</a:t>
            </a:r>
          </a:p>
          <a:p>
            <a:pPr marL="0" indent="0">
              <a:buNone/>
            </a:pPr>
            <a:r>
              <a:rPr lang="ru-RU" sz="1800" dirty="0" smtClean="0"/>
              <a:t>Подводя </a:t>
            </a:r>
            <a:r>
              <a:rPr lang="ru-RU" sz="1800" dirty="0"/>
              <a:t>итог, необходимо отметить, что использование игровой технологии  благотворно влияет на процесс развития исполнительской деятельности  ребенка  в целом.</a:t>
            </a:r>
          </a:p>
          <a:p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04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82591" y="1068947"/>
            <a:ext cx="3992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Приложение</a:t>
            </a: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913" y="1670755"/>
            <a:ext cx="6292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Диплом за </a:t>
            </a:r>
            <a:r>
              <a:rPr lang="en-US" dirty="0" smtClean="0"/>
              <a:t>I </a:t>
            </a:r>
            <a:r>
              <a:rPr lang="ru-RU" dirty="0" smtClean="0"/>
              <a:t>место во Всероссийском педагогическом конкурсе, в номинации: «Сценарии праздников и развлечений». Педагогическое мероприятие </a:t>
            </a:r>
            <a:r>
              <a:rPr lang="ru-RU" dirty="0" err="1" smtClean="0"/>
              <a:t>квест</a:t>
            </a:r>
            <a:r>
              <a:rPr lang="ru-RU" dirty="0" smtClean="0"/>
              <a:t>-игра                 «В поиске нот» 2019г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69" t="4402" b="4364"/>
          <a:stretch/>
        </p:blipFill>
        <p:spPr>
          <a:xfrm rot="5400000">
            <a:off x="7170093" y="1517140"/>
            <a:ext cx="1724966" cy="12286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0913" y="2993968"/>
            <a:ext cx="68773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Сертификат, подтверждающий публикацию авторского материала на ресурсе Всероссийского информационно-образовательного портала «Академия педагогических проектов Российской Федерации» 2019г</a:t>
            </a:r>
          </a:p>
          <a:p>
            <a:r>
              <a:rPr lang="ru-RU" dirty="0" smtClean="0"/>
              <a:t>Веб-адрес публикации: </a:t>
            </a:r>
            <a:r>
              <a:rPr lang="en-US" dirty="0" smtClean="0">
                <a:hlinkClick r:id="rId4"/>
              </a:rPr>
              <a:t>https</a:t>
            </a:r>
            <a:r>
              <a:rPr lang="ru-RU" dirty="0" smtClean="0">
                <a:hlinkClick r:id="rId4"/>
              </a:rPr>
              <a:t>://</a:t>
            </a:r>
            <a:r>
              <a:rPr lang="ru-RU" dirty="0" err="1" smtClean="0">
                <a:hlinkClick r:id="rId4"/>
              </a:rPr>
              <a:t>педпроект.рф</a:t>
            </a:r>
            <a:r>
              <a:rPr lang="ru-RU" dirty="0" smtClean="0">
                <a:hlinkClick r:id="rId4"/>
              </a:rPr>
              <a:t>/</a:t>
            </a:r>
            <a:r>
              <a:rPr lang="ru-RU" dirty="0" err="1" smtClean="0">
                <a:hlinkClick r:id="rId4"/>
              </a:rPr>
              <a:t>бекленищева</a:t>
            </a:r>
            <a:r>
              <a:rPr lang="ru-RU" dirty="0" smtClean="0">
                <a:hlinkClick r:id="rId4"/>
              </a:rPr>
              <a:t>-к-н-</a:t>
            </a:r>
            <a:r>
              <a:rPr lang="ru-RU" dirty="0" err="1" smtClean="0">
                <a:hlinkClick r:id="rId4"/>
              </a:rPr>
              <a:t>квест</a:t>
            </a:r>
            <a:r>
              <a:rPr lang="ru-RU" dirty="0" smtClean="0">
                <a:hlinkClick r:id="rId4"/>
              </a:rPr>
              <a:t>-игра/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0" t="5511" r="3882" b="3669"/>
          <a:stretch/>
        </p:blipFill>
        <p:spPr>
          <a:xfrm rot="5400000">
            <a:off x="7292041" y="3590571"/>
            <a:ext cx="1777282" cy="127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03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H="1" flipV="1">
            <a:off x="980901" y="1279860"/>
            <a:ext cx="78139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Участие в </a:t>
            </a:r>
            <a:r>
              <a:rPr lang="en-US" dirty="0" smtClean="0"/>
              <a:t>XVIII</a:t>
            </a:r>
            <a:r>
              <a:rPr lang="ru-RU" dirty="0" smtClean="0"/>
              <a:t> Международной заочной научно-практической конференции «Модернизация системы профессионального образования на основе регулируемого </a:t>
            </a:r>
            <a:r>
              <a:rPr lang="ru-RU" dirty="0" err="1" smtClean="0"/>
              <a:t>эволюционирования</a:t>
            </a:r>
            <a:r>
              <a:rPr lang="ru-RU" dirty="0" smtClean="0"/>
              <a:t>». </a:t>
            </a:r>
          </a:p>
          <a:p>
            <a:r>
              <a:rPr lang="ru-RU" b="1" dirty="0" smtClean="0"/>
              <a:t>Статья</a:t>
            </a:r>
            <a:r>
              <a:rPr lang="ru-RU" dirty="0" smtClean="0"/>
              <a:t>. Развитие музыкально-исполнительской деятельности у детей старшего дошкольного возраста посредством квест-игр.2019г 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56"/>
          <a:stretch/>
        </p:blipFill>
        <p:spPr>
          <a:xfrm>
            <a:off x="2289044" y="3117664"/>
            <a:ext cx="4005330" cy="289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24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/>
              <a:t>Список используемых источников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portalpedagoga.ru/servisy/publik/publ?id=22332</a:t>
            </a:r>
            <a:endParaRPr lang="ru-RU" sz="1800" dirty="0" smtClean="0"/>
          </a:p>
          <a:p>
            <a:r>
              <a:rPr lang="ru-RU" sz="1800" dirty="0" err="1" smtClean="0"/>
              <a:t>Муз.ребусы</a:t>
            </a:r>
            <a:r>
              <a:rPr lang="ru-RU" sz="1800" dirty="0" smtClean="0"/>
              <a:t> </a:t>
            </a:r>
            <a:r>
              <a:rPr lang="en-US" sz="1800" dirty="0" smtClean="0">
                <a:hlinkClick r:id="rId3"/>
              </a:rPr>
              <a:t>https</a:t>
            </a:r>
            <a:r>
              <a:rPr lang="en-US" sz="1800" dirty="0">
                <a:hlinkClick r:id="rId3"/>
              </a:rPr>
              <a:t>://</a:t>
            </a:r>
            <a:r>
              <a:rPr lang="en-US" sz="1800" dirty="0" smtClean="0">
                <a:hlinkClick r:id="rId3"/>
              </a:rPr>
              <a:t>pochemu4ka.ru/load/vsjo_dlja_shkoly/45-1-0-10030</a:t>
            </a:r>
            <a:endParaRPr lang="ru-RU" sz="1800" dirty="0"/>
          </a:p>
          <a:p>
            <a:r>
              <a:rPr lang="ru-RU" sz="18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Мерзлякова</a:t>
            </a:r>
            <a:r>
              <a:rPr lang="ru-RU" sz="1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С.И. «Роль интегрированных занятий в развитии дошкольников» //«Музыкальный руководитель» 2010.- № 2.- с. </a:t>
            </a:r>
            <a:r>
              <a:rPr lang="ru-RU" sz="18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1000" dirty="0" smtClean="0">
              <a:latin typeface="+mj-lt"/>
            </a:endParaRPr>
          </a:p>
          <a:p>
            <a:r>
              <a:rPr lang="ru-RU" sz="18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Скопинцева</a:t>
            </a:r>
            <a:r>
              <a:rPr lang="ru-RU" sz="1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О.А. «Развитие музыкально-художественного творчества старших дошкольников» /</a:t>
            </a:r>
            <a:r>
              <a:rPr lang="ru-RU" sz="1800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Скопинцева</a:t>
            </a:r>
            <a:r>
              <a:rPr lang="ru-RU" sz="1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О.А. - Волгоград, 2010 </a:t>
            </a:r>
            <a:endParaRPr lang="ru-RU" sz="1000" dirty="0" smtClean="0">
              <a:latin typeface="+mj-lt"/>
            </a:endParaRPr>
          </a:p>
          <a:p>
            <a:r>
              <a:rPr lang="ru-RU" sz="18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Тарасова</a:t>
            </a:r>
            <a:r>
              <a:rPr lang="ru-RU" sz="1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К.В. «Развитие музыкальных способностей в дошкольном детстве» // «Музыкальный руководитель» 2010 г. -  №1. – </a:t>
            </a:r>
            <a:r>
              <a:rPr lang="ru-RU" sz="18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с.10 </a:t>
            </a:r>
            <a:endParaRPr lang="ru-RU" sz="1000" dirty="0">
              <a:latin typeface="+mj-lt"/>
            </a:endParaRPr>
          </a:p>
          <a:p>
            <a:r>
              <a:rPr lang="ru-RU" sz="18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Кожина Ю.В., </a:t>
            </a:r>
            <a:r>
              <a:rPr lang="ru-RU" sz="1800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Кирченко</a:t>
            </a:r>
            <a:r>
              <a:rPr lang="ru-RU" sz="18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Н.П. Квест-технология в дошкольном образовании // Совушка. 2018. N1(11). URL: </a:t>
            </a:r>
            <a:r>
              <a:rPr lang="ru-RU" sz="18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https://kssovushka.ru/zhurnal/11/</a:t>
            </a:r>
            <a:r>
              <a:rPr lang="ru-RU" sz="18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 (дата обращения: 05.05.2019)</a:t>
            </a:r>
            <a:endParaRPr lang="ru-RU" sz="1000" dirty="0" smtClean="0">
              <a:latin typeface="+mj-lt"/>
            </a:endParaRPr>
          </a:p>
          <a:p>
            <a:endParaRPr lang="ru-RU" sz="1800" dirty="0">
              <a:latin typeface="+mj-lt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74711"/>
            <a:ext cx="81945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3975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710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4702" y="1208046"/>
            <a:ext cx="7329835" cy="4031088"/>
          </a:xfrm>
        </p:spPr>
        <p:txBody>
          <a:bodyPr>
            <a:normAutofit fontScale="90000"/>
          </a:bodyPr>
          <a:lstStyle/>
          <a:p>
            <a:pPr indent="457200" algn="l"/>
            <a:r>
              <a:rPr lang="ru-RU" sz="1600" dirty="0" smtClean="0"/>
              <a:t>Проблема </a:t>
            </a:r>
            <a:r>
              <a:rPr lang="ru-RU" sz="1600" dirty="0"/>
              <a:t>музыкального развития в истории дошкольной педагогики всегда была одной из актуальных. Современные научные исследования свидетельствуют о том, что развитие исполнительской деятельности, формирование основ музыкальной культуры нужно начинать с дошкольного учреждения. Однако существует масса проблем в области музыкального развития, а именно: у дошкольников слабо развито ассоциативно – образное мышление, фантазия и творческое воображение при выполнении творческих заданий. Недостаточно развит слуховой фон детей и способность его сопоставления с заданным образом. Также одной из основных проблем является эмоциональная закрепощенность дошкольников и слабое проявление артистических </a:t>
            </a:r>
            <a:r>
              <a:rPr lang="ru-RU" sz="1600" dirty="0" smtClean="0"/>
              <a:t>способностей. </a:t>
            </a:r>
            <a:r>
              <a:rPr lang="ru-RU" sz="1600" dirty="0"/>
              <a:t> </a:t>
            </a:r>
            <a:br>
              <a:rPr lang="ru-RU" sz="1600" dirty="0"/>
            </a:br>
            <a:r>
              <a:rPr lang="ru-RU" sz="1600" dirty="0" smtClean="0"/>
              <a:t>         Существующее положение требует </a:t>
            </a:r>
            <a:r>
              <a:rPr lang="ru-RU" sz="1600" dirty="0"/>
              <a:t>внедрения новейших форм, методов и технологий обучения. Современные технологии в образовании рассматриваются как средство, с помощью которого может быть реализована новая образовательная парадигма. В образовательном процессе дошкольника применяется широкий спектр технологий. Особым преимуществом пользуются игровые технологии и технология проблемного обучения</a:t>
            </a:r>
            <a:r>
              <a:rPr lang="ru-RU" sz="1600" dirty="0" smtClean="0"/>
              <a:t>.</a:t>
            </a:r>
            <a:br>
              <a:rPr lang="ru-RU" sz="1600" dirty="0" smtClean="0"/>
            </a:br>
            <a:r>
              <a:rPr lang="ru-RU" sz="1600" dirty="0"/>
              <a:t> </a:t>
            </a:r>
            <a:r>
              <a:rPr lang="ru-RU" sz="1600" dirty="0" smtClean="0"/>
              <a:t>         </a:t>
            </a:r>
            <a:r>
              <a:rPr lang="ru-RU" sz="1600" dirty="0" err="1"/>
              <a:t>Проблематизация</a:t>
            </a:r>
            <a:r>
              <a:rPr lang="ru-RU" sz="1600" dirty="0"/>
              <a:t> – искусственно создаваемая проблемная ситуация, направленная на выявление возможных противоречий, позволяющая обнаружить и преодолеть собственные стереотипы. Сочетание игровых сюжетов и решение проблемных ситуаций мы находим в реализации </a:t>
            </a:r>
            <a:r>
              <a:rPr lang="ru-RU" sz="1600" b="1" i="1" dirty="0"/>
              <a:t>квест-технологий. </a:t>
            </a:r>
            <a:endParaRPr lang="ru-RU" sz="1600" b="1" i="1" dirty="0" smtClean="0"/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1184036" y="5042160"/>
            <a:ext cx="5867263" cy="127500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1900" dirty="0" smtClean="0"/>
              <a:t>. </a:t>
            </a:r>
          </a:p>
          <a:p>
            <a:pPr algn="r"/>
            <a:r>
              <a:rPr lang="ru-RU" sz="1900" b="1" dirty="0"/>
              <a:t>Описание</a:t>
            </a:r>
            <a:r>
              <a:rPr lang="ru-RU" sz="1900" dirty="0"/>
              <a:t>: данный материал могут использовать </a:t>
            </a:r>
            <a:r>
              <a:rPr lang="ru-RU" sz="1900" dirty="0" smtClean="0"/>
              <a:t>в своей </a:t>
            </a:r>
            <a:r>
              <a:rPr lang="ru-RU" sz="1900" dirty="0"/>
              <a:t>работе музыкальные руководители детских садов, а также воспитатели старшего дошкольного возраста.</a:t>
            </a:r>
          </a:p>
          <a:p>
            <a:endParaRPr lang="ru-RU" sz="19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02105" y="811017"/>
            <a:ext cx="37750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Пояснительная записка</a:t>
            </a:r>
          </a:p>
        </p:txBody>
      </p:sp>
    </p:spTree>
    <p:extLst>
      <p:ext uri="{BB962C8B-B14F-4D97-AF65-F5344CB8AC3E}">
        <p14:creationId xmlns:p14="http://schemas.microsoft.com/office/powerpoint/2010/main" val="357793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4276" y="954560"/>
            <a:ext cx="7423266" cy="53464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/>
              <a:t>Цель</a:t>
            </a:r>
            <a:r>
              <a:rPr lang="ru-RU" sz="1800" dirty="0" smtClean="0"/>
              <a:t>: </a:t>
            </a:r>
            <a:r>
              <a:rPr lang="ru-RU" sz="1800" dirty="0"/>
              <a:t>Способствовать развитию личностных и исполнительских качеств, посредством современной игровой технологии квеста</a:t>
            </a:r>
            <a:r>
              <a:rPr lang="ru-RU" sz="1800" dirty="0" smtClean="0"/>
              <a:t>.</a:t>
            </a:r>
          </a:p>
          <a:p>
            <a:pPr marL="0" indent="0">
              <a:buNone/>
            </a:pPr>
            <a:r>
              <a:rPr lang="ru-RU" sz="1800" b="1" dirty="0"/>
              <a:t>Задачи: </a:t>
            </a:r>
            <a:endParaRPr lang="ru-RU" sz="1800" dirty="0"/>
          </a:p>
          <a:p>
            <a:pPr marL="0" indent="0">
              <a:buNone/>
            </a:pPr>
            <a:r>
              <a:rPr lang="ru-RU" sz="1800" u="sng" dirty="0"/>
              <a:t>Образовательные: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-способствовать развитию творческой активности детей в доступных видах музыкальной исполнительской деятельности(пение, танцевальные движения, игра в оркестре)</a:t>
            </a:r>
          </a:p>
          <a:p>
            <a:pPr marL="0" indent="0">
              <a:buNone/>
            </a:pPr>
            <a:r>
              <a:rPr lang="ru-RU" sz="1800" dirty="0" smtClean="0"/>
              <a:t>-</a:t>
            </a:r>
            <a:r>
              <a:rPr lang="ru-RU" sz="1800" dirty="0"/>
              <a:t>п</a:t>
            </a:r>
            <a:r>
              <a:rPr lang="ru-RU" sz="1800" dirty="0" smtClean="0"/>
              <a:t>ознакомить </a:t>
            </a:r>
            <a:r>
              <a:rPr lang="ru-RU" sz="1800" dirty="0"/>
              <a:t>воспитанников с достопримечательностями некоторых стран;</a:t>
            </a:r>
          </a:p>
          <a:p>
            <a:pPr marL="0" indent="0">
              <a:buNone/>
            </a:pPr>
            <a:r>
              <a:rPr lang="ru-RU" sz="1800" u="sng" dirty="0"/>
              <a:t>Развивающие</a:t>
            </a:r>
            <a:r>
              <a:rPr lang="ru-RU" sz="1800" u="sng" dirty="0" smtClean="0"/>
              <a:t>:</a:t>
            </a:r>
          </a:p>
          <a:p>
            <a:pPr marL="0" indent="0">
              <a:buNone/>
            </a:pPr>
            <a:r>
              <a:rPr lang="ru-RU" sz="1800" dirty="0" smtClean="0"/>
              <a:t>-</a:t>
            </a:r>
            <a:r>
              <a:rPr lang="ru-RU" sz="1800" dirty="0"/>
              <a:t>р</a:t>
            </a:r>
            <a:r>
              <a:rPr lang="ru-RU" sz="1800" dirty="0" smtClean="0"/>
              <a:t>азвивать </a:t>
            </a:r>
            <a:r>
              <a:rPr lang="ru-RU" sz="1800" dirty="0"/>
              <a:t>познавательный интерес, коммуникативные навыки при работе в </a:t>
            </a:r>
            <a:r>
              <a:rPr lang="ru-RU" sz="1800" dirty="0" smtClean="0"/>
              <a:t>команде</a:t>
            </a:r>
            <a:endParaRPr lang="ru-RU" sz="1800" dirty="0"/>
          </a:p>
          <a:p>
            <a:pPr marL="0" indent="0">
              <a:buNone/>
            </a:pPr>
            <a:r>
              <a:rPr lang="ru-RU" sz="1800" u="sng" dirty="0"/>
              <a:t>Воспитательные</a:t>
            </a:r>
            <a:r>
              <a:rPr lang="ru-RU" sz="1800" dirty="0"/>
              <a:t>:</a:t>
            </a:r>
          </a:p>
          <a:p>
            <a:pPr marL="0" indent="0">
              <a:buNone/>
            </a:pPr>
            <a:r>
              <a:rPr lang="ru-RU" sz="1800" dirty="0" smtClean="0"/>
              <a:t>-формировать </a:t>
            </a:r>
            <a:r>
              <a:rPr lang="ru-RU" sz="1800" dirty="0"/>
              <a:t>интерес и любовь к музыке, обогащать музыкальные впечатления;</a:t>
            </a:r>
          </a:p>
          <a:p>
            <a:pPr marL="0" indent="0">
              <a:buNone/>
            </a:pPr>
            <a:r>
              <a:rPr lang="ru-RU" sz="1800" dirty="0" smtClean="0"/>
              <a:t>-воспитывать </a:t>
            </a:r>
            <a:r>
              <a:rPr lang="ru-RU" sz="1800" dirty="0"/>
              <a:t>умение самостоятельно принимать решение, учить активно высказывать своё мнение.</a:t>
            </a:r>
          </a:p>
          <a:p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53915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34" y="950998"/>
            <a:ext cx="8315846" cy="11417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/>
              <a:t>Приветствие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 smtClean="0"/>
              <a:t>Цель</a:t>
            </a:r>
            <a:r>
              <a:rPr lang="ru-RU" sz="2000" dirty="0" smtClean="0"/>
              <a:t>: включение </a:t>
            </a:r>
            <a:r>
              <a:rPr lang="ru-RU" sz="2000" dirty="0"/>
              <a:t>каждого дошкольника в </a:t>
            </a:r>
            <a:r>
              <a:rPr lang="ru-RU" sz="2000" dirty="0" smtClean="0"/>
              <a:t>процесс, </a:t>
            </a:r>
            <a:r>
              <a:rPr lang="ru-RU" sz="2000" dirty="0"/>
              <a:t>создание благоприятной атмосферы и концентрации внимания </a:t>
            </a:r>
            <a:r>
              <a:rPr lang="ru-RU" sz="2000" dirty="0" smtClean="0"/>
              <a:t>на деятельности.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50"/>
          <a:stretch/>
        </p:blipFill>
        <p:spPr>
          <a:xfrm>
            <a:off x="999626" y="2286785"/>
            <a:ext cx="5881214" cy="3444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068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619" y="592238"/>
            <a:ext cx="7886700" cy="87124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/>
              <a:t>Проблема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2732" y="1338349"/>
            <a:ext cx="6439437" cy="3568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/>
              <a:t>Жили в стареньком рояле семь веселых, звонких </a:t>
            </a:r>
            <a:r>
              <a:rPr lang="ru-RU" sz="1800" dirty="0" smtClean="0"/>
              <a:t>нот.</a:t>
            </a:r>
          </a:p>
          <a:p>
            <a:pPr marL="0" indent="0">
              <a:buNone/>
            </a:pPr>
            <a:r>
              <a:rPr lang="ru-RU" sz="1800" dirty="0" smtClean="0"/>
              <a:t>Нотки </a:t>
            </a:r>
            <a:r>
              <a:rPr lang="ru-RU" sz="1800" dirty="0"/>
              <a:t>прыгали, скакали, распевали целый </a:t>
            </a:r>
            <a:r>
              <a:rPr lang="ru-RU" sz="1800" dirty="0" smtClean="0"/>
              <a:t>год.</a:t>
            </a:r>
          </a:p>
          <a:p>
            <a:pPr marL="0" indent="0">
              <a:buNone/>
            </a:pPr>
            <a:r>
              <a:rPr lang="ru-RU" sz="1800" dirty="0" smtClean="0"/>
              <a:t>Но </a:t>
            </a:r>
            <a:r>
              <a:rPr lang="ru-RU" sz="1800" dirty="0"/>
              <a:t>однажды «до» решила на другое место встать.</a:t>
            </a:r>
          </a:p>
          <a:p>
            <a:pPr marL="0" indent="0">
              <a:buNone/>
            </a:pPr>
            <a:r>
              <a:rPr lang="ru-RU" sz="1800" dirty="0"/>
              <a:t>«Ре» тогда играть не стала, «ми» решила убежать.</a:t>
            </a:r>
          </a:p>
          <a:p>
            <a:pPr marL="0" indent="0">
              <a:buNone/>
            </a:pPr>
            <a:r>
              <a:rPr lang="ru-RU" sz="1800" dirty="0"/>
              <a:t>Нотка «фа» ушла в конец, «соль» ушла в </a:t>
            </a:r>
            <a:r>
              <a:rPr lang="ru-RU" sz="1800" dirty="0" smtClean="0"/>
              <a:t>начало,                                                                                </a:t>
            </a:r>
          </a:p>
          <a:p>
            <a:pPr marL="0" indent="0">
              <a:buNone/>
            </a:pPr>
            <a:r>
              <a:rPr lang="ru-RU" sz="1800" dirty="0" smtClean="0"/>
              <a:t>Ну </a:t>
            </a:r>
            <a:r>
              <a:rPr lang="ru-RU" sz="1800" dirty="0"/>
              <a:t>а нотки «ля» и «си» сразу замолчали.</a:t>
            </a:r>
          </a:p>
          <a:p>
            <a:pPr marL="0" indent="0">
              <a:buNone/>
            </a:pPr>
            <a:r>
              <a:rPr lang="ru-RU" sz="1800" dirty="0"/>
              <a:t>Долго длилась их вражда и решили </a:t>
            </a:r>
            <a:r>
              <a:rPr lang="ru-RU" sz="1800" dirty="0" smtClean="0"/>
              <a:t>ноты в </a:t>
            </a:r>
            <a:r>
              <a:rPr lang="ru-RU" sz="1800" dirty="0"/>
              <a:t>путь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отправимся </a:t>
            </a:r>
            <a:r>
              <a:rPr lang="ru-RU" sz="1800" dirty="0"/>
              <a:t>тогда по местам далёким.</a:t>
            </a:r>
          </a:p>
          <a:p>
            <a:pPr marL="0" indent="0">
              <a:buNone/>
            </a:pPr>
            <a:r>
              <a:rPr lang="ru-RU" sz="1800" dirty="0"/>
              <a:t>Разлетелись кто куда, все по разным странам</a:t>
            </a:r>
          </a:p>
          <a:p>
            <a:pPr marL="0" indent="0">
              <a:buNone/>
            </a:pPr>
            <a:r>
              <a:rPr lang="ru-RU" sz="1800" dirty="0"/>
              <a:t>И в рояле музыка литься перестала.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266" b="86589" l="43631" r="71962">
                        <a14:backgroundMark x1="53001" y1="35677" x2="52416" y2="36719"/>
                        <a14:backgroundMark x1="59883" y1="22786" x2="52269" y2="36719"/>
                        <a14:backgroundMark x1="52269" y1="37109" x2="49488" y2="38411"/>
                        <a14:backgroundMark x1="49488" y1="38672" x2="48682" y2="44401"/>
                        <a14:backgroundMark x1="47950" y1="44010" x2="44583" y2="45052"/>
                        <a14:backgroundMark x1="44583" y1="45052" x2="44949" y2="48698"/>
                        <a14:backgroundMark x1="44217" y1="50000" x2="41801" y2="51953"/>
                        <a14:backgroundMark x1="41801" y1="51953" x2="42533" y2="55599"/>
                        <a14:backgroundMark x1="42533" y1="55599" x2="42533" y2="55599"/>
                        <a14:backgroundMark x1="42533" y1="55599" x2="46999" y2="60026"/>
                        <a14:backgroundMark x1="46999" y1="60026" x2="47950" y2="74219"/>
                        <a14:backgroundMark x1="47950" y1="74219" x2="48682" y2="73307"/>
                        <a14:backgroundMark x1="48682" y1="73307" x2="50000" y2="61979"/>
                        <a14:backgroundMark x1="50000" y1="61979" x2="49634" y2="78255"/>
                        <a14:backgroundMark x1="49854" y1="78255" x2="62518" y2="85156"/>
                        <a14:backgroundMark x1="62884" y1="83203" x2="70571" y2="54948"/>
                        <a14:backgroundMark x1="70717" y1="54688" x2="70717" y2="54688"/>
                        <a14:backgroundMark x1="70717" y1="54688" x2="68302" y2="22135"/>
                      </a14:backgroundRemoval>
                    </a14:imgEffect>
                  </a14:imgLayer>
                </a14:imgProps>
              </a:ext>
            </a:extLst>
          </a:blip>
          <a:srcRect l="39361" t="21983" r="25172" b="14935"/>
          <a:stretch/>
        </p:blipFill>
        <p:spPr>
          <a:xfrm>
            <a:off x="6518794" y="1752907"/>
            <a:ext cx="2446987" cy="24469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375" b="78255" l="38946" r="79722"/>
                    </a14:imgEffect>
                  </a14:imgLayer>
                </a14:imgProps>
              </a:ext>
            </a:extLst>
          </a:blip>
          <a:srcRect l="38706" t="31098" r="20405" b="16766"/>
          <a:stretch/>
        </p:blipFill>
        <p:spPr>
          <a:xfrm>
            <a:off x="2943291" y="5128953"/>
            <a:ext cx="2915461" cy="166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0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440" y="1585671"/>
            <a:ext cx="4297680" cy="217941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800" b="1" dirty="0"/>
              <a:t> </a:t>
            </a:r>
            <a:r>
              <a:rPr lang="ru-RU" sz="2800" b="1" dirty="0" smtClean="0"/>
              <a:t>            </a:t>
            </a:r>
            <a:r>
              <a:rPr lang="ru-RU" sz="2000" b="1" i="1" dirty="0" smtClean="0"/>
              <a:t>Задание</a:t>
            </a:r>
            <a:br>
              <a:rPr lang="ru-RU" sz="2000" b="1" i="1" dirty="0" smtClean="0"/>
            </a:br>
            <a:r>
              <a:rPr lang="ru-RU" sz="2000" dirty="0"/>
              <a:t>И</a:t>
            </a:r>
            <a:r>
              <a:rPr lang="ru-RU" sz="2000" dirty="0" smtClean="0"/>
              <a:t>спользуя план-схему музыкального зала найти сундук с сюрпризом (шумовые инструменты). </a:t>
            </a:r>
            <a:br>
              <a:rPr lang="ru-RU" sz="20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2000" dirty="0" smtClean="0"/>
              <a:t>Нотка возвращается при условии, что дети исполнят ансамбль на шумовых инструментах.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9" t="24392" r="5732"/>
          <a:stretch/>
        </p:blipFill>
        <p:spPr>
          <a:xfrm>
            <a:off x="4734120" y="1699739"/>
            <a:ext cx="3941332" cy="2532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807229" y="92790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Нотка До</a:t>
            </a:r>
            <a:br>
              <a:rPr lang="ru-RU" b="1" dirty="0"/>
            </a:br>
            <a:r>
              <a:rPr lang="ru-RU" dirty="0"/>
              <a:t>(Россия)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27743" y="4698901"/>
            <a:ext cx="7647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Задача</a:t>
            </a:r>
            <a:r>
              <a:rPr lang="ru-RU" dirty="0"/>
              <a:t>: развить у детей чувство ритма и коллективизма </a:t>
            </a:r>
            <a:r>
              <a:rPr lang="ru-RU" dirty="0" smtClean="0"/>
              <a:t>в ансамблевой игре на шумовых инструментах.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52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886" y="2341421"/>
            <a:ext cx="4391697" cy="716543"/>
          </a:xfrm>
        </p:spPr>
        <p:txBody>
          <a:bodyPr>
            <a:normAutofit fontScale="90000"/>
          </a:bodyPr>
          <a:lstStyle/>
          <a:p>
            <a:r>
              <a:rPr lang="ru-RU" sz="2000" b="1" i="1" dirty="0" smtClean="0"/>
              <a:t>                    Задание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 smtClean="0"/>
              <a:t>Отгадать музыкальные ребусы.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endParaRPr lang="ru-RU" sz="20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690" y="2699692"/>
            <a:ext cx="1890585" cy="13531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519" t="41252" b="19254"/>
          <a:stretch/>
        </p:blipFill>
        <p:spPr>
          <a:xfrm>
            <a:off x="5658441" y="2397013"/>
            <a:ext cx="2463291" cy="18024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93130" y="953167"/>
            <a:ext cx="28719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b="1" dirty="0"/>
              <a:t>Ре                                    </a:t>
            </a:r>
            <a:r>
              <a:rPr lang="ru-RU" dirty="0" smtClean="0"/>
              <a:t>                                        </a:t>
            </a:r>
            <a:r>
              <a:rPr lang="ru-RU" dirty="0"/>
              <a:t>(Франция)</a:t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81853" y="4356644"/>
            <a:ext cx="59281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Задачи:</a:t>
            </a:r>
            <a:br>
              <a:rPr lang="ru-RU" b="1" dirty="0"/>
            </a:br>
            <a:r>
              <a:rPr lang="ru-RU" dirty="0"/>
              <a:t>-актуализировать полученные ранее знания, учить самостоятельно выполнять задания посредством музыкальных ребусов.</a:t>
            </a:r>
            <a:br>
              <a:rPr lang="ru-RU" dirty="0"/>
            </a:br>
            <a:r>
              <a:rPr lang="ru-RU" dirty="0"/>
              <a:t>-развивать логическое мышление, любознательность, пытливость.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61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882" y="2243651"/>
            <a:ext cx="3960253" cy="1130614"/>
          </a:xfrm>
        </p:spPr>
        <p:txBody>
          <a:bodyPr>
            <a:normAutofit/>
          </a:bodyPr>
          <a:lstStyle/>
          <a:p>
            <a:r>
              <a:rPr lang="ru-RU" sz="1800" b="1" i="1" dirty="0" smtClean="0"/>
              <a:t>                     Задание</a:t>
            </a: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dirty="0"/>
              <a:t>Д</a:t>
            </a:r>
            <a:r>
              <a:rPr lang="ru-RU" sz="1800" dirty="0" smtClean="0"/>
              <a:t>обраться на лошадях на </a:t>
            </a:r>
            <a:r>
              <a:rPr lang="ru-RU" sz="1800" dirty="0" smtClean="0"/>
              <a:t>ранчо, </a:t>
            </a:r>
            <a:r>
              <a:rPr lang="ru-RU" sz="1800" dirty="0" smtClean="0"/>
              <a:t>где поселилась нотка</a:t>
            </a:r>
            <a:r>
              <a:rPr lang="ru-RU" sz="1800" dirty="0"/>
              <a:t>.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5"/>
          <a:stretch/>
        </p:blipFill>
        <p:spPr>
          <a:xfrm>
            <a:off x="4450712" y="2243651"/>
            <a:ext cx="2013418" cy="22967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4" t="22347" r="673"/>
          <a:stretch/>
        </p:blipFill>
        <p:spPr>
          <a:xfrm>
            <a:off x="6684135" y="1092090"/>
            <a:ext cx="2130360" cy="24068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58355" y="886293"/>
            <a:ext cx="2279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Ми</a:t>
            </a:r>
          </a:p>
          <a:p>
            <a:pPr algn="ctr"/>
            <a:r>
              <a:rPr lang="ru-RU" sz="2000" dirty="0" smtClean="0"/>
              <a:t>(Америка)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094704" y="4353586"/>
            <a:ext cx="62720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Задачи: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-продолжать совершенствовать полученные двигательные умения с </a:t>
            </a:r>
            <a:r>
              <a:rPr lang="ru-RU" dirty="0" smtClean="0"/>
              <a:t>мячом-</a:t>
            </a:r>
            <a:r>
              <a:rPr lang="ru-RU" dirty="0" err="1" smtClean="0"/>
              <a:t>фитболом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-развивать </a:t>
            </a:r>
            <a:r>
              <a:rPr lang="ru-RU" dirty="0"/>
              <a:t>чувство ритма, синхронности, музыкального слуха, памяти, внимания, образно - игровых представлений.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72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1957589"/>
            <a:ext cx="4303959" cy="137803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                                   </a:t>
            </a:r>
            <a:br>
              <a:rPr lang="ru-RU" sz="2800" b="1" dirty="0" smtClean="0"/>
            </a:br>
            <a:r>
              <a:rPr lang="ru-RU" sz="2800" b="1" dirty="0"/>
              <a:t> </a:t>
            </a:r>
            <a:r>
              <a:rPr lang="ru-RU" sz="2800" b="1" dirty="0" smtClean="0"/>
              <a:t>                                </a:t>
            </a:r>
            <a:br>
              <a:rPr lang="ru-RU" sz="2800" b="1" dirty="0" smtClean="0"/>
            </a:br>
            <a:r>
              <a:rPr lang="ru-RU" sz="2800" b="1" dirty="0" smtClean="0"/>
              <a:t>                               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                   </a:t>
            </a:r>
            <a:r>
              <a:rPr lang="ru-RU" sz="2000" b="1" i="1" dirty="0" smtClean="0"/>
              <a:t>Задание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/>
              <a:t>Г</a:t>
            </a:r>
            <a:r>
              <a:rPr lang="ru-RU" sz="2000" dirty="0" smtClean="0"/>
              <a:t>имнастический </a:t>
            </a:r>
            <a:r>
              <a:rPr lang="ru-RU" sz="2000" dirty="0" smtClean="0"/>
              <a:t>этюд «Пирамиды».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/>
          </a:p>
        </p:txBody>
      </p:sp>
      <p:pic>
        <p:nvPicPr>
          <p:cNvPr id="1026" name="Picture 2" descr="http://emobr-ds7.ru/images/2019-NEWS/2019-04-05-0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936" r="1365"/>
          <a:stretch/>
        </p:blipFill>
        <p:spPr bwMode="auto">
          <a:xfrm>
            <a:off x="5756857" y="1146221"/>
            <a:ext cx="2640169" cy="3523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39651" y="4837889"/>
            <a:ext cx="608386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Задачи:</a:t>
            </a:r>
            <a:br>
              <a:rPr lang="ru-RU" b="1" dirty="0"/>
            </a:br>
            <a:r>
              <a:rPr lang="ru-RU" dirty="0"/>
              <a:t>-Развивать гибкость и координацию движений дошкольников через использование элементов </a:t>
            </a:r>
            <a:r>
              <a:rPr lang="ru-RU" dirty="0" err="1"/>
              <a:t>черлидинга</a:t>
            </a:r>
            <a:r>
              <a:rPr lang="ru-RU" dirty="0"/>
              <a:t>.</a:t>
            </a:r>
            <a:br>
              <a:rPr lang="ru-RU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15932" y="978794"/>
            <a:ext cx="1970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Фа</a:t>
            </a:r>
          </a:p>
          <a:p>
            <a:pPr algn="ctr"/>
            <a:r>
              <a:rPr lang="ru-RU" sz="2000" dirty="0" smtClean="0"/>
              <a:t>(Египет)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9145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т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936</TotalTime>
  <Words>662</Words>
  <Application>Microsoft Office PowerPoint</Application>
  <PresentationFormat>Экран (4:3)</PresentationFormat>
  <Paragraphs>75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Century Schoolbook</vt:lpstr>
      <vt:lpstr>Times New Roman</vt:lpstr>
      <vt:lpstr>Тема Office</vt:lpstr>
      <vt:lpstr>Методическая разработка Конспект квест-игры  «В поиске нот»                    Автор разработки:                         Манатина Кристина Николаевна                                  Музыкальный руководитель   г. Еманжелинск-2019</vt:lpstr>
      <vt:lpstr>Проблема музыкального развития в истории дошкольной педагогики всегда была одной из актуальных. Современные научные исследования свидетельствуют о том, что развитие исполнительской деятельности, формирование основ музыкальной культуры нужно начинать с дошкольного учреждения. Однако существует масса проблем в области музыкального развития, а именно: у дошкольников слабо развито ассоциативно – образное мышление, фантазия и творческое воображение при выполнении творческих заданий. Недостаточно развит слуховой фон детей и способность его сопоставления с заданным образом. Также одной из основных проблем является эмоциональная закрепощенность дошкольников и слабое проявление артистических способностей.            Существующее положение требует внедрения новейших форм, методов и технологий обучения. Современные технологии в образовании рассматриваются как средство, с помощью которого может быть реализована новая образовательная парадигма. В образовательном процессе дошкольника применяется широкий спектр технологий. Особым преимуществом пользуются игровые технологии и технология проблемного обучения.           Проблематизация – искусственно создаваемая проблемная ситуация, направленная на выявление возможных противоречий, позволяющая обнаружить и преодолеть собственные стереотипы. Сочетание игровых сюжетов и решение проблемных ситуаций мы находим в реализации квест-технологий. </vt:lpstr>
      <vt:lpstr>Презентация PowerPoint</vt:lpstr>
      <vt:lpstr>Приветствие Цель: включение каждого дошкольника в процесс, создание благоприятной атмосферы и концентрации внимания на деятельности.</vt:lpstr>
      <vt:lpstr>Проблема</vt:lpstr>
      <vt:lpstr>              Задание Используя план-схему музыкального зала найти сундук с сюрпризом (шумовые инструменты).   Нотка возвращается при условии, что дети исполнят ансамбль на шумовых инструментах. </vt:lpstr>
      <vt:lpstr>                    Задание Отгадать музыкальные ребусы.    </vt:lpstr>
      <vt:lpstr>                     Задание Добраться на лошадях на ранчо, где поселилась нотка. </vt:lpstr>
      <vt:lpstr>                                                                                                                           Задание Гимнастический этюд «Пирамиды».  </vt:lpstr>
      <vt:lpstr>                    Задание  Исполнить песню на английском языке « I wanna a be» </vt:lpstr>
      <vt:lpstr>                                                Ля                                                                (Голландия) </vt:lpstr>
      <vt:lpstr>               Задание Передать свои впечатления о произведении П.И. Чайковского «Вальс цветов» в цвете.</vt:lpstr>
      <vt:lpstr>Презентация PowerPoint</vt:lpstr>
      <vt:lpstr>Заключение</vt:lpstr>
      <vt:lpstr>Презентация PowerPoint</vt:lpstr>
      <vt:lpstr>Презентация PowerPoint</vt:lpstr>
      <vt:lpstr>Список используемых источников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 Кулаков</dc:creator>
  <cp:lastModifiedBy>Пользователь Windows</cp:lastModifiedBy>
  <cp:revision>75</cp:revision>
  <dcterms:created xsi:type="dcterms:W3CDTF">2014-07-09T20:16:08Z</dcterms:created>
  <dcterms:modified xsi:type="dcterms:W3CDTF">2020-03-10T10:18:20Z</dcterms:modified>
</cp:coreProperties>
</file>