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9" r:id="rId3"/>
    <p:sldId id="265" r:id="rId4"/>
    <p:sldId id="261" r:id="rId5"/>
    <p:sldId id="260" r:id="rId6"/>
    <p:sldId id="263" r:id="rId7"/>
    <p:sldId id="264" r:id="rId8"/>
    <p:sldId id="262" r:id="rId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5" d="100"/>
          <a:sy n="95" d="100"/>
        </p:scale>
        <p:origin x="-450" y="-2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5598C8-DFDF-46C2-8186-8826FFBE6D93}" type="datetimeFigureOut">
              <a:rPr lang="ru-RU" smtClean="0"/>
              <a:pPr/>
              <a:t>25.11.2019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F84B6D-8386-4C2D-B044-D429C578176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BF84B6D-8386-4C2D-B044-D429C578176C}"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0D28451B-C0A7-42EC-A2B2-36F93D2915E4}" type="datetimeFigureOut">
              <a:rPr lang="ru-RU"/>
              <a:pPr>
                <a:defRPr/>
              </a:pPr>
              <a:t>25.11.2019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F24B2F6-6555-4B1C-B824-7DC87734A45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F7CAAAE-26C7-4DA2-88F7-4256CA4BC639}" type="datetimeFigureOut">
              <a:rPr lang="ru-RU"/>
              <a:pPr>
                <a:defRPr/>
              </a:pPr>
              <a:t>25.11.2019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E2E7F64-C470-4C63-B97D-EFB026684E1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88F68B7-447A-4FF0-B507-7AF098B96C39}" type="datetimeFigureOut">
              <a:rPr lang="ru-RU"/>
              <a:pPr>
                <a:defRPr/>
              </a:pPr>
              <a:t>25.11.2019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EF4BEC5-633D-4151-8D60-001AE5B6327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14296BF-A07B-4F0C-89EE-8FF0BA26E8E2}" type="datetimeFigureOut">
              <a:rPr lang="ru-RU"/>
              <a:pPr>
                <a:defRPr/>
              </a:pPr>
              <a:t>25.11.2019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708BB44-0FD3-4869-9457-78B4175515B2}"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9643E6AC-76F9-48EC-8D62-629846E13565}" type="datetimeFigureOut">
              <a:rPr lang="ru-RU"/>
              <a:pPr>
                <a:defRPr/>
              </a:pPr>
              <a:t>25.11.2019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5F16DFE-A239-454D-A75D-5549706E7AF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FB18684-AB17-475A-955F-4F1972155263}" type="datetimeFigureOut">
              <a:rPr lang="ru-RU"/>
              <a:pPr>
                <a:defRPr/>
              </a:pPr>
              <a:t>25.11.2019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A98882F-62F1-4348-827D-AFF505277DD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B390F869-44D9-45AE-A852-664E2097ACA2}" type="datetimeFigureOut">
              <a:rPr lang="ru-RU"/>
              <a:pPr>
                <a:defRPr/>
              </a:pPr>
              <a:t>25.11.2019</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DF6C46A5-6FF2-4491-A2BC-229A3EB0BD40}"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4063E0CA-E53E-4396-84F0-EAB969BFF52B}" type="datetimeFigureOut">
              <a:rPr lang="ru-RU"/>
              <a:pPr>
                <a:defRPr/>
              </a:pPr>
              <a:t>25.11.2019</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5F6425DB-F57D-45F7-824F-F131BAB8FBF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CD0B081F-70DE-4DE2-B786-AA1328899717}" type="datetimeFigureOut">
              <a:rPr lang="ru-RU"/>
              <a:pPr>
                <a:defRPr/>
              </a:pPr>
              <a:t>25.11.2019</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58129DCF-D8C9-4F22-A580-EFD36FE2692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4065F09-37A0-4A98-8732-D39D727340CB}" type="datetimeFigureOut">
              <a:rPr lang="ru-RU"/>
              <a:pPr>
                <a:defRPr/>
              </a:pPr>
              <a:t>25.11.2019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E105AEE-AAA0-471F-A205-B538856CCA6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E5FEFBA-53AF-4D85-BBFC-4977C2A75716}" type="datetimeFigureOut">
              <a:rPr lang="ru-RU"/>
              <a:pPr>
                <a:defRPr/>
              </a:pPr>
              <a:t>25.11.2019</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277F7A2-FE76-45BD-BA37-53CA1696644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8ABA802-2527-4674-B62F-9214E79B20EC}" type="datetimeFigureOut">
              <a:rPr lang="ru-RU"/>
              <a:pPr>
                <a:defRPr/>
              </a:pPr>
              <a:t>25.11.2019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0C1B24E-6F99-45D4-93CF-663CD02D76C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844675"/>
            <a:ext cx="7631113" cy="1008063"/>
          </a:xfrm>
        </p:spPr>
        <p:txBody>
          <a:bodyPr rtlCol="0">
            <a:noAutofit/>
          </a:bodyPr>
          <a:lstStyle/>
          <a:p>
            <a:pPr eaLnBrk="1" fontAlgn="auto" hangingPunct="1">
              <a:spcAft>
                <a:spcPts val="0"/>
              </a:spcAft>
              <a:defRPr/>
            </a:pPr>
            <a:r>
              <a:rPr lang="ru-RU" sz="6000" b="1" dirty="0" smtClean="0">
                <a:solidFill>
                  <a:srgbClr val="00B050"/>
                </a:solidFill>
                <a:effectLst>
                  <a:outerShdw blurRad="38100" dist="38100" dir="2700000" algn="tl">
                    <a:srgbClr val="000000">
                      <a:alpha val="43137"/>
                    </a:srgbClr>
                  </a:outerShdw>
                </a:effectLst>
                <a:latin typeface="Monotype Corsiva" pitchFamily="66" charset="0"/>
              </a:rPr>
              <a:t>Развитие </a:t>
            </a:r>
            <a:br>
              <a:rPr lang="ru-RU" sz="6000" b="1" dirty="0" smtClean="0">
                <a:solidFill>
                  <a:srgbClr val="00B050"/>
                </a:solidFill>
                <a:effectLst>
                  <a:outerShdw blurRad="38100" dist="38100" dir="2700000" algn="tl">
                    <a:srgbClr val="000000">
                      <a:alpha val="43137"/>
                    </a:srgbClr>
                  </a:outerShdw>
                </a:effectLst>
                <a:latin typeface="Monotype Corsiva" pitchFamily="66" charset="0"/>
              </a:rPr>
            </a:br>
            <a:r>
              <a:rPr lang="ru-RU" sz="6000" b="1" dirty="0" smtClean="0">
                <a:solidFill>
                  <a:srgbClr val="00B050"/>
                </a:solidFill>
                <a:effectLst>
                  <a:outerShdw blurRad="38100" dist="38100" dir="2700000" algn="tl">
                    <a:srgbClr val="000000">
                      <a:alpha val="43137"/>
                    </a:srgbClr>
                  </a:outerShdw>
                </a:effectLst>
                <a:latin typeface="Monotype Corsiva" pitchFamily="66" charset="0"/>
              </a:rPr>
              <a:t>логики детей 4-5 лет.</a:t>
            </a:r>
          </a:p>
        </p:txBody>
      </p:sp>
      <p:sp>
        <p:nvSpPr>
          <p:cNvPr id="1025" name="Rectangle 1"/>
          <p:cNvSpPr>
            <a:spLocks noChangeArrowheads="1"/>
          </p:cNvSpPr>
          <p:nvPr/>
        </p:nvSpPr>
        <p:spPr bwMode="auto">
          <a:xfrm>
            <a:off x="0" y="6642100"/>
            <a:ext cx="1246188" cy="215900"/>
          </a:xfrm>
          <a:prstGeom prst="rect">
            <a:avLst/>
          </a:prstGeom>
          <a:noFill/>
          <a:ln w="9525">
            <a:noFill/>
            <a:miter lim="800000"/>
            <a:headEnd/>
            <a:tailEnd/>
          </a:ln>
          <a:effectLst/>
        </p:spPr>
        <p:txBody>
          <a:bodyPr wrap="none" anchor="ctr">
            <a:spAutoFit/>
          </a:bodyPr>
          <a:lstStyle/>
          <a:p>
            <a:pPr>
              <a:defRPr/>
            </a:pPr>
            <a:r>
              <a:rPr lang="en-US" sz="800" dirty="0">
                <a:solidFill>
                  <a:schemeClr val="bg1">
                    <a:lumMod val="50000"/>
                  </a:schemeClr>
                </a:solidFill>
                <a:latin typeface="Arial" pitchFamily="34" charset="0"/>
                <a:ea typeface="Calibri" pitchFamily="34" charset="0"/>
                <a:cs typeface="Times New Roman" pitchFamily="18" charset="0"/>
              </a:rPr>
              <a:t>FokinaLida.75@mail.ru</a:t>
            </a:r>
            <a:endParaRPr lang="en-US" sz="800" dirty="0">
              <a:solidFill>
                <a:schemeClr val="bg1">
                  <a:lumMod val="50000"/>
                </a:schemeClr>
              </a:solidFill>
              <a:latin typeface="Arial" pitchFamily="34" charset="0"/>
              <a:cs typeface="Arial" pitchFamily="34" charset="0"/>
            </a:endParaRPr>
          </a:p>
        </p:txBody>
      </p:sp>
      <p:sp>
        <p:nvSpPr>
          <p:cNvPr id="7" name="Прямоугольник 6"/>
          <p:cNvSpPr/>
          <p:nvPr/>
        </p:nvSpPr>
        <p:spPr>
          <a:xfrm>
            <a:off x="2714612" y="3214686"/>
            <a:ext cx="3429024" cy="830997"/>
          </a:xfrm>
          <a:prstGeom prst="rect">
            <a:avLst/>
          </a:prstGeom>
        </p:spPr>
        <p:txBody>
          <a:bodyPr wrap="square">
            <a:spAutoFit/>
          </a:bodyPr>
          <a:lstStyle/>
          <a:p>
            <a:pPr algn="ctr"/>
            <a:r>
              <a:rPr lang="ru-RU" sz="2400" b="1" dirty="0" smtClean="0">
                <a:solidFill>
                  <a:srgbClr val="00B050"/>
                </a:solidFill>
                <a:effectLst>
                  <a:outerShdw blurRad="38100" dist="38100" dir="2700000" algn="tl">
                    <a:srgbClr val="000000">
                      <a:alpha val="43137"/>
                    </a:srgbClr>
                  </a:outerShdw>
                </a:effectLst>
                <a:latin typeface="Monotype Corsiva" pitchFamily="66" charset="0"/>
              </a:rPr>
              <a:t>Рябинина Екатерина Александровна</a:t>
            </a:r>
            <a:endParaRPr lang="ru-RU" sz="2400" dirty="0"/>
          </a:p>
        </p:txBody>
      </p:sp>
      <p:sp>
        <p:nvSpPr>
          <p:cNvPr id="10247" name="Rectangle 7"/>
          <p:cNvSpPr>
            <a:spLocks noChangeArrowheads="1"/>
          </p:cNvSpPr>
          <p:nvPr/>
        </p:nvSpPr>
        <p:spPr bwMode="auto">
          <a:xfrm>
            <a:off x="2051720" y="332656"/>
            <a:ext cx="52565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00B050"/>
                </a:solidFill>
                <a:effectLst/>
                <a:latin typeface="Times New Roman" pitchFamily="18" charset="0"/>
                <a:ea typeface="Times New Roman" pitchFamily="18" charset="0"/>
                <a:cs typeface="Times New Roman" pitchFamily="18" charset="0"/>
              </a:rPr>
              <a:t>Муниципальное дошкольное образовательное казённое учреждение                                                                     детский сад комбинированного вида «Сказка»                                                                                                                </a:t>
            </a:r>
            <a:r>
              <a:rPr kumimoji="0" lang="ru-RU" sz="1200" b="1" i="0" u="none" strike="noStrike" cap="none" normalizeH="0" baseline="0" dirty="0" err="1" smtClean="0">
                <a:ln>
                  <a:noFill/>
                </a:ln>
                <a:solidFill>
                  <a:srgbClr val="00B050"/>
                </a:solidFill>
                <a:effectLst/>
                <a:latin typeface="Times New Roman" pitchFamily="18" charset="0"/>
                <a:ea typeface="Times New Roman" pitchFamily="18" charset="0"/>
                <a:cs typeface="Times New Roman" pitchFamily="18" charset="0"/>
              </a:rPr>
              <a:t>пгт.Левинцы</a:t>
            </a:r>
            <a:r>
              <a:rPr kumimoji="0" lang="ru-RU" sz="1200" b="1" i="0" u="none" strike="noStrike" cap="none" normalizeH="0" baseline="0" dirty="0" smtClean="0">
                <a:ln>
                  <a:noFill/>
                </a:ln>
                <a:solidFill>
                  <a:srgbClr val="00B050"/>
                </a:solidFill>
                <a:effectLst/>
                <a:latin typeface="Times New Roman" pitchFamily="18" charset="0"/>
                <a:ea typeface="Times New Roman" pitchFamily="18" charset="0"/>
                <a:cs typeface="Times New Roman" pitchFamily="18" charset="0"/>
              </a:rPr>
              <a:t> Оричевского района Кировской области</a:t>
            </a:r>
            <a:endParaRPr kumimoji="0" lang="ru-RU" sz="1800" b="0" i="0" u="none" strike="noStrike" cap="none" normalizeH="0" baseline="0" dirty="0" smtClean="0">
              <a:ln>
                <a:noFill/>
              </a:ln>
              <a:solidFill>
                <a:srgbClr val="00B050"/>
              </a:solidFill>
              <a:effectLst/>
              <a:latin typeface="Times New Roman" pitchFamily="18" charset="0"/>
              <a:cs typeface="Times New Roman" pitchFamily="18" charset="0"/>
            </a:endParaRPr>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 y="0"/>
            <a:ext cx="9144000" cy="6858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pic>
        <p:nvPicPr>
          <p:cNvPr id="3077" name="Рисунок 21" descr="pooh-tigger-piglet-tree-stump-1 (1).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a:off x="642910" y="3500438"/>
            <a:ext cx="4730750" cy="3160712"/>
          </a:xfrm>
          <a:prstGeom prst="rect">
            <a:avLst/>
          </a:prstGeom>
          <a:noFill/>
          <a:ln w="9525">
            <a:noFill/>
            <a:miter lim="800000"/>
            <a:headEnd/>
            <a:tailEnd/>
          </a:ln>
        </p:spPr>
      </p:pic>
      <p:sp>
        <p:nvSpPr>
          <p:cNvPr id="8" name="Заголовок 7"/>
          <p:cNvSpPr>
            <a:spLocks noGrp="1"/>
          </p:cNvSpPr>
          <p:nvPr>
            <p:ph type="ctrTitle"/>
          </p:nvPr>
        </p:nvSpPr>
        <p:spPr>
          <a:xfrm rot="21199166">
            <a:off x="423617" y="409159"/>
            <a:ext cx="3500462" cy="2575017"/>
          </a:xfrm>
        </p:spPr>
        <p:txBody>
          <a:bodyPr/>
          <a:lstStyle/>
          <a:p>
            <a:r>
              <a:rPr lang="ru-RU" sz="1800" b="1" dirty="0" smtClean="0">
                <a:solidFill>
                  <a:srgbClr val="FFFF00"/>
                </a:solidFill>
                <a:latin typeface="Times New Roman" pitchFamily="18" charset="0"/>
                <a:cs typeface="Times New Roman" pitchFamily="18" charset="0"/>
              </a:rPr>
              <a:t>Логика в этом возрасте претерпевает бурное развитие. Благодаря усиленному восприятию внешнего мира через органы чувств, ребёнок начинает сравнивать, анализировать, сопоставлять увиденное, услышанное, то, что он трогал, ощущал.</a:t>
            </a:r>
            <a:endParaRPr lang="ru-RU" sz="1800" b="1" dirty="0">
              <a:solidFill>
                <a:srgbClr val="FFFF00"/>
              </a:solidFill>
            </a:endParaRPr>
          </a:p>
        </p:txBody>
      </p:sp>
      <p:sp>
        <p:nvSpPr>
          <p:cNvPr id="9" name="Подзаголовок 8"/>
          <p:cNvSpPr>
            <a:spLocks noGrp="1"/>
          </p:cNvSpPr>
          <p:nvPr>
            <p:ph type="subTitle" idx="1"/>
          </p:nvPr>
        </p:nvSpPr>
        <p:spPr>
          <a:xfrm>
            <a:off x="5000628" y="428604"/>
            <a:ext cx="3857652" cy="4429156"/>
          </a:xfrm>
        </p:spPr>
        <p:txBody>
          <a:bodyPr/>
          <a:lstStyle/>
          <a:p>
            <a:r>
              <a:rPr lang="ru-RU" sz="2000" b="1" dirty="0" smtClean="0">
                <a:solidFill>
                  <a:srgbClr val="FFFF00"/>
                </a:solidFill>
                <a:latin typeface="Times New Roman" pitchFamily="18" charset="0"/>
                <a:cs typeface="Times New Roman" pitchFamily="18" charset="0"/>
              </a:rPr>
              <a:t>Основные операции, доступные логике ребёнка (4-5 лет): </a:t>
            </a:r>
          </a:p>
          <a:p>
            <a:pPr>
              <a:buFont typeface="Arial" pitchFamily="34" charset="0"/>
              <a:buChar char="•"/>
            </a:pPr>
            <a:r>
              <a:rPr lang="ru-RU" sz="1800" b="1" u="sng" dirty="0" smtClean="0">
                <a:solidFill>
                  <a:srgbClr val="FFFF00"/>
                </a:solidFill>
                <a:latin typeface="Times New Roman" pitchFamily="18" charset="0"/>
                <a:cs typeface="Times New Roman" pitchFamily="18" charset="0"/>
              </a:rPr>
              <a:t>сравнение</a:t>
            </a:r>
            <a:r>
              <a:rPr lang="ru-RU" sz="1800" b="1" dirty="0" smtClean="0">
                <a:solidFill>
                  <a:srgbClr val="FFFF00"/>
                </a:solidFill>
                <a:latin typeface="Times New Roman" pitchFamily="18" charset="0"/>
                <a:cs typeface="Times New Roman" pitchFamily="18" charset="0"/>
              </a:rPr>
              <a:t> – умение находить схожесть и отличие у окружающих объектов; </a:t>
            </a:r>
          </a:p>
          <a:p>
            <a:pPr>
              <a:buFont typeface="Arial" pitchFamily="34" charset="0"/>
              <a:buChar char="•"/>
            </a:pPr>
            <a:r>
              <a:rPr lang="ru-RU" sz="1800" b="1" u="sng" dirty="0" smtClean="0">
                <a:solidFill>
                  <a:srgbClr val="FFFF00"/>
                </a:solidFill>
                <a:latin typeface="Times New Roman" pitchFamily="18" charset="0"/>
                <a:cs typeface="Times New Roman" pitchFamily="18" charset="0"/>
              </a:rPr>
              <a:t>анализ</a:t>
            </a:r>
            <a:r>
              <a:rPr lang="ru-RU" sz="1800" b="1" dirty="0" smtClean="0">
                <a:solidFill>
                  <a:srgbClr val="FFFF00"/>
                </a:solidFill>
                <a:latin typeface="Times New Roman" pitchFamily="18" charset="0"/>
                <a:cs typeface="Times New Roman" pitchFamily="18" charset="0"/>
              </a:rPr>
              <a:t> – позволяет выделять из объекта определённые части, объединять предметы в группы; </a:t>
            </a:r>
          </a:p>
          <a:p>
            <a:pPr>
              <a:buFont typeface="Arial" pitchFamily="34" charset="0"/>
              <a:buChar char="•"/>
            </a:pPr>
            <a:r>
              <a:rPr lang="ru-RU" sz="1800" b="1" u="sng" dirty="0" err="1" smtClean="0">
                <a:solidFill>
                  <a:srgbClr val="FFFF00"/>
                </a:solidFill>
                <a:latin typeface="Times New Roman" pitchFamily="18" charset="0"/>
                <a:cs typeface="Times New Roman" pitchFamily="18" charset="0"/>
              </a:rPr>
              <a:t>синтезс</a:t>
            </a:r>
            <a:r>
              <a:rPr lang="ru-RU" sz="1800" b="1" dirty="0" smtClean="0">
                <a:solidFill>
                  <a:srgbClr val="FFFF00"/>
                </a:solidFill>
                <a:latin typeface="Times New Roman" pitchFamily="18" charset="0"/>
                <a:cs typeface="Times New Roman" pitchFamily="18" charset="0"/>
              </a:rPr>
              <a:t> – способность воссоздавать объект из его частей; </a:t>
            </a:r>
          </a:p>
          <a:p>
            <a:pPr>
              <a:buFont typeface="Arial" pitchFamily="34" charset="0"/>
              <a:buChar char="•"/>
            </a:pPr>
            <a:r>
              <a:rPr lang="ru-RU" sz="1800" b="1" u="sng" dirty="0" smtClean="0">
                <a:solidFill>
                  <a:srgbClr val="FFFF00"/>
                </a:solidFill>
                <a:latin typeface="Times New Roman" pitchFamily="18" charset="0"/>
                <a:cs typeface="Times New Roman" pitchFamily="18" charset="0"/>
              </a:rPr>
              <a:t>классификация</a:t>
            </a:r>
            <a:r>
              <a:rPr lang="ru-RU" sz="1800" b="1" dirty="0" smtClean="0">
                <a:solidFill>
                  <a:srgbClr val="FFFF00"/>
                </a:solidFill>
                <a:latin typeface="Times New Roman" pitchFamily="18" charset="0"/>
                <a:cs typeface="Times New Roman" pitchFamily="18" charset="0"/>
              </a:rPr>
              <a:t> – способность разделять предметы по определённым характеристикам, объединять их в группы.</a:t>
            </a:r>
          </a:p>
          <a:p>
            <a:endParaRPr lang="ru-RU" dirty="0"/>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9143999" cy="6858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sp>
        <p:nvSpPr>
          <p:cNvPr id="35" name="Прямоугольник 34"/>
          <p:cNvSpPr/>
          <p:nvPr/>
        </p:nvSpPr>
        <p:spPr>
          <a:xfrm>
            <a:off x="2643174" y="214290"/>
            <a:ext cx="3857652" cy="1569660"/>
          </a:xfrm>
          <a:prstGeom prst="rect">
            <a:avLst/>
          </a:prstGeom>
        </p:spPr>
        <p:txBody>
          <a:bodyPr wrap="square">
            <a:spAutoFit/>
          </a:bodyPr>
          <a:lstStyle/>
          <a:p>
            <a:pPr algn="ctr"/>
            <a:r>
              <a:rPr lang="ru-RU" sz="2400" b="1" dirty="0" smtClean="0">
                <a:solidFill>
                  <a:srgbClr val="C00000"/>
                </a:solidFill>
                <a:latin typeface="Times New Roman" pitchFamily="18" charset="0"/>
                <a:cs typeface="Times New Roman" pitchFamily="18" charset="0"/>
              </a:rPr>
              <a:t>Виды игр, развивающих </a:t>
            </a:r>
          </a:p>
          <a:p>
            <a:pPr algn="ctr"/>
            <a:r>
              <a:rPr lang="ru-RU" sz="2400" b="1" dirty="0" smtClean="0">
                <a:solidFill>
                  <a:srgbClr val="C00000"/>
                </a:solidFill>
                <a:latin typeface="Times New Roman" pitchFamily="18" charset="0"/>
                <a:cs typeface="Times New Roman" pitchFamily="18" charset="0"/>
              </a:rPr>
              <a:t>логику для детей</a:t>
            </a:r>
          </a:p>
          <a:p>
            <a:pPr algn="ctr"/>
            <a:r>
              <a:rPr lang="ru-RU" sz="2400" b="1" dirty="0" smtClean="0">
                <a:solidFill>
                  <a:srgbClr val="C00000"/>
                </a:solidFill>
                <a:latin typeface="Times New Roman" pitchFamily="18" charset="0"/>
                <a:cs typeface="Times New Roman" pitchFamily="18" charset="0"/>
              </a:rPr>
              <a:t> 4-5 лет.</a:t>
            </a:r>
            <a:r>
              <a:rPr lang="ru-RU" sz="2400" b="1" dirty="0" smtClean="0">
                <a:solidFill>
                  <a:srgbClr val="C00000"/>
                </a:solidFill>
              </a:rPr>
              <a:t/>
            </a:r>
            <a:br>
              <a:rPr lang="ru-RU" sz="2400" b="1" dirty="0" smtClean="0">
                <a:solidFill>
                  <a:srgbClr val="C00000"/>
                </a:solidFill>
              </a:rPr>
            </a:br>
            <a:endParaRPr lang="ru-RU" sz="2400" b="1" dirty="0">
              <a:solidFill>
                <a:srgbClr val="C00000"/>
              </a:solidFill>
            </a:endParaRPr>
          </a:p>
        </p:txBody>
      </p:sp>
      <p:sp>
        <p:nvSpPr>
          <p:cNvPr id="36" name="Прямоугольник 35"/>
          <p:cNvSpPr/>
          <p:nvPr/>
        </p:nvSpPr>
        <p:spPr>
          <a:xfrm>
            <a:off x="428596" y="1357298"/>
            <a:ext cx="7429552" cy="5355312"/>
          </a:xfrm>
          <a:prstGeom prst="rect">
            <a:avLst/>
          </a:prstGeom>
        </p:spPr>
        <p:txBody>
          <a:bodyPr wrap="square">
            <a:spAutoFit/>
          </a:bodyPr>
          <a:lstStyle/>
          <a:p>
            <a:pPr algn="ctr"/>
            <a:r>
              <a:rPr lang="ru-RU" dirty="0" smtClean="0">
                <a:solidFill>
                  <a:srgbClr val="FFFF00"/>
                </a:solidFill>
              </a:rPr>
              <a:t>Игры, развивающие логику, условно можно разделить </a:t>
            </a:r>
          </a:p>
          <a:p>
            <a:pPr algn="ctr"/>
            <a:r>
              <a:rPr lang="ru-RU" dirty="0" smtClean="0">
                <a:solidFill>
                  <a:srgbClr val="FFFF00"/>
                </a:solidFill>
              </a:rPr>
              <a:t>на несколько групп. </a:t>
            </a:r>
          </a:p>
          <a:p>
            <a:pPr algn="ctr"/>
            <a:r>
              <a:rPr lang="ru-RU" dirty="0" smtClean="0">
                <a:solidFill>
                  <a:srgbClr val="FFFF00"/>
                </a:solidFill>
              </a:rPr>
              <a:t>                   </a:t>
            </a:r>
            <a:r>
              <a:rPr lang="ru-RU" dirty="0" smtClean="0">
                <a:solidFill>
                  <a:srgbClr val="C00000"/>
                </a:solidFill>
              </a:rPr>
              <a:t>Дидактические игры. </a:t>
            </a:r>
            <a:r>
              <a:rPr lang="ru-RU" dirty="0" smtClean="0">
                <a:solidFill>
                  <a:srgbClr val="FFFF00"/>
                </a:solidFill>
              </a:rPr>
              <a:t>Другими словами, это настольно-печатные игры. Они включают в себя задания на поиск соответствия, пары, группировки предметов по общему признаку. Сюда можно отнести и </a:t>
            </a:r>
            <a:r>
              <a:rPr lang="ru-RU" dirty="0" err="1" smtClean="0">
                <a:solidFill>
                  <a:srgbClr val="FFFF00"/>
                </a:solidFill>
              </a:rPr>
              <a:t>пазлы</a:t>
            </a:r>
            <a:r>
              <a:rPr lang="ru-RU" dirty="0" smtClean="0">
                <a:solidFill>
                  <a:srgbClr val="FFFF00"/>
                </a:solidFill>
              </a:rPr>
              <a:t>, наборы для составления последовательностей, графические игры.</a:t>
            </a:r>
          </a:p>
          <a:p>
            <a:pPr algn="ctr"/>
            <a:r>
              <a:rPr lang="ru-RU" dirty="0" smtClean="0">
                <a:solidFill>
                  <a:srgbClr val="FFFF00"/>
                </a:solidFill>
              </a:rPr>
              <a:t>                </a:t>
            </a:r>
            <a:r>
              <a:rPr lang="ru-RU" dirty="0" smtClean="0">
                <a:solidFill>
                  <a:srgbClr val="C00000"/>
                </a:solidFill>
              </a:rPr>
              <a:t>Развивающие игры. </a:t>
            </a:r>
            <a:r>
              <a:rPr lang="ru-RU" dirty="0" smtClean="0">
                <a:solidFill>
                  <a:srgbClr val="FFFF00"/>
                </a:solidFill>
              </a:rPr>
              <a:t>Те игры, которые усложняются со временем, т. е. после усвоения ребёнком первых уровней.                </a:t>
            </a:r>
          </a:p>
          <a:p>
            <a:pPr algn="ctr"/>
            <a:r>
              <a:rPr lang="ru-RU" dirty="0" smtClean="0">
                <a:solidFill>
                  <a:srgbClr val="FFFF00"/>
                </a:solidFill>
              </a:rPr>
              <a:t>          </a:t>
            </a:r>
            <a:r>
              <a:rPr lang="ru-RU" dirty="0" smtClean="0">
                <a:solidFill>
                  <a:srgbClr val="C00000"/>
                </a:solidFill>
              </a:rPr>
              <a:t>Речевые игры. </a:t>
            </a:r>
            <a:r>
              <a:rPr lang="ru-RU" dirty="0" smtClean="0">
                <a:solidFill>
                  <a:srgbClr val="FFFF00"/>
                </a:solidFill>
              </a:rPr>
              <a:t>Влияют на развитие речи, логическое построение предложений, рассказов, историй.</a:t>
            </a:r>
          </a:p>
          <a:p>
            <a:pPr algn="ctr"/>
            <a:endParaRPr lang="ru-RU" dirty="0" smtClean="0">
              <a:solidFill>
                <a:srgbClr val="FFFF00"/>
              </a:solidFill>
            </a:endParaRPr>
          </a:p>
          <a:p>
            <a:pPr algn="ctr"/>
            <a:r>
              <a:rPr lang="ru-RU" dirty="0" smtClean="0">
                <a:solidFill>
                  <a:srgbClr val="C00000"/>
                </a:solidFill>
                <a:latin typeface="Times New Roman" pitchFamily="18" charset="0"/>
                <a:cs typeface="Times New Roman" pitchFamily="18" charset="0"/>
              </a:rPr>
              <a:t>Деление на группы игр очень условно, потому как многие свойства перекликаются между собой. Так, способность синтезировать   информацию одинаково хорошо </a:t>
            </a:r>
          </a:p>
          <a:p>
            <a:pPr algn="ctr"/>
            <a:r>
              <a:rPr lang="ru-RU" dirty="0" smtClean="0">
                <a:solidFill>
                  <a:srgbClr val="C00000"/>
                </a:solidFill>
                <a:latin typeface="Times New Roman" pitchFamily="18" charset="0"/>
                <a:cs typeface="Times New Roman" pitchFamily="18" charset="0"/>
              </a:rPr>
              <a:t>тренируется и при создании </a:t>
            </a:r>
          </a:p>
          <a:p>
            <a:pPr algn="ctr"/>
            <a:r>
              <a:rPr lang="ru-RU" dirty="0" smtClean="0">
                <a:solidFill>
                  <a:srgbClr val="C00000"/>
                </a:solidFill>
                <a:latin typeface="Times New Roman" pitchFamily="18" charset="0"/>
                <a:cs typeface="Times New Roman" pitchFamily="18" charset="0"/>
              </a:rPr>
              <a:t>домика из картонных деталей, </a:t>
            </a:r>
          </a:p>
          <a:p>
            <a:pPr algn="ctr"/>
            <a:r>
              <a:rPr lang="ru-RU" dirty="0" smtClean="0">
                <a:solidFill>
                  <a:srgbClr val="C00000"/>
                </a:solidFill>
                <a:latin typeface="Times New Roman" pitchFamily="18" charset="0"/>
                <a:cs typeface="Times New Roman" pitchFamily="18" charset="0"/>
              </a:rPr>
              <a:t>так и при сборке </a:t>
            </a:r>
            <a:r>
              <a:rPr lang="ru-RU" dirty="0" err="1" smtClean="0">
                <a:solidFill>
                  <a:srgbClr val="C00000"/>
                </a:solidFill>
                <a:latin typeface="Times New Roman" pitchFamily="18" charset="0"/>
                <a:cs typeface="Times New Roman" pitchFamily="18" charset="0"/>
              </a:rPr>
              <a:t>пазла</a:t>
            </a:r>
            <a:r>
              <a:rPr lang="ru-RU" dirty="0" smtClean="0">
                <a:solidFill>
                  <a:srgbClr val="C00000"/>
                </a:solidFill>
                <a:latin typeface="Times New Roman" pitchFamily="18" charset="0"/>
                <a:cs typeface="Times New Roman" pitchFamily="18" charset="0"/>
              </a:rPr>
              <a:t>.</a:t>
            </a:r>
            <a:br>
              <a:rPr lang="ru-RU" dirty="0" smtClean="0">
                <a:solidFill>
                  <a:srgbClr val="C00000"/>
                </a:solidFill>
                <a:latin typeface="Times New Roman" pitchFamily="18" charset="0"/>
                <a:cs typeface="Times New Roman" pitchFamily="18" charset="0"/>
              </a:rPr>
            </a:br>
            <a:endParaRPr lang="ru-RU" dirty="0">
              <a:solidFill>
                <a:srgbClr val="C00000"/>
              </a:solidFill>
              <a:latin typeface="Times New Roman" pitchFamily="18" charset="0"/>
              <a:cs typeface="Times New Roman" pitchFamily="18" charset="0"/>
            </a:endParaRPr>
          </a:p>
        </p:txBody>
      </p:sp>
      <p:pic>
        <p:nvPicPr>
          <p:cNvPr id="38" name="Рисунок 37" descr="17184892_razvivayuschaya-magnitnaya-igra-djeco-s-naborom-magnitnyih-figur-geoform-djeco-k03130-k03130.jpg"/>
          <p:cNvPicPr>
            <a:picLocks noChangeAspect="1"/>
          </p:cNvPicPr>
          <p:nvPr/>
        </p:nvPicPr>
        <p:blipFill>
          <a:blip r:embed="rId3" cstate="print"/>
          <a:stretch>
            <a:fillRect/>
          </a:stretch>
        </p:blipFill>
        <p:spPr>
          <a:xfrm rot="570750">
            <a:off x="7261023" y="402983"/>
            <a:ext cx="1547802" cy="1547802"/>
          </a:xfrm>
          <a:prstGeom prst="rect">
            <a:avLst/>
          </a:prstGeom>
        </p:spPr>
      </p:pic>
      <p:pic>
        <p:nvPicPr>
          <p:cNvPr id="39" name="Рисунок 38" descr="tigres_39197_images_1336658733.jpg"/>
          <p:cNvPicPr>
            <a:picLocks noChangeAspect="1"/>
          </p:cNvPicPr>
          <p:nvPr/>
        </p:nvPicPr>
        <p:blipFill>
          <a:blip r:embed="rId4" cstate="print"/>
          <a:stretch>
            <a:fillRect/>
          </a:stretch>
        </p:blipFill>
        <p:spPr>
          <a:xfrm>
            <a:off x="642910" y="214290"/>
            <a:ext cx="1545650" cy="1223536"/>
          </a:xfrm>
          <a:prstGeom prst="rect">
            <a:avLst/>
          </a:prstGeom>
        </p:spPr>
      </p:pic>
      <p:pic>
        <p:nvPicPr>
          <p:cNvPr id="40" name="Рисунок 39" descr="87c7505b56e01676fbe56664fadbaa43.jpg"/>
          <p:cNvPicPr>
            <a:picLocks noChangeAspect="1"/>
          </p:cNvPicPr>
          <p:nvPr/>
        </p:nvPicPr>
        <p:blipFill>
          <a:blip r:embed="rId5" cstate="print"/>
          <a:stretch>
            <a:fillRect/>
          </a:stretch>
        </p:blipFill>
        <p:spPr>
          <a:xfrm rot="399003">
            <a:off x="6493718" y="5394906"/>
            <a:ext cx="1945285" cy="1224043"/>
          </a:xfrm>
          <a:prstGeom prst="rect">
            <a:avLst/>
          </a:prstGeom>
        </p:spPr>
      </p:pic>
      <p:pic>
        <p:nvPicPr>
          <p:cNvPr id="41" name="Рисунок 40" descr="1014062729.jpg"/>
          <p:cNvPicPr>
            <a:picLocks noChangeAspect="1"/>
          </p:cNvPicPr>
          <p:nvPr/>
        </p:nvPicPr>
        <p:blipFill>
          <a:blip r:embed="rId6" cstate="print"/>
          <a:stretch>
            <a:fillRect/>
          </a:stretch>
        </p:blipFill>
        <p:spPr>
          <a:xfrm>
            <a:off x="7358082" y="3643314"/>
            <a:ext cx="1571636" cy="1128958"/>
          </a:xfrm>
          <a:prstGeom prst="rect">
            <a:avLst/>
          </a:prstGeom>
        </p:spPr>
      </p:pic>
      <p:pic>
        <p:nvPicPr>
          <p:cNvPr id="42" name="Рисунок 41" descr="24710_1.jpg"/>
          <p:cNvPicPr>
            <a:picLocks noChangeAspect="1"/>
          </p:cNvPicPr>
          <p:nvPr/>
        </p:nvPicPr>
        <p:blipFill>
          <a:blip r:embed="rId7" cstate="print"/>
          <a:stretch>
            <a:fillRect/>
          </a:stretch>
        </p:blipFill>
        <p:spPr>
          <a:xfrm rot="21170853">
            <a:off x="428596" y="5357826"/>
            <a:ext cx="1785950" cy="121444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9144000" cy="714372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sp>
        <p:nvSpPr>
          <p:cNvPr id="34" name="Прямоугольник 33"/>
          <p:cNvSpPr/>
          <p:nvPr/>
        </p:nvSpPr>
        <p:spPr>
          <a:xfrm>
            <a:off x="285720" y="500042"/>
            <a:ext cx="8572544" cy="4062651"/>
          </a:xfrm>
          <a:prstGeom prst="rect">
            <a:avLst/>
          </a:prstGeom>
        </p:spPr>
        <p:txBody>
          <a:bodyPr wrap="square">
            <a:spAutoFit/>
          </a:bodyPr>
          <a:lstStyle/>
          <a:p>
            <a:pPr algn="ctr"/>
            <a:r>
              <a:rPr lang="ru-RU" sz="2400" b="1" dirty="0" smtClean="0">
                <a:solidFill>
                  <a:srgbClr val="C00000"/>
                </a:solidFill>
                <a:latin typeface="Times New Roman" pitchFamily="18" charset="0"/>
                <a:cs typeface="Times New Roman" pitchFamily="18" charset="0"/>
              </a:rPr>
              <a:t>Графические игры на развитие логики.</a:t>
            </a:r>
          </a:p>
          <a:p>
            <a:pPr algn="ctr"/>
            <a:r>
              <a:rPr lang="ru-RU" b="1" dirty="0" smtClean="0">
                <a:solidFill>
                  <a:srgbClr val="FFFF00"/>
                </a:solidFill>
                <a:latin typeface="Times New Roman" pitchFamily="18" charset="0"/>
                <a:cs typeface="Times New Roman" pitchFamily="18" charset="0"/>
              </a:rPr>
              <a:t> В первую очередь такие игры направлены на развитие логики у ребёнка, кроме того, большинство из них подготавливает руку к письму. Привлекательны эти задания тем, что выполнены они без лишних деталей и красок, это не отвлекает от игры.</a:t>
            </a:r>
          </a:p>
          <a:p>
            <a:pPr algn="ctr"/>
            <a:r>
              <a:rPr lang="ru-RU" b="1" dirty="0" smtClean="0">
                <a:solidFill>
                  <a:srgbClr val="C00000"/>
                </a:solidFill>
                <a:latin typeface="Times New Roman" pitchFamily="18" charset="0"/>
                <a:cs typeface="Times New Roman" pitchFamily="18" charset="0"/>
              </a:rPr>
              <a:t> Существует масса разновидностей графических игр: </a:t>
            </a:r>
          </a:p>
          <a:p>
            <a:pPr algn="ctr">
              <a:buFont typeface="Arial" pitchFamily="34" charset="0"/>
              <a:buChar char="•"/>
            </a:pPr>
            <a:r>
              <a:rPr lang="ru-RU" b="1" dirty="0" smtClean="0">
                <a:solidFill>
                  <a:srgbClr val="C00000"/>
                </a:solidFill>
                <a:latin typeface="Times New Roman" pitchFamily="18" charset="0"/>
                <a:cs typeface="Times New Roman" pitchFamily="18" charset="0"/>
              </a:rPr>
              <a:t>лабиринты </a:t>
            </a:r>
            <a:r>
              <a:rPr lang="ru-RU" b="1" dirty="0" smtClean="0">
                <a:solidFill>
                  <a:srgbClr val="FFFF00"/>
                </a:solidFill>
                <a:latin typeface="Times New Roman" pitchFamily="18" charset="0"/>
                <a:cs typeface="Times New Roman" pitchFamily="18" charset="0"/>
              </a:rPr>
              <a:t>– задача провести линию от пункта А в пункт Б, от белочки к орешкам, от крота к норке и т. д.;</a:t>
            </a:r>
          </a:p>
          <a:p>
            <a:pPr algn="ctr">
              <a:buFont typeface="Arial" pitchFamily="34" charset="0"/>
              <a:buChar char="•"/>
            </a:pPr>
            <a:r>
              <a:rPr lang="ru-RU" b="1" dirty="0" smtClean="0">
                <a:solidFill>
                  <a:srgbClr val="C00000"/>
                </a:solidFill>
                <a:latin typeface="Times New Roman" pitchFamily="18" charset="0"/>
                <a:cs typeface="Times New Roman" pitchFamily="18" charset="0"/>
              </a:rPr>
              <a:t>обведи по линии </a:t>
            </a:r>
            <a:r>
              <a:rPr lang="ru-RU" b="1" dirty="0" smtClean="0">
                <a:solidFill>
                  <a:srgbClr val="FFFF00"/>
                </a:solidFill>
                <a:latin typeface="Times New Roman" pitchFamily="18" charset="0"/>
                <a:cs typeface="Times New Roman" pitchFamily="18" charset="0"/>
              </a:rPr>
              <a:t>– нужно провести карандашом по линии, в результате чего получится картинка, фигура;</a:t>
            </a:r>
          </a:p>
          <a:p>
            <a:pPr algn="ctr">
              <a:buFont typeface="Arial" pitchFamily="34" charset="0"/>
              <a:buChar char="•"/>
            </a:pPr>
            <a:r>
              <a:rPr lang="ru-RU" b="1" dirty="0" smtClean="0">
                <a:solidFill>
                  <a:srgbClr val="C00000"/>
                </a:solidFill>
                <a:latin typeface="Times New Roman" pitchFamily="18" charset="0"/>
                <a:cs typeface="Times New Roman" pitchFamily="18" charset="0"/>
              </a:rPr>
              <a:t> задания на нахождение отличий между предметами, картинками; </a:t>
            </a:r>
          </a:p>
          <a:p>
            <a:pPr algn="ctr">
              <a:buFont typeface="Arial" pitchFamily="34" charset="0"/>
              <a:buChar char="•"/>
            </a:pPr>
            <a:r>
              <a:rPr lang="ru-RU" b="1" dirty="0" smtClean="0">
                <a:solidFill>
                  <a:srgbClr val="C00000"/>
                </a:solidFill>
                <a:latin typeface="Times New Roman" pitchFamily="18" charset="0"/>
                <a:cs typeface="Times New Roman" pitchFamily="18" charset="0"/>
              </a:rPr>
              <a:t>дорисуй </a:t>
            </a:r>
            <a:r>
              <a:rPr lang="ru-RU" b="1" dirty="0" smtClean="0">
                <a:solidFill>
                  <a:srgbClr val="FFFF00"/>
                </a:solidFill>
                <a:latin typeface="Times New Roman" pitchFamily="18" charset="0"/>
                <a:cs typeface="Times New Roman" pitchFamily="18" charset="0"/>
              </a:rPr>
              <a:t>– где нужно дорисовать недостающие части и другие задания, выполненные в несложной графической форме. </a:t>
            </a:r>
            <a:r>
              <a:rPr lang="ru-RU" b="1" dirty="0" smtClean="0"/>
              <a:t/>
            </a:r>
            <a:br>
              <a:rPr lang="ru-RU" b="1" dirty="0" smtClean="0"/>
            </a:br>
            <a:endParaRPr lang="ru-RU" b="1" dirty="0"/>
          </a:p>
        </p:txBody>
      </p:sp>
      <p:pic>
        <p:nvPicPr>
          <p:cNvPr id="9" name="Рисунок 8" descr="logicheskie-igri-1.jpg"/>
          <p:cNvPicPr>
            <a:picLocks noChangeAspect="1"/>
          </p:cNvPicPr>
          <p:nvPr/>
        </p:nvPicPr>
        <p:blipFill>
          <a:blip r:embed="rId2" cstate="print"/>
          <a:stretch>
            <a:fillRect/>
          </a:stretch>
        </p:blipFill>
        <p:spPr>
          <a:xfrm>
            <a:off x="1428728" y="4357694"/>
            <a:ext cx="1505712" cy="2130552"/>
          </a:xfrm>
          <a:prstGeom prst="rect">
            <a:avLst/>
          </a:prstGeom>
        </p:spPr>
      </p:pic>
      <p:pic>
        <p:nvPicPr>
          <p:cNvPr id="10" name="Рисунок 9" descr="logicheskie-igri-2.jpg"/>
          <p:cNvPicPr>
            <a:picLocks noChangeAspect="1"/>
          </p:cNvPicPr>
          <p:nvPr/>
        </p:nvPicPr>
        <p:blipFill>
          <a:blip r:embed="rId3" cstate="print"/>
          <a:stretch>
            <a:fillRect/>
          </a:stretch>
        </p:blipFill>
        <p:spPr>
          <a:xfrm>
            <a:off x="4143372" y="4357694"/>
            <a:ext cx="1505712" cy="2130552"/>
          </a:xfrm>
          <a:prstGeom prst="rect">
            <a:avLst/>
          </a:prstGeom>
        </p:spPr>
      </p:pic>
      <p:pic>
        <p:nvPicPr>
          <p:cNvPr id="11" name="Рисунок 10" descr="logicheskie-igri-4.jpg"/>
          <p:cNvPicPr>
            <a:picLocks noChangeAspect="1"/>
          </p:cNvPicPr>
          <p:nvPr/>
        </p:nvPicPr>
        <p:blipFill>
          <a:blip r:embed="rId4" cstate="print"/>
          <a:stretch>
            <a:fillRect/>
          </a:stretch>
        </p:blipFill>
        <p:spPr>
          <a:xfrm>
            <a:off x="6715140" y="4429132"/>
            <a:ext cx="1505712" cy="213055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9144000" cy="6858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sp>
        <p:nvSpPr>
          <p:cNvPr id="33" name="Прямоугольник 32"/>
          <p:cNvSpPr/>
          <p:nvPr/>
        </p:nvSpPr>
        <p:spPr>
          <a:xfrm>
            <a:off x="500034" y="357166"/>
            <a:ext cx="8072462" cy="3785652"/>
          </a:xfrm>
          <a:prstGeom prst="rect">
            <a:avLst/>
          </a:prstGeom>
        </p:spPr>
        <p:txBody>
          <a:bodyPr wrap="square">
            <a:spAutoFit/>
          </a:bodyPr>
          <a:lstStyle/>
          <a:p>
            <a:pPr algn="ctr"/>
            <a:r>
              <a:rPr lang="ru-RU" sz="2800" b="1" dirty="0" smtClean="0">
                <a:solidFill>
                  <a:srgbClr val="C00000"/>
                </a:solidFill>
                <a:latin typeface="Times New Roman" pitchFamily="18" charset="0"/>
                <a:cs typeface="Times New Roman" pitchFamily="18" charset="0"/>
              </a:rPr>
              <a:t>Речевые игры на развитие логики.</a:t>
            </a:r>
          </a:p>
          <a:p>
            <a:pPr algn="ctr"/>
            <a:endParaRPr lang="en-US" dirty="0" smtClean="0">
              <a:solidFill>
                <a:srgbClr val="C00000"/>
              </a:solidFill>
            </a:endParaRPr>
          </a:p>
          <a:p>
            <a:pPr algn="ctr"/>
            <a:r>
              <a:rPr lang="ru-RU" dirty="0" smtClean="0">
                <a:solidFill>
                  <a:srgbClr val="C00000"/>
                </a:solidFill>
              </a:rPr>
              <a:t> </a:t>
            </a:r>
            <a:r>
              <a:rPr lang="ru-RU" b="1" dirty="0" smtClean="0">
                <a:solidFill>
                  <a:srgbClr val="FFFF00"/>
                </a:solidFill>
              </a:rPr>
              <a:t>Речевые игры на логику, это своего рода загадки. </a:t>
            </a:r>
            <a:endParaRPr lang="en-US" b="1" dirty="0" smtClean="0">
              <a:solidFill>
                <a:srgbClr val="FFFF00"/>
              </a:solidFill>
            </a:endParaRPr>
          </a:p>
          <a:p>
            <a:pPr algn="ctr"/>
            <a:r>
              <a:rPr lang="ru-RU" sz="1600" dirty="0" smtClean="0"/>
              <a:t>Даётся информация, с которой ребёнок уже хорошо знаком, на её основе он должен сделать выводы и дать ответ. </a:t>
            </a:r>
          </a:p>
          <a:p>
            <a:pPr algn="ctr"/>
            <a:r>
              <a:rPr lang="ru-RU" sz="1600" dirty="0" smtClean="0"/>
              <a:t>Такие игры помогают тренироваться в нахождении решений, учат анализировать, вычленять важную информацию. Особое влияние оказывают такие задачи на развитие речи. Составить речевую загадку не так сложно, если за основу взять хорошо известную ребёнку книгу. Это может быть «Колобок», или «Мешок яблок» В. </a:t>
            </a:r>
            <a:r>
              <a:rPr lang="ru-RU" sz="1600" dirty="0" err="1" smtClean="0"/>
              <a:t>Сутеева</a:t>
            </a:r>
            <a:r>
              <a:rPr lang="ru-RU" sz="1600" dirty="0" smtClean="0"/>
              <a:t> или «Путаница» Чуковского. Главное, чтобы сюжет был знаком и интересен. Остаётся только применить фантазию. Лучше, если в самом начале вопросы будут наводящими, подталкивающими к ответу. Далее задачи можно усложнять, задавать вопросы, ответа на которые в произведении нет.</a:t>
            </a:r>
            <a:br>
              <a:rPr lang="ru-RU" sz="1600" dirty="0" smtClean="0"/>
            </a:br>
            <a:endParaRPr lang="ru-RU" sz="1600" dirty="0"/>
          </a:p>
        </p:txBody>
      </p:sp>
      <p:pic>
        <p:nvPicPr>
          <p:cNvPr id="4" name="Рисунок 3" descr="1018631225.jpg"/>
          <p:cNvPicPr>
            <a:picLocks noChangeAspect="1"/>
          </p:cNvPicPr>
          <p:nvPr/>
        </p:nvPicPr>
        <p:blipFill>
          <a:blip r:embed="rId2" cstate="print"/>
          <a:stretch>
            <a:fillRect/>
          </a:stretch>
        </p:blipFill>
        <p:spPr>
          <a:xfrm rot="21170873">
            <a:off x="1213612" y="4223840"/>
            <a:ext cx="3500430" cy="1747298"/>
          </a:xfrm>
          <a:prstGeom prst="rect">
            <a:avLst/>
          </a:prstGeom>
        </p:spPr>
      </p:pic>
      <p:pic>
        <p:nvPicPr>
          <p:cNvPr id="5" name="Рисунок 4" descr="b2233836.jpg"/>
          <p:cNvPicPr>
            <a:picLocks noChangeAspect="1"/>
          </p:cNvPicPr>
          <p:nvPr/>
        </p:nvPicPr>
        <p:blipFill>
          <a:blip r:embed="rId3" cstate="print"/>
          <a:stretch>
            <a:fillRect/>
          </a:stretch>
        </p:blipFill>
        <p:spPr>
          <a:xfrm rot="481822">
            <a:off x="5869120" y="4022520"/>
            <a:ext cx="1500198" cy="2311655"/>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9144000" cy="6858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9" name="Управляющая кнопка: возврат 18">
            <a:hlinkClick r:id="rId2" action="ppaction://hlinksldjump" highlightClick="1"/>
          </p:cNvPr>
          <p:cNvSpPr/>
          <p:nvPr/>
        </p:nvSpPr>
        <p:spPr>
          <a:xfrm>
            <a:off x="8532813" y="6308725"/>
            <a:ext cx="431800" cy="433388"/>
          </a:xfrm>
          <a:prstGeom prst="actionButtonReturn">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4" name="Прямоугольник 33"/>
          <p:cNvSpPr/>
          <p:nvPr/>
        </p:nvSpPr>
        <p:spPr>
          <a:xfrm>
            <a:off x="500034" y="214290"/>
            <a:ext cx="5572164" cy="3262432"/>
          </a:xfrm>
          <a:prstGeom prst="rect">
            <a:avLst/>
          </a:prstGeom>
        </p:spPr>
        <p:txBody>
          <a:bodyPr wrap="square">
            <a:spAutoFit/>
          </a:bodyPr>
          <a:lstStyle/>
          <a:p>
            <a:r>
              <a:rPr lang="ru-RU" sz="2800" b="1" dirty="0" smtClean="0">
                <a:solidFill>
                  <a:srgbClr val="FFFF00"/>
                </a:solidFill>
                <a:latin typeface="Times New Roman" pitchFamily="18" charset="0"/>
                <a:cs typeface="Times New Roman" pitchFamily="18" charset="0"/>
              </a:rPr>
              <a:t>Настольные логические игры. </a:t>
            </a:r>
          </a:p>
          <a:p>
            <a:endParaRPr lang="ru-RU" sz="2800" dirty="0" smtClean="0">
              <a:solidFill>
                <a:srgbClr val="FFFF00"/>
              </a:solidFill>
            </a:endParaRPr>
          </a:p>
          <a:p>
            <a:pPr algn="ctr"/>
            <a:r>
              <a:rPr lang="ru-RU" sz="2400" dirty="0" smtClean="0">
                <a:solidFill>
                  <a:srgbClr val="FFFF00"/>
                </a:solidFill>
              </a:rPr>
              <a:t> </a:t>
            </a:r>
            <a:r>
              <a:rPr lang="ru-RU" sz="2400" b="1" dirty="0" smtClean="0">
                <a:solidFill>
                  <a:srgbClr val="FFFF00"/>
                </a:solidFill>
                <a:latin typeface="Times New Roman" pitchFamily="18" charset="0"/>
                <a:cs typeface="Times New Roman" pitchFamily="18" charset="0"/>
              </a:rPr>
              <a:t>Блоки </a:t>
            </a:r>
            <a:r>
              <a:rPr lang="ru-RU" sz="2400" b="1" dirty="0" err="1" smtClean="0">
                <a:solidFill>
                  <a:srgbClr val="FFFF00"/>
                </a:solidFill>
                <a:latin typeface="Times New Roman" pitchFamily="18" charset="0"/>
                <a:cs typeface="Times New Roman" pitchFamily="18" charset="0"/>
              </a:rPr>
              <a:t>Дьенеша</a:t>
            </a:r>
            <a:r>
              <a:rPr lang="ru-RU" sz="2400" b="1" dirty="0" smtClean="0">
                <a:solidFill>
                  <a:srgbClr val="FFFF00"/>
                </a:solidFill>
                <a:latin typeface="Times New Roman" pitchFamily="18" charset="0"/>
                <a:cs typeface="Times New Roman" pitchFamily="18" charset="0"/>
              </a:rPr>
              <a:t>. </a:t>
            </a:r>
          </a:p>
          <a:p>
            <a:pPr algn="ctr"/>
            <a:r>
              <a:rPr lang="ru-RU" b="1" dirty="0" smtClean="0">
                <a:solidFill>
                  <a:srgbClr val="C00000"/>
                </a:solidFill>
                <a:latin typeface="Times New Roman" pitchFamily="18" charset="0"/>
                <a:cs typeface="Times New Roman" pitchFamily="18" charset="0"/>
              </a:rPr>
              <a:t>Игра с блоками</a:t>
            </a:r>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это начальная подготовка к освоению математики. В процессе осваиваются такие навыки, как составление целого, сравнение, классификация и многое другое. Тренируется внимательность, память, фантазия. Развивается логика и мышление.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5" name="Прямоугольник 34"/>
          <p:cNvSpPr/>
          <p:nvPr/>
        </p:nvSpPr>
        <p:spPr>
          <a:xfrm>
            <a:off x="4000496" y="2857496"/>
            <a:ext cx="4429140" cy="3231654"/>
          </a:xfrm>
          <a:prstGeom prst="rect">
            <a:avLst/>
          </a:prstGeom>
        </p:spPr>
        <p:txBody>
          <a:bodyPr wrap="square">
            <a:spAutoFit/>
          </a:bodyPr>
          <a:lstStyle/>
          <a:p>
            <a:pPr algn="ctr"/>
            <a:r>
              <a:rPr lang="ru-RU" sz="2400" b="1" dirty="0" smtClean="0">
                <a:solidFill>
                  <a:srgbClr val="FFFF00"/>
                </a:solidFill>
                <a:latin typeface="Times New Roman" pitchFamily="18" charset="0"/>
                <a:cs typeface="Times New Roman" pitchFamily="18" charset="0"/>
              </a:rPr>
              <a:t>Палочки </a:t>
            </a:r>
            <a:r>
              <a:rPr lang="ru-RU" sz="2400" b="1" dirty="0" err="1" smtClean="0">
                <a:solidFill>
                  <a:srgbClr val="FFFF00"/>
                </a:solidFill>
                <a:latin typeface="Times New Roman" pitchFamily="18" charset="0"/>
                <a:cs typeface="Times New Roman" pitchFamily="18" charset="0"/>
              </a:rPr>
              <a:t>Кюизенера</a:t>
            </a:r>
            <a:r>
              <a:rPr lang="ru-RU" sz="2400" b="1" dirty="0" smtClean="0">
                <a:solidFill>
                  <a:srgbClr val="FFFF00"/>
                </a:solidFill>
                <a:latin typeface="Times New Roman" pitchFamily="18" charset="0"/>
                <a:cs typeface="Times New Roman" pitchFamily="18" charset="0"/>
              </a:rPr>
              <a:t>. </a:t>
            </a:r>
          </a:p>
          <a:p>
            <a:pPr algn="ctr"/>
            <a:r>
              <a:rPr lang="ru-RU" b="1" dirty="0" smtClean="0">
                <a:solidFill>
                  <a:srgbClr val="C00000"/>
                </a:solidFill>
                <a:latin typeface="Times New Roman" pitchFamily="18" charset="0"/>
                <a:cs typeface="Times New Roman" pitchFamily="18" charset="0"/>
              </a:rPr>
              <a:t>Одна из самых универсальных настольных игр.</a:t>
            </a:r>
            <a:r>
              <a:rPr lang="ru-RU" dirty="0" smtClean="0">
                <a:latin typeface="Times New Roman" pitchFamily="18" charset="0"/>
                <a:cs typeface="Times New Roman" pitchFamily="18" charset="0"/>
              </a:rPr>
              <a:t> </a:t>
            </a:r>
          </a:p>
          <a:p>
            <a:pPr algn="ctr"/>
            <a:r>
              <a:rPr lang="ru-RU" dirty="0" smtClean="0">
                <a:latin typeface="Times New Roman" pitchFamily="18" charset="0"/>
                <a:cs typeface="Times New Roman" pitchFamily="18" charset="0"/>
              </a:rPr>
              <a:t>Это и счётный материал, и развитие абстрактного мышления, и логика, и синтез, и анализ и многое другое. Такого рода материал позволяет адаптировать понятия для более простого понимания их детьми. Доступно более 50 игр с использованием палочек </a:t>
            </a:r>
            <a:r>
              <a:rPr lang="ru-RU" dirty="0" err="1" smtClean="0">
                <a:latin typeface="Times New Roman" pitchFamily="18" charset="0"/>
                <a:cs typeface="Times New Roman" pitchFamily="18" charset="0"/>
              </a:rPr>
              <a:t>Кюизенера</a:t>
            </a:r>
            <a:r>
              <a:rPr lang="ru-RU" dirty="0" smtClean="0">
                <a:latin typeface="Times New Roman" pitchFamily="18" charset="0"/>
                <a:cs typeface="Times New Roman" pitchFamily="18" charset="0"/>
              </a:rPr>
              <a:t>. </a:t>
            </a:r>
            <a:r>
              <a:rPr lang="ru-RU" dirty="0" smtClean="0"/>
              <a:t/>
            </a:r>
            <a:br>
              <a:rPr lang="ru-RU" dirty="0" smtClean="0"/>
            </a:br>
            <a:endParaRPr lang="ru-RU" dirty="0"/>
          </a:p>
        </p:txBody>
      </p:sp>
      <p:pic>
        <p:nvPicPr>
          <p:cNvPr id="36" name="Рисунок 35" descr="bloki-dionesha.jpg"/>
          <p:cNvPicPr>
            <a:picLocks noChangeAspect="1"/>
          </p:cNvPicPr>
          <p:nvPr/>
        </p:nvPicPr>
        <p:blipFill>
          <a:blip r:embed="rId3" cstate="print"/>
          <a:stretch>
            <a:fillRect/>
          </a:stretch>
        </p:blipFill>
        <p:spPr>
          <a:xfrm>
            <a:off x="6143636" y="785794"/>
            <a:ext cx="2428892" cy="1870247"/>
          </a:xfrm>
          <a:prstGeom prst="rect">
            <a:avLst/>
          </a:prstGeom>
        </p:spPr>
      </p:pic>
      <p:pic>
        <p:nvPicPr>
          <p:cNvPr id="37" name="Рисунок 36" descr="3872_319_Ty3sYd51.jpg"/>
          <p:cNvPicPr>
            <a:picLocks noChangeAspect="1"/>
          </p:cNvPicPr>
          <p:nvPr/>
        </p:nvPicPr>
        <p:blipFill>
          <a:blip r:embed="rId4" cstate="print"/>
          <a:stretch>
            <a:fillRect/>
          </a:stretch>
        </p:blipFill>
        <p:spPr>
          <a:xfrm>
            <a:off x="785786" y="3214686"/>
            <a:ext cx="2309810" cy="230981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9144000" cy="6858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sp>
        <p:nvSpPr>
          <p:cNvPr id="8" name="Прямоугольник 7"/>
          <p:cNvSpPr/>
          <p:nvPr/>
        </p:nvSpPr>
        <p:spPr>
          <a:xfrm>
            <a:off x="357158" y="214290"/>
            <a:ext cx="4572000" cy="2554545"/>
          </a:xfrm>
          <a:prstGeom prst="rect">
            <a:avLst/>
          </a:prstGeom>
        </p:spPr>
        <p:txBody>
          <a:bodyPr>
            <a:spAutoFit/>
          </a:bodyPr>
          <a:lstStyle/>
          <a:p>
            <a:pPr algn="ctr"/>
            <a:r>
              <a:rPr lang="ru-RU" sz="2400" b="1" dirty="0" err="1" smtClean="0">
                <a:solidFill>
                  <a:srgbClr val="FFFF00"/>
                </a:solidFill>
                <a:latin typeface="Times New Roman" pitchFamily="18" charset="0"/>
                <a:cs typeface="Times New Roman" pitchFamily="18" charset="0"/>
              </a:rPr>
              <a:t>Пазлы</a:t>
            </a:r>
            <a:r>
              <a:rPr lang="ru-RU" sz="2400" b="1" dirty="0" smtClean="0">
                <a:solidFill>
                  <a:srgbClr val="FFFF00"/>
                </a:solidFill>
                <a:latin typeface="Times New Roman" pitchFamily="18" charset="0"/>
                <a:cs typeface="Times New Roman" pitchFamily="18" charset="0"/>
              </a:rPr>
              <a:t>. Лото. Домино.</a:t>
            </a:r>
          </a:p>
          <a:p>
            <a:pPr algn="ctr"/>
            <a:r>
              <a:rPr lang="ru-RU" sz="2800" dirty="0" smtClean="0">
                <a:solidFill>
                  <a:srgbClr val="FFFF00"/>
                </a:solidFill>
                <a:latin typeface="Times New Roman" pitchFamily="18" charset="0"/>
                <a:cs typeface="Times New Roman" pitchFamily="18" charset="0"/>
              </a:rPr>
              <a:t> </a:t>
            </a:r>
            <a:r>
              <a:rPr lang="ru-RU" dirty="0" smtClean="0">
                <a:latin typeface="Times New Roman" pitchFamily="18" charset="0"/>
                <a:cs typeface="Times New Roman" pitchFamily="18" charset="0"/>
              </a:rPr>
              <a:t>Не стоит забывать о всевозможных </a:t>
            </a:r>
            <a:r>
              <a:rPr lang="ru-RU" dirty="0" err="1" smtClean="0">
                <a:latin typeface="Times New Roman" pitchFamily="18" charset="0"/>
                <a:cs typeface="Times New Roman" pitchFamily="18" charset="0"/>
              </a:rPr>
              <a:t>пазлах</a:t>
            </a:r>
            <a:r>
              <a:rPr lang="ru-RU" dirty="0" smtClean="0">
                <a:latin typeface="Times New Roman" pitchFamily="18" charset="0"/>
                <a:cs typeface="Times New Roman" pitchFamily="18" charset="0"/>
              </a:rPr>
              <a:t>, которые отлично тренируют логику. В возрасте 4-5 лет можно смело предлагать наборы от 20 деталей и больше, в зависимости от степени знакомства ребёнка с этим видом игр. Лото и домино набирают актуальность к этому возрасту. </a:t>
            </a:r>
            <a:endParaRPr lang="ru-RU" dirty="0"/>
          </a:p>
        </p:txBody>
      </p:sp>
      <p:sp>
        <p:nvSpPr>
          <p:cNvPr id="9" name="Прямоугольник 8"/>
          <p:cNvSpPr/>
          <p:nvPr/>
        </p:nvSpPr>
        <p:spPr>
          <a:xfrm>
            <a:off x="3929058" y="3071810"/>
            <a:ext cx="5000628" cy="3508653"/>
          </a:xfrm>
          <a:prstGeom prst="rect">
            <a:avLst/>
          </a:prstGeom>
        </p:spPr>
        <p:txBody>
          <a:bodyPr wrap="square">
            <a:spAutoFit/>
          </a:bodyPr>
          <a:lstStyle/>
          <a:p>
            <a:pPr algn="ctr"/>
            <a:r>
              <a:rPr lang="ru-RU" sz="2400" dirty="0" smtClean="0">
                <a:solidFill>
                  <a:srgbClr val="FFFF00"/>
                </a:solidFill>
                <a:latin typeface="Times New Roman" pitchFamily="18" charset="0"/>
                <a:cs typeface="Times New Roman" pitchFamily="18" charset="0"/>
              </a:rPr>
              <a:t>Игры-головоломки. </a:t>
            </a:r>
          </a:p>
          <a:p>
            <a:pPr algn="ctr"/>
            <a:r>
              <a:rPr lang="ru-RU" dirty="0" smtClean="0">
                <a:latin typeface="Times New Roman" pitchFamily="18" charset="0"/>
                <a:cs typeface="Times New Roman" pitchFamily="18" charset="0"/>
              </a:rPr>
              <a:t>К такому роду игр относится </a:t>
            </a:r>
            <a:r>
              <a:rPr lang="ru-RU" dirty="0" err="1" smtClean="0">
                <a:solidFill>
                  <a:srgbClr val="FFFF00"/>
                </a:solidFill>
                <a:latin typeface="Times New Roman" pitchFamily="18" charset="0"/>
                <a:cs typeface="Times New Roman" pitchFamily="18" charset="0"/>
              </a:rPr>
              <a:t>танграм</a:t>
            </a:r>
            <a:r>
              <a:rPr lang="ru-RU" dirty="0" smtClean="0">
                <a:solidFill>
                  <a:srgbClr val="FFFF00"/>
                </a:solidFill>
                <a:latin typeface="Times New Roman" pitchFamily="18" charset="0"/>
                <a:cs typeface="Times New Roman" pitchFamily="18" charset="0"/>
              </a:rPr>
              <a:t>. </a:t>
            </a:r>
          </a:p>
          <a:p>
            <a:pPr algn="ctr"/>
            <a:r>
              <a:rPr lang="ru-RU" dirty="0" smtClean="0">
                <a:latin typeface="Times New Roman" pitchFamily="18" charset="0"/>
                <a:cs typeface="Times New Roman" pitchFamily="18" charset="0"/>
              </a:rPr>
              <a:t>Это китайская игрушка, созданная очень давно, но неизменно пользующаяся популярностью из года в год. Состоит она всего из семи деталей, из которых можно составить сотни картинок! </a:t>
            </a:r>
            <a:r>
              <a:rPr lang="ru-RU" dirty="0" err="1" smtClean="0">
                <a:latin typeface="Times New Roman" pitchFamily="18" charset="0"/>
                <a:cs typeface="Times New Roman" pitchFamily="18" charset="0"/>
              </a:rPr>
              <a:t>Танграм</a:t>
            </a:r>
            <a:r>
              <a:rPr lang="ru-RU" dirty="0" smtClean="0">
                <a:latin typeface="Times New Roman" pitchFamily="18" charset="0"/>
                <a:cs typeface="Times New Roman" pitchFamily="18" charset="0"/>
              </a:rPr>
              <a:t> развивает внимание, мышление, логику. Что бы выполнить задание придётся запустить механизмы анализа, синтеза, сопоставления. Такой тренажёр для мозга в виде логической игры можно отнести к разряду обязательных.</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pic>
        <p:nvPicPr>
          <p:cNvPr id="10" name="Рисунок 9" descr="tangram.jpg"/>
          <p:cNvPicPr>
            <a:picLocks noChangeAspect="1"/>
          </p:cNvPicPr>
          <p:nvPr/>
        </p:nvPicPr>
        <p:blipFill>
          <a:blip r:embed="rId3" cstate="print"/>
          <a:stretch>
            <a:fillRect/>
          </a:stretch>
        </p:blipFill>
        <p:spPr>
          <a:xfrm rot="20659642">
            <a:off x="868258" y="3725787"/>
            <a:ext cx="2547942" cy="2547942"/>
          </a:xfrm>
          <a:prstGeom prst="rect">
            <a:avLst/>
          </a:prstGeom>
        </p:spPr>
      </p:pic>
      <p:pic>
        <p:nvPicPr>
          <p:cNvPr id="11" name="Рисунок 10" descr="132196_2.jpg"/>
          <p:cNvPicPr>
            <a:picLocks noChangeAspect="1"/>
          </p:cNvPicPr>
          <p:nvPr/>
        </p:nvPicPr>
        <p:blipFill>
          <a:blip r:embed="rId4" cstate="print"/>
          <a:srcRect t="20312" b="20312"/>
          <a:stretch>
            <a:fillRect/>
          </a:stretch>
        </p:blipFill>
        <p:spPr>
          <a:xfrm rot="20808770">
            <a:off x="4897873" y="431586"/>
            <a:ext cx="2045368" cy="1214446"/>
          </a:xfrm>
          <a:prstGeom prst="rect">
            <a:avLst/>
          </a:prstGeom>
        </p:spPr>
      </p:pic>
      <p:pic>
        <p:nvPicPr>
          <p:cNvPr id="12" name="Рисунок 11" descr="45105161.jpg"/>
          <p:cNvPicPr>
            <a:picLocks noChangeAspect="1"/>
          </p:cNvPicPr>
          <p:nvPr/>
        </p:nvPicPr>
        <p:blipFill>
          <a:blip r:embed="rId5" cstate="print"/>
          <a:srcRect t="11113" b="5554"/>
          <a:stretch>
            <a:fillRect/>
          </a:stretch>
        </p:blipFill>
        <p:spPr>
          <a:xfrm rot="1064260">
            <a:off x="7034905" y="441502"/>
            <a:ext cx="1714512" cy="1428760"/>
          </a:xfrm>
          <a:prstGeom prst="rect">
            <a:avLst/>
          </a:prstGeom>
        </p:spPr>
      </p:pic>
      <p:pic>
        <p:nvPicPr>
          <p:cNvPr id="13" name="Рисунок 12" descr="5bc8cf4ec15ae305d872dcb5.jpg"/>
          <p:cNvPicPr>
            <a:picLocks noChangeAspect="1"/>
          </p:cNvPicPr>
          <p:nvPr/>
        </p:nvPicPr>
        <p:blipFill>
          <a:blip r:embed="rId6" cstate="print"/>
          <a:srcRect l="9375" r="5208"/>
          <a:stretch>
            <a:fillRect/>
          </a:stretch>
        </p:blipFill>
        <p:spPr>
          <a:xfrm>
            <a:off x="5786446" y="1472298"/>
            <a:ext cx="1785950" cy="1568141"/>
          </a:xfrm>
          <a:prstGeom prst="rect">
            <a:avLst/>
          </a:prstGeom>
        </p:spPr>
      </p:pic>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afterEffect">
                                  <p:stCondLst>
                                    <p:cond delay="0"/>
                                  </p:stCondLst>
                                  <p:childTnLst>
                                    <p:animMotion origin="layout" path="M 1.11022E-16 0 L -0.51771 0 " pathEditMode="relative" rAng="0" ptsTypes="AA">
                                      <p:cBhvr>
                                        <p:cTn id="6" dur="2000" fill="hold"/>
                                        <p:tgtEl>
                                          <p:spTgt spid="6"/>
                                        </p:tgtEl>
                                        <p:attrNameLst>
                                          <p:attrName>ppt_x</p:attrName>
                                          <p:attrName>ppt_y</p:attrName>
                                        </p:attrNameLst>
                                      </p:cBhvr>
                                      <p:rCtr x="-259" y="0"/>
                                    </p:animMotion>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144000" cy="68580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 name="Прямоугольник 7"/>
          <p:cNvSpPr/>
          <p:nvPr/>
        </p:nvSpPr>
        <p:spPr>
          <a:xfrm>
            <a:off x="2071670" y="428604"/>
            <a:ext cx="4572000" cy="1200329"/>
          </a:xfrm>
          <a:prstGeom prst="rect">
            <a:avLst/>
          </a:prstGeom>
        </p:spPr>
        <p:txBody>
          <a:bodyPr>
            <a:spAutoFit/>
          </a:bodyPr>
          <a:lstStyle/>
          <a:p>
            <a:pPr algn="ctr"/>
            <a:r>
              <a:rPr lang="ru-RU" sz="2400" dirty="0" smtClean="0">
                <a:solidFill>
                  <a:srgbClr val="FFFF00"/>
                </a:solidFill>
                <a:latin typeface="Times New Roman" pitchFamily="18" charset="0"/>
                <a:cs typeface="Times New Roman" pitchFamily="18" charset="0"/>
              </a:rPr>
              <a:t>Компьютерные игры для развития логики.</a:t>
            </a:r>
            <a:br>
              <a:rPr lang="ru-RU" sz="2400" dirty="0" smtClean="0">
                <a:solidFill>
                  <a:srgbClr val="FFFF00"/>
                </a:solidFill>
                <a:latin typeface="Times New Roman" pitchFamily="18" charset="0"/>
                <a:cs typeface="Times New Roman" pitchFamily="18" charset="0"/>
              </a:rPr>
            </a:br>
            <a:endParaRPr lang="ru-RU" sz="2400" dirty="0">
              <a:solidFill>
                <a:srgbClr val="FFFF00"/>
              </a:solidFill>
              <a:latin typeface="Times New Roman" pitchFamily="18" charset="0"/>
              <a:cs typeface="Times New Roman" pitchFamily="18" charset="0"/>
            </a:endParaRPr>
          </a:p>
        </p:txBody>
      </p:sp>
      <p:pic>
        <p:nvPicPr>
          <p:cNvPr id="9" name="Рисунок 8" descr="masha-i-medved-igra.jpg"/>
          <p:cNvPicPr>
            <a:picLocks noChangeAspect="1"/>
          </p:cNvPicPr>
          <p:nvPr/>
        </p:nvPicPr>
        <p:blipFill>
          <a:blip r:embed="rId2" cstate="print"/>
          <a:stretch>
            <a:fillRect/>
          </a:stretch>
        </p:blipFill>
        <p:spPr>
          <a:xfrm rot="21263056">
            <a:off x="719560" y="1775503"/>
            <a:ext cx="2966317" cy="2628158"/>
          </a:xfrm>
          <a:prstGeom prst="rect">
            <a:avLst/>
          </a:prstGeom>
        </p:spPr>
      </p:pic>
      <p:pic>
        <p:nvPicPr>
          <p:cNvPr id="10" name="Рисунок 9" descr="1263816790_smallgames.ws_1.jpg"/>
          <p:cNvPicPr>
            <a:picLocks noChangeAspect="1"/>
          </p:cNvPicPr>
          <p:nvPr/>
        </p:nvPicPr>
        <p:blipFill>
          <a:blip r:embed="rId3" cstate="print"/>
          <a:stretch>
            <a:fillRect/>
          </a:stretch>
        </p:blipFill>
        <p:spPr>
          <a:xfrm rot="447855">
            <a:off x="4738327" y="1737594"/>
            <a:ext cx="2739397" cy="2739397"/>
          </a:xfrm>
          <a:prstGeom prst="rect">
            <a:avLst/>
          </a:prstGeom>
        </p:spPr>
      </p:pic>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430</TotalTime>
  <Words>763</Words>
  <Application>Microsoft Office PowerPoint</Application>
  <PresentationFormat>Экран (4:3)</PresentationFormat>
  <Paragraphs>49</Paragraphs>
  <Slides>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Развитие  логики детей 4-5 лет.</vt:lpstr>
      <vt:lpstr>Логика в этом возрасте претерпевает бурное развитие. Благодаря усиленному восприятию внешнего мира через органы чувств, ребёнок начинает сравнивать, анализировать, сопоставлять увиденное, услышанное, то, что он трогал, ощущал.</vt:lpstr>
      <vt:lpstr>Слайд 3</vt:lpstr>
      <vt:lpstr>Слайд 4</vt:lpstr>
      <vt:lpstr>Слайд 5</vt:lpstr>
      <vt:lpstr>Слайд 6</vt:lpstr>
      <vt:lpstr>Слайд 7</vt:lpstr>
      <vt:lpstr>Слайд 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Заглавная буква</dc:title>
  <dc:creator>Компас</dc:creator>
  <cp:lastModifiedBy>дом</cp:lastModifiedBy>
  <cp:revision>47</cp:revision>
  <dcterms:created xsi:type="dcterms:W3CDTF">2012-12-14T11:49:18Z</dcterms:created>
  <dcterms:modified xsi:type="dcterms:W3CDTF">2019-11-25T18:02:51Z</dcterms:modified>
</cp:coreProperties>
</file>