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6" r:id="rId3"/>
    <p:sldId id="290" r:id="rId4"/>
    <p:sldId id="257" r:id="rId5"/>
    <p:sldId id="258" r:id="rId6"/>
    <p:sldId id="260" r:id="rId7"/>
    <p:sldId id="261" r:id="rId8"/>
    <p:sldId id="262" r:id="rId9"/>
    <p:sldId id="259" r:id="rId10"/>
    <p:sldId id="291" r:id="rId11"/>
    <p:sldId id="292" r:id="rId12"/>
    <p:sldId id="263" r:id="rId13"/>
    <p:sldId id="264" r:id="rId14"/>
    <p:sldId id="265" r:id="rId15"/>
    <p:sldId id="268" r:id="rId16"/>
    <p:sldId id="267" r:id="rId17"/>
    <p:sldId id="269" r:id="rId18"/>
    <p:sldId id="270" r:id="rId19"/>
    <p:sldId id="274" r:id="rId20"/>
    <p:sldId id="283" r:id="rId21"/>
    <p:sldId id="284" r:id="rId22"/>
    <p:sldId id="285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6" r:id="rId32"/>
    <p:sldId id="288" r:id="rId33"/>
    <p:sldId id="293" r:id="rId34"/>
    <p:sldId id="294" r:id="rId35"/>
    <p:sldId id="29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416" autoAdjust="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AFF94-3ED9-4AE0-8D63-075C350C1444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5A546-FF74-4DD3-B003-AFE33A2FAE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/>
              <a:t>Учитель МОУ «СОШ №1» г. Валуйки</a:t>
            </a:r>
            <a:br>
              <a:rPr lang="ru-RU" sz="2800" dirty="0" smtClean="0"/>
            </a:br>
            <a:r>
              <a:rPr lang="ru-RU" sz="2800" dirty="0" smtClean="0"/>
              <a:t>Савченко Елена Михайловна.</a:t>
            </a: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7258072" cy="90010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«Народная традиционная культура на уроках русского языка, литературы  и внеклассной деятельности учащихся.</a:t>
            </a:r>
            <a:endParaRPr lang="ru-RU" dirty="0"/>
          </a:p>
        </p:txBody>
      </p:sp>
      <p:pic>
        <p:nvPicPr>
          <p:cNvPr id="9" name="Picture 2" descr="F:\УРОКИ Ф=народной культуры\Сканер\Урок нар. культ. 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643182"/>
            <a:ext cx="4614866" cy="3921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778098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</a:rPr>
              <a:t>Урок-мастерская. Сочинение – описание « Матрешка – необыкновенная  игрушка»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8" name="Содержимое 7" descr="IMG_020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971600" y="1052736"/>
            <a:ext cx="7363544" cy="55226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_021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2204864"/>
            <a:ext cx="5904656" cy="4428492"/>
          </a:xfrm>
        </p:spPr>
      </p:pic>
      <p:pic>
        <p:nvPicPr>
          <p:cNvPr id="5" name="Содержимое 4" descr="IMG_0200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332656"/>
            <a:ext cx="5131295" cy="38484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Тема урока: </a:t>
            </a:r>
            <a:r>
              <a:rPr lang="ru-RU" sz="2700" b="1" u="sng" dirty="0"/>
              <a:t>Имена существительные, которые имеют форму только множественного числа.</a:t>
            </a:r>
            <a:r>
              <a:rPr lang="ru-RU" sz="2700" dirty="0"/>
              <a:t/>
            </a:r>
            <a:br>
              <a:rPr lang="ru-RU" sz="2700" dirty="0"/>
            </a:br>
            <a:r>
              <a:rPr lang="ru-RU" sz="2700" b="1" dirty="0"/>
              <a:t> 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200" u="sng" dirty="0" smtClean="0"/>
              <a:t>ЦЕЛИ</a:t>
            </a:r>
            <a:r>
              <a:rPr lang="ru-RU" sz="2200" u="sng" dirty="0"/>
              <a:t>:</a:t>
            </a:r>
            <a:endParaRPr lang="ru-RU" sz="2200" u="sng" dirty="0" smtClean="0"/>
          </a:p>
          <a:p>
            <a:r>
              <a:rPr lang="ru-RU" dirty="0" smtClean="0"/>
              <a:t> </a:t>
            </a:r>
            <a:r>
              <a:rPr lang="ru-RU" dirty="0"/>
              <a:t>Познакомить учащихся с существительными, имеющими форму только множественного числа. Развитие  навыка употребления их в речи, нахождения в тексте.</a:t>
            </a:r>
          </a:p>
          <a:p>
            <a:r>
              <a:rPr lang="ru-RU" dirty="0"/>
              <a:t> Воспитывать интерес к фольклорным произведениям, любовь  к  русскому слову, народной  культуре.</a:t>
            </a:r>
          </a:p>
          <a:p>
            <a:endParaRPr lang="ru-RU" dirty="0"/>
          </a:p>
        </p:txBody>
      </p:sp>
      <p:pic>
        <p:nvPicPr>
          <p:cNvPr id="10241" name="Picture 1" descr="C:\Documents and Settings\Admin\Рабочий стол\УРОКИ Ф=народной культуры\фото\img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3229" y="2428868"/>
            <a:ext cx="4223571" cy="2748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43074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i="1" u="sng" dirty="0" smtClean="0">
                <a:solidFill>
                  <a:srgbClr val="FF0000"/>
                </a:solidFill>
              </a:rPr>
              <a:t>Фольклорный материал,  используемый на уроке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200" b="1" dirty="0">
                <a:latin typeface="+mn-lt"/>
              </a:rPr>
              <a:t>Я читаю загадку, а ученик записывает отгадку  на доске (класс записывает в тетрадях). Подчёркиваем орфограммы. Затем делаем вывод о том, что это существительные только в форме множественного числа.</a:t>
            </a:r>
            <a:br>
              <a:rPr lang="ru-RU" sz="2200" b="1" dirty="0">
                <a:latin typeface="+mn-lt"/>
              </a:rPr>
            </a:br>
            <a:endParaRPr lang="ru-RU" sz="2200" b="1" dirty="0"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78634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Загадки</a:t>
            </a:r>
          </a:p>
          <a:p>
            <a:r>
              <a:rPr lang="ru-RU" dirty="0"/>
              <a:t>1. Сидит Пахом на коне верхом, книги читает, а грамоты не знает.(О</a:t>
            </a:r>
            <a:r>
              <a:rPr lang="ru-RU" u="sng" dirty="0"/>
              <a:t>чк</a:t>
            </a:r>
            <a:r>
              <a:rPr lang="ru-RU" dirty="0"/>
              <a:t>и)</a:t>
            </a:r>
          </a:p>
          <a:p>
            <a:r>
              <a:rPr lang="ru-RU" dirty="0"/>
              <a:t>2. Кругла </a:t>
            </a:r>
            <a:r>
              <a:rPr lang="ru-RU" dirty="0" err="1"/>
              <a:t>круглышка</a:t>
            </a:r>
            <a:r>
              <a:rPr lang="ru-RU" dirty="0"/>
              <a:t>, ни дна нет, ни покрышки.( Клещ</a:t>
            </a:r>
            <a:r>
              <a:rPr lang="ru-RU" u="sng" dirty="0"/>
              <a:t>и )</a:t>
            </a:r>
            <a:endParaRPr lang="ru-RU" dirty="0"/>
          </a:p>
          <a:p>
            <a:r>
              <a:rPr lang="ru-RU" dirty="0"/>
              <a:t>3. Зубасты, а не кусаются.( Грабли )</a:t>
            </a:r>
          </a:p>
          <a:p>
            <a:r>
              <a:rPr lang="ru-RU" dirty="0"/>
              <a:t>4. Туловище деревянное, голова железная, по двору шныряет, золото собирает.( Вилы )</a:t>
            </a:r>
          </a:p>
          <a:p>
            <a:r>
              <a:rPr lang="ru-RU" dirty="0"/>
              <a:t>5. Всё лето стояли, зимы ожидали, дождались поры - помчались с горы. (Санки, сала</a:t>
            </a:r>
            <a:r>
              <a:rPr lang="ru-RU" u="sng" dirty="0"/>
              <a:t>з</a:t>
            </a:r>
            <a:r>
              <a:rPr lang="ru-RU" dirty="0"/>
              <a:t>ки ).</a:t>
            </a:r>
          </a:p>
          <a:p>
            <a:r>
              <a:rPr lang="ru-RU" dirty="0"/>
              <a:t>6. Какая водица только для грамотного годится?( Ч</a:t>
            </a:r>
            <a:r>
              <a:rPr lang="ru-RU" u="sng" dirty="0"/>
              <a:t>е</a:t>
            </a:r>
            <a:r>
              <a:rPr lang="ru-RU" dirty="0"/>
              <a:t>рнила )</a:t>
            </a:r>
          </a:p>
          <a:p>
            <a:r>
              <a:rPr lang="ru-RU" dirty="0"/>
              <a:t>7. Ходит весь век, а не человек.( Ч</a:t>
            </a:r>
            <a:r>
              <a:rPr lang="ru-RU" u="sng" dirty="0"/>
              <a:t>а</a:t>
            </a:r>
            <a:r>
              <a:rPr lang="ru-RU" dirty="0"/>
              <a:t>сы )</a:t>
            </a:r>
          </a:p>
          <a:p>
            <a:r>
              <a:rPr lang="ru-RU" dirty="0"/>
              <a:t>8. Два кольца, два конца, посередине гвоздик.( Ножни</a:t>
            </a:r>
            <a:r>
              <a:rPr lang="ru-RU" u="sng" dirty="0"/>
              <a:t>ц</a:t>
            </a:r>
            <a:r>
              <a:rPr lang="ru-RU" dirty="0"/>
              <a:t>ы )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/>
            <a:r>
              <a:rPr lang="ru-RU" sz="2400" b="1" u="sng" dirty="0"/>
              <a:t>Комментированное письмо с заданиями</a:t>
            </a:r>
            <a:r>
              <a:rPr lang="ru-RU" sz="2400" dirty="0"/>
              <a:t> (Задания выполняется  по ходу письма. Указать существительные, имеющие только множественное число.)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14543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По вечерам русская молодёжь сходилась</a:t>
            </a:r>
            <a:r>
              <a:rPr lang="ru-RU" baseline="30000" dirty="0"/>
              <a:t>2</a:t>
            </a:r>
            <a:r>
              <a:rPr lang="ru-RU" dirty="0"/>
              <a:t> на посиделки в деревенской избе или устраивала весёлые игрища за селом. Парни и девчата играли в горелки, салки, жмурки, прятки</a:t>
            </a:r>
            <a:r>
              <a:rPr lang="ru-RU" baseline="30000" dirty="0"/>
              <a:t>4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sz="2200" dirty="0" smtClean="0"/>
              <a:t>( </a:t>
            </a:r>
            <a:r>
              <a:rPr lang="ru-RU" sz="2200" dirty="0"/>
              <a:t>Схема однородной связи ) </a:t>
            </a:r>
          </a:p>
          <a:p>
            <a:r>
              <a:rPr lang="ru-RU" dirty="0"/>
              <a:t>Самая любимая шалость сельских ребят - заваливание ворот хламом: дровами, бревнами, боронами. </a:t>
            </a:r>
            <a:r>
              <a:rPr lang="ru-RU" sz="2600" dirty="0"/>
              <a:t>(Объяснить постановку  знаков препинания и построить схему однородной связи с обобщающим словом).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92500" lnSpcReduction="20000"/>
          </a:bodyPr>
          <a:lstStyle/>
          <a:p>
            <a:r>
              <a:rPr lang="ru-RU" b="1" u="sng" dirty="0"/>
              <a:t>Б. Задание.</a:t>
            </a:r>
            <a:r>
              <a:rPr lang="ru-RU" dirty="0"/>
              <a:t> </a:t>
            </a:r>
            <a:r>
              <a:rPr lang="ru-RU" sz="2400" dirty="0"/>
              <a:t>Списать. Подчеркнуть сущ.,  имеющие форму только </a:t>
            </a:r>
            <a:r>
              <a:rPr lang="ru-RU" sz="2400" dirty="0" err="1"/>
              <a:t>множ</a:t>
            </a:r>
            <a:r>
              <a:rPr lang="ru-RU" sz="2400" dirty="0"/>
              <a:t>. числа. Указать падеж.</a:t>
            </a:r>
          </a:p>
          <a:p>
            <a:pPr>
              <a:buNone/>
            </a:pPr>
            <a:r>
              <a:rPr lang="ru-RU" u="sng" dirty="0">
                <a:solidFill>
                  <a:srgbClr val="FF0000"/>
                </a:solidFill>
              </a:rPr>
              <a:t>                                                  Песня.</a:t>
            </a:r>
          </a:p>
          <a:p>
            <a:pPr>
              <a:buNone/>
            </a:pPr>
            <a:r>
              <a:rPr lang="ru-RU" dirty="0"/>
              <a:t>Вышел Степан, сударь Павлович,</a:t>
            </a:r>
          </a:p>
          <a:p>
            <a:pPr>
              <a:buNone/>
            </a:pPr>
            <a:r>
              <a:rPr lang="ru-RU" dirty="0"/>
              <a:t>На красное крыльцо.</a:t>
            </a:r>
          </a:p>
          <a:p>
            <a:pPr>
              <a:buNone/>
            </a:pPr>
            <a:r>
              <a:rPr lang="ru-RU" dirty="0"/>
              <a:t>Он опёрся о перилочки</a:t>
            </a:r>
            <a:r>
              <a:rPr lang="ru-RU" baseline="30000" dirty="0"/>
              <a:t>2</a:t>
            </a:r>
            <a:r>
              <a:rPr lang="ru-RU" dirty="0"/>
              <a:t> точёные,</a:t>
            </a:r>
          </a:p>
          <a:p>
            <a:pPr>
              <a:buNone/>
            </a:pPr>
            <a:r>
              <a:rPr lang="ru-RU" dirty="0"/>
              <a:t>Золочёные</a:t>
            </a:r>
            <a:r>
              <a:rPr lang="ru-RU" dirty="0" smtClean="0"/>
              <a:t>.</a:t>
            </a:r>
            <a:r>
              <a:rPr lang="en-US" dirty="0"/>
              <a:t> </a:t>
            </a:r>
            <a:endParaRPr lang="ru-RU" dirty="0"/>
          </a:p>
          <a:p>
            <a:pPr>
              <a:buNone/>
            </a:pPr>
            <a:r>
              <a:rPr lang="ru-RU" b="1" u="sng" dirty="0"/>
              <a:t>Б. Задание.</a:t>
            </a:r>
            <a:r>
              <a:rPr lang="ru-RU" dirty="0"/>
              <a:t> </a:t>
            </a:r>
            <a:r>
              <a:rPr lang="ru-RU" sz="2800" dirty="0"/>
              <a:t>Списать. Подчеркнуть сущ., имеющие форму только </a:t>
            </a:r>
            <a:r>
              <a:rPr lang="ru-RU" sz="2800" dirty="0" err="1"/>
              <a:t>множ</a:t>
            </a:r>
            <a:r>
              <a:rPr lang="ru-RU" sz="2800" dirty="0"/>
              <a:t>. числа. Указать их падеж.</a:t>
            </a:r>
          </a:p>
          <a:p>
            <a:pPr>
              <a:buNone/>
            </a:pPr>
            <a:r>
              <a:rPr lang="ru-RU" dirty="0"/>
              <a:t>                                 </a:t>
            </a:r>
            <a:r>
              <a:rPr lang="ru-RU" u="sng" dirty="0" err="1">
                <a:solidFill>
                  <a:srgbClr val="FF0000"/>
                </a:solidFill>
              </a:rPr>
              <a:t>Потешка</a:t>
            </a:r>
            <a:r>
              <a:rPr lang="ru-RU" u="sng" dirty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r>
              <a:rPr lang="ru-RU" dirty="0"/>
              <a:t>Бабушка </a:t>
            </a:r>
            <a:r>
              <a:rPr lang="ru-RU" dirty="0" err="1"/>
              <a:t>Ульяна</a:t>
            </a:r>
            <a:r>
              <a:rPr lang="ru-RU" dirty="0"/>
              <a:t>, головушка кудрява, садись-ка  в сани, поедем за дровами в новую деревню. Там  утка в шубке, в белых штанишках.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00288" cy="725470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 </a:t>
            </a:r>
            <a:r>
              <a:rPr lang="ru-RU" sz="2400" b="1" u="sng" dirty="0"/>
              <a:t>Карточки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4038600" cy="5126055"/>
          </a:xfrm>
        </p:spPr>
        <p:txBody>
          <a:bodyPr>
            <a:normAutofit fontScale="70000" lnSpcReduction="20000"/>
          </a:bodyPr>
          <a:lstStyle/>
          <a:p>
            <a:r>
              <a:rPr lang="ru-RU" b="1" u="sng" dirty="0"/>
              <a:t>А.  Задание.</a:t>
            </a:r>
            <a:r>
              <a:rPr lang="ru-RU" dirty="0"/>
              <a:t> </a:t>
            </a:r>
            <a:r>
              <a:rPr lang="ru-RU" sz="2600" b="1" i="1" dirty="0"/>
              <a:t>Списать. Подчеркнуть сущ., имеющие форму только множественного числа. Указать их падеж. Построить схему предложения с прямой речью.</a:t>
            </a:r>
          </a:p>
          <a:p>
            <a:pPr>
              <a:buNone/>
            </a:pPr>
            <a:r>
              <a:rPr lang="ru-RU" sz="2600" b="1" i="1" dirty="0"/>
              <a:t>Прочитать выразительно.</a:t>
            </a:r>
          </a:p>
          <a:p>
            <a:pPr>
              <a:buNone/>
            </a:pPr>
            <a:r>
              <a:rPr lang="ru-RU" sz="2600" b="1" i="1" dirty="0"/>
              <a:t>Объяснить запятые и орфограммы.</a:t>
            </a:r>
          </a:p>
          <a:p>
            <a:pPr>
              <a:buNone/>
            </a:pPr>
            <a:r>
              <a:rPr lang="ru-RU" dirty="0"/>
              <a:t>			</a:t>
            </a:r>
            <a:r>
              <a:rPr lang="ru-RU" sz="2900" b="1" u="sng" dirty="0">
                <a:solidFill>
                  <a:srgbClr val="FF0000"/>
                </a:solidFill>
              </a:rPr>
              <a:t>Песня.</a:t>
            </a:r>
            <a:endParaRPr lang="ru-RU" sz="2900" u="sng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/>
              <a:t>	</a:t>
            </a:r>
            <a:r>
              <a:rPr lang="ru-RU" sz="3400" dirty="0"/>
              <a:t>А Иванушка хвалит… </a:t>
            </a:r>
            <a:r>
              <a:rPr lang="ru-RU" sz="3400" dirty="0" err="1"/>
              <a:t>ся</a:t>
            </a:r>
            <a:r>
              <a:rPr lang="ru-RU" sz="3400" dirty="0"/>
              <a:t>:</a:t>
            </a:r>
          </a:p>
          <a:p>
            <a:pPr>
              <a:buNone/>
            </a:pPr>
            <a:r>
              <a:rPr lang="ru-RU" sz="3400" dirty="0"/>
              <a:t>	«У меня, </a:t>
            </a:r>
            <a:r>
              <a:rPr lang="ru-RU" sz="3400" dirty="0" err="1"/>
              <a:t>братц</a:t>
            </a:r>
            <a:r>
              <a:rPr lang="ru-RU" sz="3400" dirty="0"/>
              <a:t>…, невеста хороша:</a:t>
            </a:r>
          </a:p>
          <a:p>
            <a:pPr>
              <a:buNone/>
            </a:pPr>
            <a:r>
              <a:rPr lang="ru-RU" sz="3400" dirty="0"/>
              <a:t>	Без белил лицо белое,</a:t>
            </a:r>
          </a:p>
          <a:p>
            <a:pPr>
              <a:buNone/>
            </a:pPr>
            <a:r>
              <a:rPr lang="ru-RU" sz="3400" dirty="0"/>
              <a:t>	Без румян щечки алые,</a:t>
            </a:r>
          </a:p>
          <a:p>
            <a:pPr>
              <a:buNone/>
            </a:pPr>
            <a:r>
              <a:rPr lang="ru-RU" sz="3400" dirty="0"/>
              <a:t>	Без чернил брови ч…</a:t>
            </a:r>
            <a:r>
              <a:rPr lang="ru-RU" sz="3400" dirty="0" err="1"/>
              <a:t>рные</a:t>
            </a:r>
            <a:r>
              <a:rPr lang="ru-RU" sz="3400" dirty="0"/>
              <a:t>».</a:t>
            </a:r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643438" y="214290"/>
            <a:ext cx="4038600" cy="5929353"/>
          </a:xfrm>
        </p:spPr>
        <p:txBody>
          <a:bodyPr>
            <a:normAutofit fontScale="70000" lnSpcReduction="20000"/>
          </a:bodyPr>
          <a:lstStyle/>
          <a:p>
            <a:r>
              <a:rPr lang="ru-RU" sz="3400" u="sng" dirty="0">
                <a:solidFill>
                  <a:srgbClr val="FF0000"/>
                </a:solidFill>
              </a:rPr>
              <a:t>Песня.</a:t>
            </a:r>
          </a:p>
          <a:p>
            <a:pPr>
              <a:buNone/>
            </a:pPr>
            <a:r>
              <a:rPr lang="ru-RU" b="1" dirty="0"/>
              <a:t>Я пришла к вам </a:t>
            </a:r>
            <a:r>
              <a:rPr lang="ru-RU" b="1" dirty="0" err="1"/>
              <a:t>позабавит?ся</a:t>
            </a:r>
            <a:r>
              <a:rPr lang="ru-RU" b="1" dirty="0"/>
              <a:t>, </a:t>
            </a:r>
          </a:p>
          <a:p>
            <a:pPr>
              <a:buNone/>
            </a:pPr>
            <a:r>
              <a:rPr lang="ru-RU" b="1" dirty="0"/>
              <a:t>Поиграть</a:t>
            </a:r>
            <a:r>
              <a:rPr lang="ru-RU" b="1" baseline="30000" dirty="0"/>
              <a:t>2 </a:t>
            </a:r>
            <a:r>
              <a:rPr lang="ru-RU" b="1" dirty="0"/>
              <a:t> с вами во шашечки, </a:t>
            </a:r>
          </a:p>
          <a:p>
            <a:pPr>
              <a:buNone/>
            </a:pPr>
            <a:r>
              <a:rPr lang="ru-RU" b="1" dirty="0"/>
              <a:t>Во шашечки, во шахматы,</a:t>
            </a:r>
          </a:p>
          <a:p>
            <a:pPr>
              <a:buNone/>
            </a:pPr>
            <a:r>
              <a:rPr lang="ru-RU" b="1" dirty="0"/>
              <a:t>Во все игры турецкие.</a:t>
            </a:r>
          </a:p>
          <a:p>
            <a:pPr>
              <a:buNone/>
            </a:pPr>
            <a:r>
              <a:rPr lang="ru-RU" b="1" dirty="0"/>
              <a:t>Проигрался детина – молодец:</a:t>
            </a:r>
          </a:p>
          <a:p>
            <a:pPr>
              <a:buNone/>
            </a:pPr>
            <a:r>
              <a:rPr lang="ru-RU" b="1" dirty="0"/>
              <a:t>Со кармана золотые часы,</a:t>
            </a:r>
          </a:p>
          <a:p>
            <a:pPr>
              <a:buNone/>
            </a:pPr>
            <a:r>
              <a:rPr lang="ru-RU" b="1" dirty="0"/>
              <a:t>А с другого позолоченные</a:t>
            </a:r>
            <a:r>
              <a:rPr lang="ru-RU" b="1" baseline="30000" dirty="0"/>
              <a:t>2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sz="3400" u="sng" dirty="0">
                <a:solidFill>
                  <a:srgbClr val="FF0000"/>
                </a:solidFill>
              </a:rPr>
              <a:t>Частушка.</a:t>
            </a:r>
          </a:p>
          <a:p>
            <a:pPr lvl="0">
              <a:buNone/>
            </a:pPr>
            <a:r>
              <a:rPr lang="ru-RU" b="1" i="1" dirty="0"/>
              <a:t>Какой сюртук, какие брюки </a:t>
            </a:r>
          </a:p>
          <a:p>
            <a:pPr>
              <a:buNone/>
            </a:pPr>
            <a:r>
              <a:rPr lang="ru-RU" b="1" i="1" dirty="0"/>
              <a:t> У милого моего!</a:t>
            </a:r>
          </a:p>
          <a:p>
            <a:pPr>
              <a:buNone/>
            </a:pPr>
            <a:r>
              <a:rPr lang="ru-RU" b="1" i="1" dirty="0"/>
              <a:t>Он воз…мет </a:t>
            </a:r>
            <a:r>
              <a:rPr lang="ru-RU" b="1" i="1" dirty="0" err="1"/>
              <a:t>гармо</a:t>
            </a:r>
            <a:r>
              <a:rPr lang="ru-RU" b="1" i="1" dirty="0"/>
              <a:t>…</a:t>
            </a:r>
            <a:r>
              <a:rPr lang="ru-RU" b="1" i="1" dirty="0" err="1"/>
              <a:t>ку</a:t>
            </a:r>
            <a:r>
              <a:rPr lang="ru-RU" b="1" i="1" dirty="0"/>
              <a:t> в руки-</a:t>
            </a:r>
          </a:p>
          <a:p>
            <a:pPr>
              <a:buNone/>
            </a:pPr>
            <a:r>
              <a:rPr lang="ru-RU" b="1" i="1" dirty="0"/>
              <a:t>Всё б см…трела</a:t>
            </a:r>
            <a:r>
              <a:rPr lang="ru-RU" b="1" i="1" baseline="30000" dirty="0"/>
              <a:t>2</a:t>
            </a:r>
            <a:r>
              <a:rPr lang="ru-RU" b="1" i="1" dirty="0"/>
              <a:t>  на него! </a:t>
            </a:r>
          </a:p>
          <a:p>
            <a:pPr>
              <a:buNone/>
            </a:pPr>
            <a:r>
              <a:rPr lang="ru-RU" b="1" i="1" dirty="0"/>
              <a:t> </a:t>
            </a:r>
          </a:p>
          <a:p>
            <a:pPr lvl="0">
              <a:buNone/>
            </a:pPr>
            <a:r>
              <a:rPr lang="ru-RU" b="1" i="1" dirty="0"/>
              <a:t>Это чей такой молодчик </a:t>
            </a:r>
          </a:p>
          <a:p>
            <a:pPr>
              <a:buNone/>
            </a:pPr>
            <a:r>
              <a:rPr lang="ru-RU" b="1" i="1" dirty="0"/>
              <a:t>Уронил часы в </a:t>
            </a:r>
            <a:r>
              <a:rPr lang="ru-RU" b="1" i="1" dirty="0" err="1"/>
              <a:t>колодчик</a:t>
            </a:r>
            <a:r>
              <a:rPr lang="ru-RU" b="1" i="1" dirty="0"/>
              <a:t>? </a:t>
            </a:r>
          </a:p>
          <a:p>
            <a:pPr>
              <a:buNone/>
            </a:pPr>
            <a:r>
              <a:rPr lang="ru-RU" b="1" i="1" dirty="0"/>
              <a:t>Ай да  ну</a:t>
            </a:r>
            <a:r>
              <a:rPr lang="ru-RU" b="1" i="1" dirty="0" smtClean="0"/>
              <a:t>!</a:t>
            </a:r>
          </a:p>
          <a:p>
            <a:pPr>
              <a:buNone/>
            </a:pPr>
            <a:r>
              <a:rPr lang="ru-RU" b="1" i="1" dirty="0" smtClean="0"/>
              <a:t>               Пошли часики</a:t>
            </a:r>
            <a:r>
              <a:rPr lang="ru-RU" b="1" i="1" baseline="30000" dirty="0" smtClean="0"/>
              <a:t>2 </a:t>
            </a:r>
            <a:r>
              <a:rPr lang="ru-RU" b="1" i="1" dirty="0" smtClean="0"/>
              <a:t> ко дну! 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1510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В.  Задание.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Списать. Подчеркнуть сущ., имеющие форму 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множ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числа.</a:t>
            </a:r>
          </a:p>
          <a:p>
            <a:pPr>
              <a:spcBef>
                <a:spcPts val="0"/>
              </a:spcBef>
              <a:buNone/>
            </a:pPr>
            <a:r>
              <a:rPr lang="ru-RU" sz="1800" u="sng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Пословицы.</a:t>
            </a:r>
            <a:endParaRPr lang="ru-RU" sz="1800" u="sng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14350" indent="-514350">
              <a:spcBef>
                <a:spcPts val="0"/>
              </a:spcBef>
              <a:buNone/>
            </a:pP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Добрая 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жена да ж…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рные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щи 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 другого  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добра не ищи.</a:t>
            </a:r>
          </a:p>
          <a:p>
            <a:pPr marL="514350" indent="-514350">
              <a:spcBef>
                <a:spcPts val="0"/>
              </a:spcBef>
              <a:buNone/>
            </a:pP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Богатый 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деньгах купа…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тся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как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мыш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(?) в 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крупах.</a:t>
            </a:r>
          </a:p>
          <a:p>
            <a:pPr marL="971550" lvl="1" indent="-514350">
              <a:spcBef>
                <a:spcPts val="0"/>
              </a:spcBef>
              <a:buNone/>
            </a:pP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ч…</a:t>
            </a:r>
            <a:r>
              <a:rPr lang="ru-RU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жой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двор вилами не указывай.</a:t>
            </a:r>
          </a:p>
          <a:p>
            <a:pPr marL="971550" lvl="1" indent="-514350">
              <a:spcBef>
                <a:spcPts val="0"/>
              </a:spcBef>
              <a:buNone/>
            </a:pP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 ч…ж..</a:t>
            </a:r>
            <a:r>
              <a:rPr lang="ru-RU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ворот ж..</a:t>
            </a:r>
            <a:r>
              <a:rPr lang="ru-RU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вёт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поворот</a:t>
            </a:r>
            <a:r>
              <a:rPr lang="ru-RU" sz="1800" baseline="300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  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В. Задание.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Списать. Вставить пропущенные буквы. Найти слово, имеющее форму только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множ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Числа.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Потешка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Сани 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новы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загр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…мели</a:t>
            </a:r>
            <a:r>
              <a:rPr lang="ru-RU" sz="1800" baseline="300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,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Конь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вороненький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заржал,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Выше леса поднимался,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Хв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…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стом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реч?ку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застилал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endParaRPr lang="ru-RU" sz="1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ts val="0"/>
              </a:spcBef>
            </a:pPr>
            <a:r>
              <a:rPr lang="ru-RU" sz="1800" b="1" u="sng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В.Задание. 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Списать загадку и отгадку. Подчеркнуть сущ., имеющее форму только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множ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числа.                    </a:t>
            </a:r>
            <a:endParaRPr lang="ru-RU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u="sng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1800" b="1" u="sng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Загадки. 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Всё 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лето ст…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яли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зимы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дожидали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дождались поры помчались с г…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ры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lvl="0">
              <a:spcBef>
                <a:spcPts val="0"/>
              </a:spcBef>
              <a:buNone/>
            </a:pP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 одном поводке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дв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…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надцать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коней п…веду. </a:t>
            </a:r>
            <a:endParaRPr lang="ru-RU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Зубасты , а не </a:t>
            </a: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кусаются?</a:t>
            </a:r>
            <a:endParaRPr lang="ru-RU" sz="1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Две </a:t>
            </a:r>
            <a:r>
              <a:rPr lang="ru-RU" sz="1800" dirty="0" err="1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палашки</a:t>
            </a:r>
            <a:r>
              <a:rPr lang="ru-RU" sz="18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бегут в лески, загнулись носки.</a:t>
            </a:r>
          </a:p>
          <a:p>
            <a:pPr lvl="0">
              <a:spcBef>
                <a:spcPts val="0"/>
              </a:spcBef>
              <a:buNone/>
            </a:pPr>
            <a:endParaRPr lang="ru-RU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ts val="0"/>
              </a:spcBef>
              <a:buNone/>
            </a:pPr>
            <a:r>
              <a:rPr 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18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1285884"/>
          </a:xfrm>
        </p:spPr>
        <p:txBody>
          <a:bodyPr>
            <a:normAutofit/>
          </a:bodyPr>
          <a:lstStyle/>
          <a:p>
            <a:pPr algn="l"/>
            <a:r>
              <a:rPr lang="ru-RU" sz="1600" b="1" i="1" dirty="0">
                <a:solidFill>
                  <a:srgbClr val="FF0000"/>
                </a:solidFill>
              </a:rPr>
              <a:t> УРОК В 6 </a:t>
            </a:r>
            <a:r>
              <a:rPr lang="ru-RU" sz="1600" b="1" i="1" dirty="0" smtClean="0">
                <a:solidFill>
                  <a:srgbClr val="FF0000"/>
                </a:solidFill>
              </a:rPr>
              <a:t>КЛАССЕ</a:t>
            </a:r>
            <a:r>
              <a:rPr lang="ru-RU" sz="1600" dirty="0">
                <a:solidFill>
                  <a:srgbClr val="FF0000"/>
                </a:solidFill>
              </a:rPr>
              <a:t> </a:t>
            </a:r>
            <a:br>
              <a:rPr lang="ru-RU" sz="1600" dirty="0">
                <a:solidFill>
                  <a:srgbClr val="FF0000"/>
                </a:solidFill>
              </a:rPr>
            </a:br>
            <a:r>
              <a:rPr lang="ru-RU" sz="1600" b="1" dirty="0"/>
              <a:t>                       УКАЗАТЕЛЬНЫЕ МЕСТОИМЕНИЯ</a:t>
            </a:r>
            <a:r>
              <a:rPr lang="ru-RU" sz="1600" b="1" dirty="0" smtClean="0"/>
              <a:t>.</a:t>
            </a:r>
            <a:r>
              <a:rPr lang="ru-RU" sz="1600" dirty="0"/>
              <a:t> </a:t>
            </a:r>
            <a:br>
              <a:rPr lang="ru-RU" sz="1600" dirty="0"/>
            </a:br>
            <a:r>
              <a:rPr lang="ru-RU" sz="1600" b="1" dirty="0"/>
              <a:t>               (ЗАКРЕПЛЕНИЕ НА ФОЛЬКЛОРНОМ </a:t>
            </a:r>
            <a:r>
              <a:rPr lang="ru-RU" sz="1600" b="1" dirty="0" smtClean="0"/>
              <a:t>МАТЕРИАЛЕ)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 </a:t>
            </a:r>
            <a:endParaRPr lang="ru-RU" sz="1600" dirty="0"/>
          </a:p>
        </p:txBody>
      </p:sp>
      <p:pic>
        <p:nvPicPr>
          <p:cNvPr id="26626" name="Picture 2" descr="F:\УРОКИ Ф=народной культуры\фото\img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284" y="1285860"/>
            <a:ext cx="7874368" cy="50525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F:\УРОКИ Ф=народной культуры\фото\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7454127" cy="4858566"/>
          </a:xfrm>
          <a:prstGeom prst="rect">
            <a:avLst/>
          </a:prstGeom>
          <a:noFill/>
        </p:spPr>
      </p:pic>
      <p:pic>
        <p:nvPicPr>
          <p:cNvPr id="27650" name="Picture 2" descr="F:\УРОКИ Ф=народной культуры\фото\img0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071678"/>
            <a:ext cx="321918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03348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b="1" i="1" dirty="0"/>
              <a:t>Изучение народной традиционной культуры – важнейшая составляющая воспитательного и образовательного процесса на современном этапе его развития.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Белгородская область имеет ярко выраженные территориальные, природные, национальные, культурно-исторические и языковые особенности. Следует  учитывать эти особенности при изучении русского языка и литературы. Такой подход в преподавании является одним из  важнейших направлений  в формировании у школьников знаний о родном крае и имеет  воспитательное значение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F:\УРОКИ Ф=народной культуры\фото\img0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038600" cy="2933812"/>
          </a:xfrm>
          <a:prstGeom prst="rect">
            <a:avLst/>
          </a:prstGeom>
          <a:noFill/>
        </p:spPr>
      </p:pic>
      <p:pic>
        <p:nvPicPr>
          <p:cNvPr id="36867" name="Picture 3" descr="F:\УРОКИ Ф=народной культуры\фото\img0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00438"/>
            <a:ext cx="4038600" cy="2796801"/>
          </a:xfrm>
          <a:prstGeom prst="rect">
            <a:avLst/>
          </a:prstGeom>
          <a:noFill/>
        </p:spPr>
      </p:pic>
      <p:pic>
        <p:nvPicPr>
          <p:cNvPr id="9" name="Picture 2" descr="F:\УРОКИ Ф=народной культуры\фото\img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85728"/>
            <a:ext cx="4038600" cy="2816981"/>
          </a:xfrm>
          <a:prstGeom prst="rect">
            <a:avLst/>
          </a:prstGeom>
          <a:noFill/>
        </p:spPr>
      </p:pic>
      <p:pic>
        <p:nvPicPr>
          <p:cNvPr id="11" name="Picture 3" descr="F:\УРОКИ Ф=народной культуры\Сканер\Итог0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00438"/>
            <a:ext cx="4038600" cy="2815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F:\УРОКИ Ф=народной культуры\Сканер\Итог0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4038600" cy="2858668"/>
          </a:xfrm>
          <a:prstGeom prst="rect">
            <a:avLst/>
          </a:prstGeom>
          <a:noFill/>
        </p:spPr>
      </p:pic>
      <p:pic>
        <p:nvPicPr>
          <p:cNvPr id="11" name="Picture 2" descr="F:\УРОКИ Ф=народной культуры\Сканер\Итог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85728"/>
            <a:ext cx="4038600" cy="2864103"/>
          </a:xfrm>
          <a:prstGeom prst="rect">
            <a:avLst/>
          </a:prstGeom>
          <a:noFill/>
        </p:spPr>
      </p:pic>
      <p:pic>
        <p:nvPicPr>
          <p:cNvPr id="37893" name="Picture 5" descr="F:\УРОКИ Ф=народной культуры\Сканер\Итог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857496"/>
            <a:ext cx="2711647" cy="3786214"/>
          </a:xfrm>
          <a:prstGeom prst="rect">
            <a:avLst/>
          </a:prstGeom>
          <a:noFill/>
        </p:spPr>
      </p:pic>
      <p:pic>
        <p:nvPicPr>
          <p:cNvPr id="12" name="Picture 4" descr="F:\УРОКИ Ф=народной культуры\Сканер\Итог0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14752"/>
            <a:ext cx="4038600" cy="28204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Picture 5" descr="F:\УРОКИ Ф=народной культуры\Сканер\Итог0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2038581" cy="2928958"/>
          </a:xfrm>
          <a:prstGeom prst="rect">
            <a:avLst/>
          </a:prstGeom>
          <a:noFill/>
        </p:spPr>
      </p:pic>
      <p:pic>
        <p:nvPicPr>
          <p:cNvPr id="38918" name="Picture 6" descr="F:\УРОКИ Ф=народной культуры\Сканер\Итог0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14290"/>
            <a:ext cx="2128117" cy="2928958"/>
          </a:xfrm>
          <a:prstGeom prst="rect">
            <a:avLst/>
          </a:prstGeom>
          <a:noFill/>
        </p:spPr>
      </p:pic>
      <p:pic>
        <p:nvPicPr>
          <p:cNvPr id="13" name="Picture 2" descr="F:\УРОКИ Ф=народной культуры\Сканер\Итог0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063629"/>
            <a:ext cx="2773100" cy="3794371"/>
          </a:xfrm>
          <a:prstGeom prst="rect">
            <a:avLst/>
          </a:prstGeom>
          <a:noFill/>
        </p:spPr>
      </p:pic>
      <p:pic>
        <p:nvPicPr>
          <p:cNvPr id="14" name="Picture 3" descr="F:\УРОКИ Ф=народной культуры\Сканер\Итог0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142852"/>
            <a:ext cx="2308156" cy="3091751"/>
          </a:xfrm>
          <a:prstGeom prst="rect">
            <a:avLst/>
          </a:prstGeom>
          <a:noFill/>
        </p:spPr>
      </p:pic>
      <p:pic>
        <p:nvPicPr>
          <p:cNvPr id="15" name="Picture 4" descr="F:\УРОКИ Ф=народной культуры\Сканер\Итог0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3071810"/>
            <a:ext cx="2472365" cy="3471874"/>
          </a:xfrm>
          <a:prstGeom prst="rect">
            <a:avLst/>
          </a:prstGeom>
          <a:noFill/>
        </p:spPr>
      </p:pic>
      <p:pic>
        <p:nvPicPr>
          <p:cNvPr id="16" name="Picture 5" descr="F:\УРОКИ Ф=народной культуры\Сканер\Итог0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3071810"/>
            <a:ext cx="2434084" cy="3543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 smtClean="0"/>
              <a:t>Уроки народной культуры</a:t>
            </a:r>
            <a:endParaRPr lang="ru-RU" sz="2400" dirty="0"/>
          </a:p>
        </p:txBody>
      </p:sp>
      <p:pic>
        <p:nvPicPr>
          <p:cNvPr id="28677" name="Picture 5" descr="F:\УРОКИ Ф=народной культуры\фото\img0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524" y="2071678"/>
            <a:ext cx="5601808" cy="4071966"/>
          </a:xfrm>
          <a:prstGeom prst="rect">
            <a:avLst/>
          </a:prstGeom>
          <a:noFill/>
        </p:spPr>
      </p:pic>
      <p:pic>
        <p:nvPicPr>
          <p:cNvPr id="28678" name="Picture 6" descr="F:\УРОКИ Ф=народной культуры\Сканер\Итог03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857232"/>
            <a:ext cx="330982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F:\УРОКИ Ф=народной культуры\фото\img0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5075966" cy="3714776"/>
          </a:xfrm>
          <a:prstGeom prst="rect">
            <a:avLst/>
          </a:prstGeom>
          <a:noFill/>
        </p:spPr>
      </p:pic>
      <p:pic>
        <p:nvPicPr>
          <p:cNvPr id="29703" name="Picture 7" descr="F:\УРОКИ Ф=народной культуры\фото\img0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143248"/>
            <a:ext cx="4214842" cy="3275370"/>
          </a:xfrm>
          <a:prstGeom prst="rect">
            <a:avLst/>
          </a:prstGeom>
          <a:noFill/>
        </p:spPr>
      </p:pic>
      <p:pic>
        <p:nvPicPr>
          <p:cNvPr id="17" name="Picture 2" descr="F:\УРОКИ Ф=народной культуры\Сканер\Итог0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357562"/>
            <a:ext cx="2286016" cy="3177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F:\УРОКИ Ф=народной культуры\Сканер\Итог0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214290"/>
            <a:ext cx="4682601" cy="3071834"/>
          </a:xfrm>
          <a:prstGeom prst="rect">
            <a:avLst/>
          </a:prstGeom>
          <a:noFill/>
        </p:spPr>
      </p:pic>
      <p:pic>
        <p:nvPicPr>
          <p:cNvPr id="30724" name="Picture 4" descr="F:\УРОКИ Ф=народной культуры\Сканер\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643182"/>
            <a:ext cx="5114932" cy="3683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УРОКИ Ф=народной культуры\Сканер\Итог03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3289030" cy="4525963"/>
          </a:xfrm>
          <a:prstGeom prst="rect">
            <a:avLst/>
          </a:prstGeom>
          <a:noFill/>
        </p:spPr>
      </p:pic>
      <p:pic>
        <p:nvPicPr>
          <p:cNvPr id="31748" name="Picture 4" descr="F:\УРОКИ Ф=народной культуры\Сканер\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000108"/>
            <a:ext cx="4917023" cy="5221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:\УРОКИ Ф=народной культуры\Сканер\Итог0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3488786" cy="4983179"/>
          </a:xfrm>
          <a:prstGeom prst="rect">
            <a:avLst/>
          </a:prstGeom>
          <a:noFill/>
        </p:spPr>
      </p:pic>
      <p:pic>
        <p:nvPicPr>
          <p:cNvPr id="32771" name="Picture 3" descr="F:\УРОКИ Ф=народной культуры\Сканер\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6401" y="2143116"/>
            <a:ext cx="5656689" cy="4431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F:\УРОКИ Ф=народной культуры\Сканер\Итог0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3243476" cy="4525963"/>
          </a:xfrm>
          <a:prstGeom prst="rect">
            <a:avLst/>
          </a:prstGeom>
          <a:noFill/>
        </p:spPr>
      </p:pic>
      <p:pic>
        <p:nvPicPr>
          <p:cNvPr id="33796" name="Picture 4" descr="F:\УРОКИ Ф=народной культуры\Сканер\Итог0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643182"/>
            <a:ext cx="5505966" cy="36187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:\УРОКИ Ф=народной культуры\Сканер\Итог0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3174700" cy="4525963"/>
          </a:xfrm>
          <a:prstGeom prst="rect">
            <a:avLst/>
          </a:prstGeom>
          <a:noFill/>
        </p:spPr>
      </p:pic>
      <p:pic>
        <p:nvPicPr>
          <p:cNvPr id="34819" name="Picture 3" descr="F:\УРОКИ Ф=народной культуры\Сканер\Итог0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357430"/>
            <a:ext cx="6370725" cy="4296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Моя цель</a:t>
            </a:r>
            <a:r>
              <a:rPr lang="ru-RU" sz="2800" dirty="0" smtClean="0"/>
              <a:t> – создать условия для воспитания национального самосознания учащихся на уроках русского языка и литературы и во внеурочной деятельности.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моем  опыте  работы закрепились  уроки народной культуры, уроки – мастерские творческого письма, проектно- исследовательская  деятельность учащихся по краеведению и фольклору.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Есть результат !</a:t>
            </a:r>
            <a:endParaRPr lang="ru-RU" sz="3200" i="1" dirty="0">
              <a:solidFill>
                <a:srgbClr val="FF0000"/>
              </a:solidFill>
            </a:endParaRPr>
          </a:p>
        </p:txBody>
      </p:sp>
      <p:pic>
        <p:nvPicPr>
          <p:cNvPr id="35842" name="Picture 2" descr="F:\УРОКИ Ф=народной культуры\фото\img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8"/>
            <a:ext cx="8017058" cy="5527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 smtClean="0"/>
              <a:t>Творческие проекты</a:t>
            </a:r>
            <a:endParaRPr lang="ru-RU" sz="2400" dirty="0"/>
          </a:p>
        </p:txBody>
      </p:sp>
      <p:pic>
        <p:nvPicPr>
          <p:cNvPr id="39942" name="Picture 6" descr="F:\УРОКИ Ф=народной культуры\Сканер\Итог02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3152058" cy="4525963"/>
          </a:xfrm>
          <a:prstGeom prst="rect">
            <a:avLst/>
          </a:prstGeom>
          <a:noFill/>
        </p:spPr>
      </p:pic>
      <p:pic>
        <p:nvPicPr>
          <p:cNvPr id="39943" name="Picture 7" descr="F:\УРОКИ Ф=народной культуры\Сканер\Итог0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642918"/>
            <a:ext cx="2691153" cy="3237033"/>
          </a:xfrm>
          <a:prstGeom prst="rect">
            <a:avLst/>
          </a:prstGeom>
          <a:noFill/>
        </p:spPr>
      </p:pic>
      <p:pic>
        <p:nvPicPr>
          <p:cNvPr id="15" name="Picture 2" descr="F:\УРОКИ Ф=народной культуры\Сканер\Итог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500438"/>
            <a:ext cx="4038600" cy="29592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7166"/>
            <a:ext cx="7158062" cy="1582726"/>
          </a:xfrm>
        </p:spPr>
        <p:txBody>
          <a:bodyPr>
            <a:noAutofit/>
          </a:bodyPr>
          <a:lstStyle/>
          <a:p>
            <a:pPr algn="l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Российская летняя творческая пушкинская школа.</a:t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</a:rPr>
              <a:t>Мастерская литературного творчества.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</a:rPr>
              <a:t>Номинация: литературоведение.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b="1" i="1" dirty="0">
                <a:solidFill>
                  <a:schemeClr val="accent2">
                    <a:lumMod val="75000"/>
                  </a:schemeClr>
                </a:solidFill>
              </a:rPr>
              <a:t>А.С. Пушкин и русская народная сказка.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</a:rPr>
              <a:t>(Исследовательская работа </a:t>
            </a:r>
            <a:r>
              <a:rPr lang="ru-RU" sz="2000" b="1" i="1" dirty="0" err="1" smtClean="0">
                <a:solidFill>
                  <a:schemeClr val="accent2">
                    <a:lumMod val="75000"/>
                  </a:schemeClr>
                </a:solidFill>
              </a:rPr>
              <a:t>Талицкой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</a:rPr>
              <a:t> Виктории, 10-А класс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57364"/>
            <a:ext cx="4038600" cy="426879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Цель </a:t>
            </a:r>
            <a:r>
              <a:rPr lang="ru-RU" b="1" dirty="0"/>
              <a:t>творческой работы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стремление доказать, что пушкинская сказка – прямая наследница народной сказки. Чистота, ясность, живая действительность пушкинского сказочного слова будут всегда для нас эталоном – золотой мерой поэтического совершенства.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48130" name="Picture 2" descr="D:\ШКОЛЬНАЯ ПАПКА\Школьная №1\старая школа\школьное творчество\Талицкая\школа (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500306"/>
            <a:ext cx="4341293" cy="3255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рабочая\истоки (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947" y="332656"/>
            <a:ext cx="7896493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/>
              <a:t>Проекты обучающихся в областном научном обществе «Истоки»:</a:t>
            </a:r>
            <a:endParaRPr lang="ru-RU" sz="3600" i="1" dirty="0" smtClean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Отражение русских  национальных особенностей в лексике языка.</a:t>
            </a:r>
          </a:p>
          <a:p>
            <a:r>
              <a:rPr lang="ru-RU" dirty="0" smtClean="0"/>
              <a:t>Зелёные святки </a:t>
            </a:r>
          </a:p>
          <a:p>
            <a:r>
              <a:rPr lang="ru-RU" dirty="0" smtClean="0"/>
              <a:t>Образ кукушки в русском фольклоре </a:t>
            </a:r>
          </a:p>
          <a:p>
            <a:r>
              <a:rPr lang="ru-RU" dirty="0" smtClean="0"/>
              <a:t>Святочный обряд </a:t>
            </a:r>
            <a:r>
              <a:rPr lang="ru-RU" dirty="0" err="1" smtClean="0"/>
              <a:t>колядования</a:t>
            </a:r>
            <a:r>
              <a:rPr lang="ru-RU" dirty="0" smtClean="0"/>
              <a:t> </a:t>
            </a:r>
          </a:p>
          <a:p>
            <a:r>
              <a:rPr lang="ru-RU" dirty="0" smtClean="0"/>
              <a:t>Русская печка в народной традиции </a:t>
            </a:r>
          </a:p>
          <a:p>
            <a:r>
              <a:rPr lang="ru-RU" dirty="0" smtClean="0"/>
              <a:t>Сенокосная традиция в русской  жизни </a:t>
            </a:r>
          </a:p>
          <a:p>
            <a:r>
              <a:rPr lang="ru-RU" dirty="0" smtClean="0"/>
              <a:t>Фестиваль «Праздник  веника» . Веник в народной культуре</a:t>
            </a:r>
          </a:p>
          <a:p>
            <a:r>
              <a:rPr lang="ru-RU" dirty="0" smtClean="0"/>
              <a:t>Реконструкция сценария ярмарочного гуляния</a:t>
            </a:r>
          </a:p>
          <a:p>
            <a:r>
              <a:rPr lang="ru-RU" dirty="0" smtClean="0"/>
              <a:t>Возрождение песенной казачьей культуры  в  нашем крае</a:t>
            </a:r>
          </a:p>
          <a:p>
            <a:r>
              <a:rPr lang="ru-RU" dirty="0" smtClean="0"/>
              <a:t>Отражения  культуры русского народа во фразеологизмах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Я вижу в фольклорном и литературном краеведении большие возможности для формирования у ребят активной жизненной позиции, ведущей к участию в повседневных делах своего народа.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32912"/>
            <a:ext cx="6552727" cy="49145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УРОКИ Ф=народной культуры\Сканер\Итог0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2535959" cy="3780488"/>
          </a:xfrm>
          <a:prstGeom prst="rect">
            <a:avLst/>
          </a:prstGeom>
          <a:noFill/>
        </p:spPr>
      </p:pic>
      <p:pic>
        <p:nvPicPr>
          <p:cNvPr id="1027" name="Picture 3" descr="F:\УРОКИ Ф=народной культуры\Сканер\урок в музе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214290"/>
            <a:ext cx="4038600" cy="3522879"/>
          </a:xfrm>
          <a:prstGeom prst="rect">
            <a:avLst/>
          </a:prstGeom>
          <a:noFill/>
        </p:spPr>
      </p:pic>
      <p:pic>
        <p:nvPicPr>
          <p:cNvPr id="1028" name="Picture 4" descr="F:\УРОКИ Ф=народной культуры\Сканер\Итог0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643314"/>
            <a:ext cx="3868192" cy="2949496"/>
          </a:xfrm>
          <a:prstGeom prst="rect">
            <a:avLst/>
          </a:prstGeom>
          <a:noFill/>
        </p:spPr>
      </p:pic>
      <p:pic>
        <p:nvPicPr>
          <p:cNvPr id="1030" name="Picture 6" descr="F:\УРОКИ Ф=народной культуры\Сканер\Итог0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214686"/>
            <a:ext cx="3724899" cy="33051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УРОК – МАСТЕРСКАЯ   « ЛИЦО РОССИИ»  В 7 КЛАССЕ (РУССКИЙ ЯЗЫК, ЛИТЕРАТУРА, ИСКУССТВО, НАРОДНАЯ КУЛЬТУРА)</a:t>
            </a:r>
            <a:endParaRPr lang="ru-RU" sz="2400" dirty="0"/>
          </a:p>
        </p:txBody>
      </p:sp>
      <p:pic>
        <p:nvPicPr>
          <p:cNvPr id="2050" name="Picture 2" descr="C:\Documents and Settings\Admin\Рабочий стол\УРОКИ Ф=народной культуры\фото\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968" y="1500174"/>
            <a:ext cx="7658684" cy="4990769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УРОКИ Ф=народной культуры\фото\img0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1214422"/>
            <a:ext cx="1928794" cy="2814336"/>
          </a:xfrm>
          <a:prstGeom prst="rect">
            <a:avLst/>
          </a:prstGeom>
          <a:noFill/>
        </p:spPr>
      </p:pic>
      <p:pic>
        <p:nvPicPr>
          <p:cNvPr id="12" name="Picture 5" descr="C:\Documents and Settings\Admin\Рабочий стол\УРОКИ Ф=народной культуры\фото\img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980" y="3071786"/>
            <a:ext cx="1919951" cy="3429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Autofit/>
          </a:bodyPr>
          <a:lstStyle/>
          <a:p>
            <a:pPr lvl="0" algn="l"/>
            <a:r>
              <a:rPr lang="ru-RU" sz="2000" b="1" dirty="0"/>
              <a:t>Формирование образно – эмоционального представления учащихся о России – родине; обучение мастерству выражения собственных мыслей в традиционно – поэтическом </a:t>
            </a:r>
            <a:r>
              <a:rPr lang="ru-RU" sz="2000" b="1" dirty="0" smtClean="0"/>
              <a:t>стиле. Коллективное </a:t>
            </a:r>
            <a:r>
              <a:rPr lang="ru-RU" sz="2000" b="1" dirty="0"/>
              <a:t>создание </a:t>
            </a:r>
            <a:r>
              <a:rPr lang="ru-RU" sz="2000" b="1" dirty="0" smtClean="0"/>
              <a:t>сочинения  </a:t>
            </a:r>
            <a:r>
              <a:rPr lang="ru-RU" sz="2000" b="1" dirty="0"/>
              <a:t>на тему «Лицо </a:t>
            </a:r>
            <a:r>
              <a:rPr lang="ru-RU" sz="2000" b="1" dirty="0" smtClean="0"/>
              <a:t> России»</a:t>
            </a:r>
            <a:endParaRPr lang="ru-RU" sz="2000" b="1" dirty="0"/>
          </a:p>
        </p:txBody>
      </p:sp>
      <p:pic>
        <p:nvPicPr>
          <p:cNvPr id="3074" name="Picture 2" descr="C:\Documents and Settings\Admin\Рабочий стол\УРОКИ Ф=народной культуры\фото\img0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765" y="1916832"/>
            <a:ext cx="7056533" cy="4606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l"/>
            <a:r>
              <a:rPr lang="ru-RU" sz="1800" dirty="0"/>
              <a:t>СОЗДАНИЕ КОЛЛЕКТИВНОГО ТВОРЧЕСКОГО ПРОДУКТА.</a:t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u="sng" dirty="0"/>
              <a:t>Задания творческим группам:</a:t>
            </a:r>
            <a:endParaRPr lang="ru-RU" dirty="0"/>
          </a:p>
          <a:p>
            <a:pPr lvl="0"/>
            <a:r>
              <a:rPr lang="ru-RU" dirty="0"/>
              <a:t>Коллективное написание текста – сочинения – описания. Выбор средств выразительности языка. Обсуждение вариантов выбора.</a:t>
            </a:r>
          </a:p>
          <a:p>
            <a:r>
              <a:rPr lang="ru-RU" dirty="0"/>
              <a:t>Основной прием создания живого образа России – олицетворение.  Метафорические эпитеты. Сравнения. Поэтичность, эмоциональность текста.</a:t>
            </a:r>
          </a:p>
          <a:p>
            <a:pPr lvl="0"/>
            <a:r>
              <a:rPr lang="ru-RU" dirty="0"/>
              <a:t>Творческая группа художников изучает символику цвета, орнамента. Рассматривает элементы вышивки русского народного костюма (сарафан, понева, кокошник, передник).</a:t>
            </a:r>
          </a:p>
          <a:p>
            <a:r>
              <a:rPr lang="ru-RU" dirty="0"/>
              <a:t>Наблюдения записываются в группе, рождаются эскизы живописного образа России – девицы.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50019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/>
              <a:t>РЕЗУЛЬТАТЫ </a:t>
            </a:r>
            <a:r>
              <a:rPr lang="ru-RU" sz="2400" dirty="0" smtClean="0"/>
              <a:t>РАБОТЫ: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200" b="1" dirty="0"/>
              <a:t>Чтение сочинений, рассматривание  и представление  живописных портретов, иллюстраций.</a:t>
            </a:r>
            <a:br>
              <a:rPr lang="ru-RU" sz="2200" b="1" dirty="0"/>
            </a:br>
            <a:r>
              <a:rPr lang="ru-RU" sz="2200" b="1" dirty="0"/>
              <a:t>Создание выставки лучших работ на тему «Лицо России».</a:t>
            </a:r>
            <a:r>
              <a:rPr lang="ru-RU" sz="2000" dirty="0"/>
              <a:t/>
            </a:r>
            <a:br>
              <a:rPr lang="ru-RU" sz="2000" dirty="0"/>
            </a:br>
            <a:endParaRPr lang="ru-RU" sz="2400" dirty="0"/>
          </a:p>
        </p:txBody>
      </p:sp>
      <p:pic>
        <p:nvPicPr>
          <p:cNvPr id="4098" name="Picture 2" descr="F:\УРОКИ Ф=народной культуры\фото\img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85926"/>
            <a:ext cx="691535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 descr="C:\Documents and Settings\Admin\Рабочий стол\УРОКИ Ф=народной культуры\фото\img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48" y="500042"/>
            <a:ext cx="8588631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883</Words>
  <Application>Microsoft Office PowerPoint</Application>
  <PresentationFormat>Экран (4:3)</PresentationFormat>
  <Paragraphs>110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Учитель МОУ «СОШ №1» г. Валуйки Савченко Елена Михайловна.</vt:lpstr>
      <vt:lpstr>Изучение народной традиционной культуры – важнейшая составляющая воспитательного и образовательного процесса на современном этапе его развития. </vt:lpstr>
      <vt:lpstr>Моя цель – создать условия для воспитания национального самосознания учащихся на уроках русского языка и литературы и во внеурочной деятельности.</vt:lpstr>
      <vt:lpstr>Презентация PowerPoint</vt:lpstr>
      <vt:lpstr>УРОК – МАСТЕРСКАЯ   « ЛИЦО РОССИИ»  В 7 КЛАССЕ (РУССКИЙ ЯЗЫК, ЛИТЕРАТУРА, ИСКУССТВО, НАРОДНАЯ КУЛЬТУРА)</vt:lpstr>
      <vt:lpstr>Формирование образно – эмоционального представления учащихся о России – родине; обучение мастерству выражения собственных мыслей в традиционно – поэтическом стиле. Коллективное создание сочинения  на тему «Лицо  России»</vt:lpstr>
      <vt:lpstr>СОЗДАНИЕ КОЛЛЕКТИВНОГО ТВОРЧЕСКОГО ПРОДУКТА. </vt:lpstr>
      <vt:lpstr>РЕЗУЛЬТАТЫ РАБОТЫ: Чтение сочинений, рассматривание  и представление  живописных портретов, иллюстраций. Создание выставки лучших работ на тему «Лицо России». </vt:lpstr>
      <vt:lpstr>Презентация PowerPoint</vt:lpstr>
      <vt:lpstr>Урок-мастерская. Сочинение – описание « Матрешка – необыкновенная  игрушка»</vt:lpstr>
      <vt:lpstr>Презентация PowerPoint</vt:lpstr>
      <vt:lpstr>Тема урока: Имена существительные, которые имеют форму только множественного числа.   </vt:lpstr>
      <vt:lpstr>Фольклорный материал,  используемый на уроке Я читаю загадку, а ученик записывает отгадку  на доске (класс записывает в тетрадях). Подчёркиваем орфограммы. Затем делаем вывод о том, что это существительные только в форме множественного числа. </vt:lpstr>
      <vt:lpstr>Комментированное письмо с заданиями (Задания выполняется  по ходу письма. Указать существительные, имеющие только множественное число.) </vt:lpstr>
      <vt:lpstr>Презентация PowerPoint</vt:lpstr>
      <vt:lpstr> Карточки</vt:lpstr>
      <vt:lpstr>Презентация PowerPoint</vt:lpstr>
      <vt:lpstr> УРОК В 6 КЛАССЕ                         УКАЗАТЕЛЬНЫЕ МЕСТОИМЕНИЯ.                 (ЗАКРЕПЛЕНИЕ НА ФОЛЬКЛОРНОМ МАТЕРИАЛЕ)  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Уроки народной культуры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Есть результат !</vt:lpstr>
      <vt:lpstr>Творческие проекты</vt:lpstr>
      <vt:lpstr>Российская летняя творческая пушкинская школа. Мастерская литературного творчества. Номинация: литературоведение. А.С. Пушкин и русская народная сказка. (Исследовательская работа Талицкой Виктории, 10-А класс </vt:lpstr>
      <vt:lpstr>Презентация PowerPoint</vt:lpstr>
      <vt:lpstr>Проекты обучающихся в областном научном обществе «Истоки»:</vt:lpstr>
      <vt:lpstr>Я вижу в фольклорном и литературном краеведении большие возможности для формирования у ребят активной жизненной позиции, ведущей к участию в повседневных делах своего народа.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Изучение народной традиционной культуры – важнейшая составляющая воспитательного и образовательного процесса на современном этапе его развития. </dc:title>
  <dc:creator>Admin</dc:creator>
  <cp:lastModifiedBy>Microsoft</cp:lastModifiedBy>
  <cp:revision>46</cp:revision>
  <dcterms:created xsi:type="dcterms:W3CDTF">2010-05-12T15:17:49Z</dcterms:created>
  <dcterms:modified xsi:type="dcterms:W3CDTF">2017-04-12T19:44:55Z</dcterms:modified>
</cp:coreProperties>
</file>