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9" r:id="rId4"/>
    <p:sldId id="263" r:id="rId5"/>
    <p:sldId id="261" r:id="rId6"/>
    <p:sldId id="259" r:id="rId7"/>
    <p:sldId id="260" r:id="rId8"/>
    <p:sldId id="269" r:id="rId9"/>
    <p:sldId id="268" r:id="rId10"/>
    <p:sldId id="262" r:id="rId11"/>
    <p:sldId id="267" r:id="rId12"/>
    <p:sldId id="270" r:id="rId13"/>
    <p:sldId id="266" r:id="rId14"/>
    <p:sldId id="265" r:id="rId15"/>
    <p:sldId id="271" r:id="rId16"/>
    <p:sldId id="277" r:id="rId17"/>
    <p:sldId id="272" r:id="rId18"/>
    <p:sldId id="278" r:id="rId19"/>
    <p:sldId id="273" r:id="rId20"/>
    <p:sldId id="274" r:id="rId21"/>
    <p:sldId id="275" r:id="rId22"/>
    <p:sldId id="276" r:id="rId23"/>
    <p:sldId id="280" r:id="rId24"/>
  </p:sldIdLst>
  <p:sldSz cx="9144000" cy="6858000" type="screen4x3"/>
  <p:notesSz cx="6800850" cy="9931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FF"/>
    <a:srgbClr val="FF660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035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2242" y="0"/>
            <a:ext cx="2947035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52732-90B6-41E2-9844-8B748A075A29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086" y="4717415"/>
            <a:ext cx="544068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7035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2242" y="9433106"/>
            <a:ext cx="2947035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DEF3B-C773-4FD3-AACD-C7CCF5643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906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334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510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941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890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49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15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363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73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264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194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488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28ACA-DF71-458B-BBCF-C7EC274A5714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67393-E092-4C95-8BAE-CAE0E62BC27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788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54.jpeg"/><Relationship Id="rId3" Type="http://schemas.openxmlformats.org/officeDocument/2006/relationships/image" Target="../media/image48.jpeg"/><Relationship Id="rId7" Type="http://schemas.openxmlformats.org/officeDocument/2006/relationships/image" Target="../media/image31.png"/><Relationship Id="rId12" Type="http://schemas.openxmlformats.org/officeDocument/2006/relationships/image" Target="../media/image53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microsoft.com/office/2007/relationships/hdphoto" Target="../media/hdphoto12.wdp"/><Relationship Id="rId5" Type="http://schemas.openxmlformats.org/officeDocument/2006/relationships/image" Target="../media/image50.jpeg"/><Relationship Id="rId10" Type="http://schemas.openxmlformats.org/officeDocument/2006/relationships/image" Target="../media/image52.jpeg"/><Relationship Id="rId4" Type="http://schemas.openxmlformats.org/officeDocument/2006/relationships/image" Target="../media/image49.jpeg"/><Relationship Id="rId9" Type="http://schemas.openxmlformats.org/officeDocument/2006/relationships/image" Target="../media/image51.jpeg"/><Relationship Id="rId14" Type="http://schemas.microsoft.com/office/2007/relationships/hdphoto" Target="../media/hdphoto13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0.jpeg"/><Relationship Id="rId7" Type="http://schemas.microsoft.com/office/2007/relationships/hdphoto" Target="../media/hdphoto6.wdp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Relationship Id="rId9" Type="http://schemas.openxmlformats.org/officeDocument/2006/relationships/image" Target="../media/image6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31.png"/><Relationship Id="rId7" Type="http://schemas.microsoft.com/office/2007/relationships/hdphoto" Target="../media/hdphoto15.wdp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10" Type="http://schemas.openxmlformats.org/officeDocument/2006/relationships/image" Target="../media/image76.jpeg"/><Relationship Id="rId4" Type="http://schemas.microsoft.com/office/2007/relationships/hdphoto" Target="../media/hdphoto6.wdp"/><Relationship Id="rId9" Type="http://schemas.openxmlformats.org/officeDocument/2006/relationships/image" Target="../media/image7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g"/><Relationship Id="rId3" Type="http://schemas.openxmlformats.org/officeDocument/2006/relationships/image" Target="../media/image77.png"/><Relationship Id="rId7" Type="http://schemas.microsoft.com/office/2007/relationships/hdphoto" Target="../media/hdphoto16.wdp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13" Type="http://schemas.microsoft.com/office/2007/relationships/hdphoto" Target="../media/hdphoto20.wdp"/><Relationship Id="rId3" Type="http://schemas.openxmlformats.org/officeDocument/2006/relationships/image" Target="../media/image83.png"/><Relationship Id="rId7" Type="http://schemas.openxmlformats.org/officeDocument/2006/relationships/image" Target="../media/image85.jpeg"/><Relationship Id="rId12" Type="http://schemas.openxmlformats.org/officeDocument/2006/relationships/image" Target="../media/image89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11" Type="http://schemas.openxmlformats.org/officeDocument/2006/relationships/image" Target="../media/image88.jpeg"/><Relationship Id="rId5" Type="http://schemas.openxmlformats.org/officeDocument/2006/relationships/image" Target="../media/image84.png"/><Relationship Id="rId10" Type="http://schemas.microsoft.com/office/2007/relationships/hdphoto" Target="../media/hdphoto19.wdp"/><Relationship Id="rId4" Type="http://schemas.microsoft.com/office/2007/relationships/hdphoto" Target="../media/hdphoto17.wdp"/><Relationship Id="rId9" Type="http://schemas.openxmlformats.org/officeDocument/2006/relationships/image" Target="../media/image8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0.png"/><Relationship Id="rId7" Type="http://schemas.openxmlformats.org/officeDocument/2006/relationships/image" Target="../media/image92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g"/><Relationship Id="rId5" Type="http://schemas.microsoft.com/office/2007/relationships/hdphoto" Target="../media/hdphoto6.wdp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jpg"/><Relationship Id="rId4" Type="http://schemas.microsoft.com/office/2007/relationships/hdphoto" Target="../media/hdphoto2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17.jpeg"/><Relationship Id="rId5" Type="http://schemas.openxmlformats.org/officeDocument/2006/relationships/image" Target="../media/image12.png"/><Relationship Id="rId10" Type="http://schemas.openxmlformats.org/officeDocument/2006/relationships/image" Target="../media/image16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7.jpeg"/><Relationship Id="rId3" Type="http://schemas.openxmlformats.org/officeDocument/2006/relationships/image" Target="../media/image30.jpeg"/><Relationship Id="rId7" Type="http://schemas.microsoft.com/office/2007/relationships/hdphoto" Target="../media/hdphoto7.wdp"/><Relationship Id="rId12" Type="http://schemas.openxmlformats.org/officeDocument/2006/relationships/image" Target="../media/image36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5.jpeg"/><Relationship Id="rId5" Type="http://schemas.microsoft.com/office/2007/relationships/hdphoto" Target="../media/hdphoto6.wdp"/><Relationship Id="rId15" Type="http://schemas.openxmlformats.org/officeDocument/2006/relationships/image" Target="../media/image39.jpeg"/><Relationship Id="rId10" Type="http://schemas.microsoft.com/office/2007/relationships/hdphoto" Target="../media/hdphoto8.wdp"/><Relationship Id="rId4" Type="http://schemas.openxmlformats.org/officeDocument/2006/relationships/image" Target="../media/image31.png"/><Relationship Id="rId9" Type="http://schemas.openxmlformats.org/officeDocument/2006/relationships/image" Target="../media/image34.jpeg"/><Relationship Id="rId1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42.jpeg"/><Relationship Id="rId4" Type="http://schemas.openxmlformats.org/officeDocument/2006/relationships/image" Target="../media/image4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2373" y1="37104" x2="68421" y2="30407"/>
                        <a14:foregroundMark x1="31579" y1="48416" x2="35979" y2="46697"/>
                        <a14:foregroundMark x1="7765" y1="53213" x2="9577" y2="54389"/>
                        <a14:foregroundMark x1="4832" y1="47964" x2="6299" y2="48145"/>
                        <a14:foregroundMark x1="39431" y1="92489" x2="40725" y2="92489"/>
                        <a14:foregroundMark x1="85073" y1="86787" x2="84297" y2="87330"/>
                        <a14:foregroundMark x1="80932" y1="97104" x2="80932" y2="97104"/>
                        <a14:backgroundMark x1="49525" y1="46154" x2="51165" y2="45430"/>
                        <a14:backgroundMark x1="518" y1="51584" x2="1294" y2="51765"/>
                        <a14:backgroundMark x1="24331" y1="79367" x2="25194" y2="79367"/>
                        <a14:backgroundMark x1="29681" y1="78824" x2="30889" y2="78824"/>
                        <a14:backgroundMark x1="40207" y1="93756" x2="39603" y2="94842"/>
                        <a14:backgroundMark x1="35116" y1="77466" x2="35116" y2="77466"/>
                        <a14:backgroundMark x1="39862" y1="78824" x2="39862" y2="78824"/>
                        <a14:backgroundMark x1="68421" y1="41086" x2="68421" y2="41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11629"/>
            <a:ext cx="2114755" cy="201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2366" y="734966"/>
            <a:ext cx="51133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ribl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Проект </a:t>
            </a:r>
            <a:endParaRPr lang="ru-RU" sz="32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8817" y="1340768"/>
            <a:ext cx="7632848" cy="7220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75000"/>
              </a:lnSpc>
            </a:pPr>
            <a:r>
              <a:rPr lang="ru-RU" sz="5400" b="1" i="1" cap="all" dirty="0">
                <a:ln w="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Имена 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176" y="311629"/>
            <a:ext cx="5976664" cy="3090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75000"/>
              </a:lnSpc>
            </a:pPr>
            <a:r>
              <a:rPr lang="ru-RU" b="1" i="1" cap="all" spc="0" dirty="0" smtClean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XIX Всероссийская акция «Я – </a:t>
            </a:r>
            <a:r>
              <a:rPr lang="ru-RU" b="1" i="1" cap="all" spc="0" dirty="0" smtClean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гражданин </a:t>
            </a:r>
            <a:r>
              <a:rPr lang="ru-RU" b="1" i="1" cap="all" spc="0" dirty="0" smtClean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России!»</a:t>
            </a:r>
            <a:endParaRPr lang="ru-RU" b="1" i="1" cap="all" spc="0" dirty="0">
              <a:ln w="0">
                <a:solidFill>
                  <a:schemeClr val="tx2"/>
                </a:solidFill>
              </a:ln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5575" y="5878177"/>
            <a:ext cx="50898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i="1" cap="all" spc="0" dirty="0" smtClean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учащихся МБОУ «Свенская СОШ №1» БРЯНСКОГО РАЙОНА БРЯНСКОЙ ОБЛАСТИ</a:t>
            </a:r>
            <a:endParaRPr lang="ru-RU" b="1" i="1" cap="all" spc="0" dirty="0">
              <a:ln w="0">
                <a:solidFill>
                  <a:schemeClr val="tx2"/>
                </a:solidFill>
              </a:ln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2058326"/>
            <a:ext cx="399179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75000"/>
              </a:lnSpc>
            </a:pPr>
            <a:r>
              <a:rPr lang="ru-RU" sz="5400" b="1" i="1" cap="all" dirty="0">
                <a:ln w="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обелиске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2762" y="281492"/>
            <a:ext cx="1226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cap="all" dirty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 </a:t>
            </a:r>
            <a:r>
              <a:rPr lang="ru-RU" b="1" i="1" cap="all" dirty="0" smtClean="0">
                <a:ln w="0">
                  <a:solidFill>
                    <a:schemeClr val="tx2"/>
                  </a:solidFill>
                </a:ln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b="1" i="1" cap="all" dirty="0">
              <a:ln w="0">
                <a:solidFill>
                  <a:schemeClr val="tx2"/>
                </a:solidFill>
              </a:ln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161" y="3603688"/>
            <a:ext cx="3032652" cy="2274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3" t="3485" r="6135" b="18637"/>
          <a:stretch/>
        </p:blipFill>
        <p:spPr>
          <a:xfrm rot="5400000">
            <a:off x="623090" y="2320061"/>
            <a:ext cx="2172687" cy="291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7310" y1="76364" x2="90152" y2="82727"/>
                        <a14:foregroundMark x1="52995" y1="424" x2="83147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752679"/>
            <a:ext cx="2520280" cy="422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9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827584" y="116632"/>
            <a:ext cx="6021288" cy="1412776"/>
            <a:chOff x="827584" y="116632"/>
            <a:chExt cx="6021288" cy="1412776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827584" y="992221"/>
              <a:ext cx="4752528" cy="0"/>
            </a:xfrm>
            <a:prstGeom prst="line">
              <a:avLst/>
            </a:prstGeom>
            <a:ln w="38100" cap="rnd">
              <a:gradFill flip="none" rotWithShape="1">
                <a:gsLst>
                  <a:gs pos="26000">
                    <a:srgbClr val="7030A0"/>
                  </a:gs>
                  <a:gs pos="12000">
                    <a:srgbClr val="FF0000"/>
                  </a:gs>
                  <a:gs pos="0">
                    <a:srgbClr val="00B0F0">
                      <a:lumMod val="86000"/>
                      <a:lumOff val="14000"/>
                    </a:srgbClr>
                  </a:gs>
                  <a:gs pos="42000">
                    <a:srgbClr val="0A128C"/>
                  </a:gs>
                  <a:gs pos="58000">
                    <a:srgbClr val="181CC7"/>
                  </a:gs>
                  <a:gs pos="76000">
                    <a:srgbClr val="FFFF00"/>
                  </a:gs>
                  <a:gs pos="93000">
                    <a:srgbClr val="8C3D91"/>
                  </a:gs>
                </a:gsLst>
                <a:lin ang="10800000" scaled="1"/>
                <a:tileRect/>
              </a:gra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4375" y1="69063" x2="29000" y2="64000"/>
                          <a14:foregroundMark x1="8563" y1="67375" x2="22313" y2="62438"/>
                          <a14:foregroundMark x1="83313" y1="72750" x2="79250" y2="78875"/>
                          <a14:foregroundMark x1="67875" y1="66250" x2="76375" y2="71938"/>
                          <a14:foregroundMark x1="74000" y1="69500" x2="82500" y2="71938"/>
                          <a14:foregroundMark x1="20750" y1="63250" x2="27563" y2="59562"/>
                          <a14:foregroundMark x1="29125" y1="58438" x2="32125" y2="60875"/>
                          <a14:backgroundMark x1="43750" y1="79688" x2="42938" y2="77750"/>
                          <a14:backgroundMark x1="50875" y1="73500" x2="50875" y2="73500"/>
                          <a14:backgroundMark x1="76500" y1="66375" x2="94250" y2="68625"/>
                          <a14:backgroundMark x1="6438" y1="58000" x2="15563" y2="59562"/>
                          <a14:backgroundMark x1="32438" y1="56188" x2="34000" y2="58000"/>
                          <a14:backgroundMark x1="21625" y1="79875" x2="25063" y2="82125"/>
                          <a14:backgroundMark x1="74563" y1="66688" x2="76500" y2="63813"/>
                          <a14:backgroundMark x1="49875" y1="73750" x2="51000" y2="73625"/>
                          <a14:backgroundMark x1="13250" y1="58000" x2="17938" y2="60125"/>
                          <a14:backgroundMark x1="18250" y1="61250" x2="21938" y2="59562"/>
                          <a14:backgroundMark x1="31125" y1="56750" x2="33125" y2="58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6096" y="116632"/>
              <a:ext cx="1412776" cy="1412776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-11207" y="64426"/>
            <a:ext cx="510268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5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2965" y="1340768"/>
            <a:ext cx="550461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81" y="4023043"/>
            <a:ext cx="5001306" cy="2813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 rot="20040642">
            <a:off x="-17101" y="1983933"/>
            <a:ext cx="4170924" cy="1081208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ОБРАТИЛИСЬ В СВЕНСКУЮ СЕЛЬСКУЮ АДМИНИСТРАЦИЮ 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5229200"/>
            <a:ext cx="3594485" cy="58535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 ПОДДЕРЖАЛИ!!!</a:t>
            </a:r>
            <a:endParaRPr lang="ru-RU" b="1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071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3462" y="5278490"/>
            <a:ext cx="491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СОБРАННЫЕ СРЕДСТВА  - НА ПРОЕКТ!!!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D:\Памятник\2019-02\IMG_20190204_102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66605"/>
            <a:ext cx="4290026" cy="3217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Памятник\2019-02\IMG_20190204_1028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556" y="1077144"/>
            <a:ext cx="4261922" cy="3196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817157" y="5267394"/>
            <a:ext cx="2210773" cy="1296144"/>
          </a:xfrm>
          <a:prstGeom prst="rightArrow">
            <a:avLst/>
          </a:prstGeom>
          <a:scene3d>
            <a:camera prst="orthographicFront"/>
            <a:lightRig rig="flood" dir="t">
              <a:rot lat="0" lon="0" rev="7800000"/>
            </a:lightRig>
          </a:scene3d>
          <a:sp3d prstMaterial="soft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03848" y="5647822"/>
            <a:ext cx="5040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П.СВЕНЬ ЦЕНТРАЛЬНАЯ- 4355 Р.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П.СВЕНЬ ТРАНСПОРТНАЯ-1400 Р.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П.ПЯТИЛЕТКА-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Р.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D:\Памятник\2019-02\IMG_20190204_1022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9634" y1="63649" x2="68858" y2="72126"/>
                        <a14:foregroundMark x1="28556" y1="73276" x2="29634" y2="96408"/>
                        <a14:foregroundMark x1="29095" y1="81753" x2="75431" y2="84052"/>
                        <a14:foregroundMark x1="76078" y1="76580" x2="74353" y2="94397"/>
                        <a14:foregroundMark x1="66164" y1="85057" x2="66703" y2="93534"/>
                        <a14:foregroundMark x1="76509" y1="53879" x2="73815" y2="45115"/>
                        <a14:foregroundMark x1="45905" y1="36207" x2="57004" y2="35489"/>
                        <a14:foregroundMark x1="66595" y1="29454" x2="67565" y2="34339"/>
                        <a14:backgroundMark x1="19073" y1="7759" x2="88793" y2="8764"/>
                        <a14:backgroundMark x1="89655" y1="7759" x2="95366" y2="60632"/>
                        <a14:backgroundMark x1="43858" y1="21408" x2="56358" y2="29310"/>
                        <a14:backgroundMark x1="74784" y1="27011" x2="85668" y2="537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63178"/>
            <a:ext cx="4248472" cy="318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9606" y="332656"/>
            <a:ext cx="363436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«ПОСЫЛКА ВОИНУ»</a:t>
            </a:r>
          </a:p>
        </p:txBody>
      </p:sp>
    </p:spTree>
    <p:extLst>
      <p:ext uri="{BB962C8B-B14F-4D97-AF65-F5344CB8AC3E}">
        <p14:creationId xmlns:p14="http://schemas.microsoft.com/office/powerpoint/2010/main" val="137697585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89" y="1631532"/>
            <a:ext cx="2396117" cy="1797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4"/>
          <a:stretch/>
        </p:blipFill>
        <p:spPr>
          <a:xfrm>
            <a:off x="4912468" y="1844824"/>
            <a:ext cx="4173132" cy="3386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27" y="3173031"/>
            <a:ext cx="3088521" cy="2316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" name="Группа 2"/>
          <p:cNvGrpSpPr/>
          <p:nvPr/>
        </p:nvGrpSpPr>
        <p:grpSpPr>
          <a:xfrm>
            <a:off x="382587" y="64426"/>
            <a:ext cx="6466285" cy="1464982"/>
            <a:chOff x="382587" y="64426"/>
            <a:chExt cx="6466285" cy="146498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827584" y="116632"/>
              <a:ext cx="6021288" cy="1412776"/>
              <a:chOff x="827584" y="116632"/>
              <a:chExt cx="6021288" cy="1412776"/>
            </a:xfrm>
          </p:grpSpPr>
          <p:cxnSp>
            <p:nvCxnSpPr>
              <p:cNvPr id="4" name="Прямая соединительная линия 3"/>
              <p:cNvCxnSpPr/>
              <p:nvPr/>
            </p:nvCxnSpPr>
            <p:spPr>
              <a:xfrm>
                <a:off x="827584" y="992221"/>
                <a:ext cx="4752528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26000">
                      <a:srgbClr val="7030A0"/>
                    </a:gs>
                    <a:gs pos="12000">
                      <a:srgbClr val="FF0000"/>
                    </a:gs>
                    <a:gs pos="0">
                      <a:srgbClr val="00B0F0">
                        <a:lumMod val="86000"/>
                        <a:lumOff val="14000"/>
                      </a:srgbClr>
                    </a:gs>
                    <a:gs pos="42000">
                      <a:srgbClr val="0A128C"/>
                    </a:gs>
                    <a:gs pos="58000">
                      <a:srgbClr val="181CC7"/>
                    </a:gs>
                    <a:gs pos="76000">
                      <a:srgbClr val="FFFF00"/>
                    </a:gs>
                    <a:gs pos="93000">
                      <a:srgbClr val="8C3D91"/>
                    </a:gs>
                  </a:gsLst>
                  <a:lin ang="10800000" scaled="1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0" r="100000">
                            <a14:foregroundMark x1="14375" y1="69063" x2="29000" y2="64000"/>
                            <a14:foregroundMark x1="8563" y1="67375" x2="22313" y2="62438"/>
                            <a14:foregroundMark x1="83313" y1="72750" x2="79250" y2="78875"/>
                            <a14:foregroundMark x1="67875" y1="66250" x2="76375" y2="71938"/>
                            <a14:foregroundMark x1="74000" y1="69500" x2="82500" y2="71938"/>
                            <a14:foregroundMark x1="20750" y1="63250" x2="27563" y2="59562"/>
                            <a14:foregroundMark x1="29125" y1="58438" x2="32125" y2="60875"/>
                            <a14:backgroundMark x1="43750" y1="79688" x2="42938" y2="77750"/>
                            <a14:backgroundMark x1="50875" y1="73500" x2="50875" y2="73500"/>
                            <a14:backgroundMark x1="76500" y1="66375" x2="94250" y2="68625"/>
                            <a14:backgroundMark x1="6438" y1="58000" x2="15563" y2="59562"/>
                            <a14:backgroundMark x1="32438" y1="56188" x2="34000" y2="58000"/>
                            <a14:backgroundMark x1="21625" y1="79875" x2="25063" y2="82125"/>
                            <a14:backgroundMark x1="74563" y1="66688" x2="76500" y2="63813"/>
                            <a14:backgroundMark x1="49875" y1="73750" x2="51000" y2="73625"/>
                            <a14:backgroundMark x1="13250" y1="58000" x2="17938" y2="60125"/>
                            <a14:backgroundMark x1="18250" y1="61250" x2="21938" y2="59562"/>
                            <a14:backgroundMark x1="31125" y1="56750" x2="33125" y2="58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16632"/>
                <a:ext cx="1412776" cy="1412776"/>
              </a:xfrm>
              <a:prstGeom prst="rect">
                <a:avLst/>
              </a:prstGeom>
            </p:spPr>
          </p:pic>
        </p:grpSp>
        <p:sp>
          <p:nvSpPr>
            <p:cNvPr id="7" name="Прямоугольник 6"/>
            <p:cNvSpPr/>
            <p:nvPr/>
          </p:nvSpPr>
          <p:spPr>
            <a:xfrm>
              <a:off x="382587" y="64426"/>
              <a:ext cx="4315092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РЕАЛИЗАЦИЯ </a:t>
              </a:r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843808" y="1162241"/>
            <a:ext cx="2823978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ЯРМАРКА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3163">
            <a:off x="117880" y="1213543"/>
            <a:ext cx="2965266" cy="2223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353" y="188640"/>
            <a:ext cx="2337247" cy="175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" y="4903405"/>
            <a:ext cx="2530637" cy="1897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024" y="4419984"/>
            <a:ext cx="3203848" cy="2402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6763537" y="5733256"/>
            <a:ext cx="2306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СОБРАНО  7400р.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739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94" b="31425"/>
          <a:stretch/>
        </p:blipFill>
        <p:spPr>
          <a:xfrm>
            <a:off x="5392775" y="3601991"/>
            <a:ext cx="3338224" cy="29267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16306" y="260648"/>
            <a:ext cx="629991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ОБРАЩАЕМСЯ К ЖИТЕЛЯМ ПОСЁЛКА ПЯТИЛЕТКА 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 descr="D:\Памятник\20190207_171148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4272">
            <a:off x="2140365" y="1933371"/>
            <a:ext cx="3557353" cy="2668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828" y="1484784"/>
            <a:ext cx="2700396" cy="2025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D:\Памятник\IMG_20190211_1719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3423477" cy="2567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0295477">
            <a:off x="-135727" y="2167558"/>
            <a:ext cx="5739007" cy="369332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РАЗМЕЩАЕМ ОБЪЯВЛЕНИЯ В ОБЩЕСТВЕННЫХ МЕСТАХ!!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07274" y="748416"/>
            <a:ext cx="682329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 ВСЕМ НЕРАВНОДУШНЫМ ЛЮДЯМ ЗА ПОМОЩЬЮ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3746">
            <a:off x="536551" y="684505"/>
            <a:ext cx="1601705" cy="2135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074940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68" y="3717032"/>
            <a:ext cx="3840427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700808"/>
            <a:ext cx="3393397" cy="2545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D:\Памятник\IMG_20190211_1757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149080"/>
            <a:ext cx="3405476" cy="2554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1207" y="3314803"/>
            <a:ext cx="5874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МИЛОСЕРДНЫЕ ЖИТЕЛИ УЛИЦЫ ВОКЗАЛЬНОЙ</a:t>
            </a:r>
            <a:endParaRPr lang="ru-RU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-11207" y="64426"/>
            <a:ext cx="6860079" cy="1464982"/>
            <a:chOff x="-11207" y="64426"/>
            <a:chExt cx="6860079" cy="146498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827584" y="116632"/>
              <a:ext cx="6021288" cy="1412776"/>
              <a:chOff x="827584" y="116632"/>
              <a:chExt cx="6021288" cy="1412776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827584" y="992221"/>
                <a:ext cx="4752528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26000">
                      <a:srgbClr val="7030A0"/>
                    </a:gs>
                    <a:gs pos="12000">
                      <a:srgbClr val="FF0000"/>
                    </a:gs>
                    <a:gs pos="0">
                      <a:srgbClr val="00B0F0">
                        <a:lumMod val="86000"/>
                        <a:lumOff val="14000"/>
                      </a:srgbClr>
                    </a:gs>
                    <a:gs pos="42000">
                      <a:srgbClr val="0A128C"/>
                    </a:gs>
                    <a:gs pos="58000">
                      <a:srgbClr val="181CC7"/>
                    </a:gs>
                    <a:gs pos="76000">
                      <a:srgbClr val="FFFF00"/>
                    </a:gs>
                    <a:gs pos="93000">
                      <a:srgbClr val="8C3D91"/>
                    </a:gs>
                  </a:gsLst>
                  <a:lin ang="10800000" scaled="1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0" r="100000">
                            <a14:foregroundMark x1="14375" y1="69063" x2="29000" y2="64000"/>
                            <a14:foregroundMark x1="8563" y1="67375" x2="22313" y2="62438"/>
                            <a14:foregroundMark x1="83313" y1="72750" x2="79250" y2="78875"/>
                            <a14:foregroundMark x1="67875" y1="66250" x2="76375" y2="71938"/>
                            <a14:foregroundMark x1="74000" y1="69500" x2="82500" y2="71938"/>
                            <a14:foregroundMark x1="20750" y1="63250" x2="27563" y2="59562"/>
                            <a14:foregroundMark x1="29125" y1="58438" x2="32125" y2="60875"/>
                            <a14:backgroundMark x1="43750" y1="79688" x2="42938" y2="77750"/>
                            <a14:backgroundMark x1="50875" y1="73500" x2="50875" y2="73500"/>
                            <a14:backgroundMark x1="76500" y1="66375" x2="94250" y2="68625"/>
                            <a14:backgroundMark x1="6438" y1="58000" x2="15563" y2="59562"/>
                            <a14:backgroundMark x1="32438" y1="56188" x2="34000" y2="58000"/>
                            <a14:backgroundMark x1="21625" y1="79875" x2="25063" y2="82125"/>
                            <a14:backgroundMark x1="74563" y1="66688" x2="76500" y2="63813"/>
                            <a14:backgroundMark x1="49875" y1="73750" x2="51000" y2="73625"/>
                            <a14:backgroundMark x1="13250" y1="58000" x2="17938" y2="60125"/>
                            <a14:backgroundMark x1="18250" y1="61250" x2="21938" y2="59562"/>
                            <a14:backgroundMark x1="31125" y1="56750" x2="33125" y2="58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16632"/>
                <a:ext cx="1412776" cy="1412776"/>
              </a:xfrm>
              <a:prstGeom prst="rect">
                <a:avLst/>
              </a:prstGeom>
            </p:spPr>
          </p:pic>
        </p:grpSp>
        <p:sp>
          <p:nvSpPr>
            <p:cNvPr id="11" name="Прямоугольник 10"/>
            <p:cNvSpPr/>
            <p:nvPr/>
          </p:nvSpPr>
          <p:spPr>
            <a:xfrm>
              <a:off x="-11207" y="64426"/>
              <a:ext cx="5102680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РЕАЛИЗАЦИЯ </a:t>
              </a:r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Picture 3" descr="D:\Памятник\IMG_20190211_18240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027" y="1376414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40847"/>
            <a:ext cx="2847908" cy="2135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49093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Памятник\IMG_20190212_1652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224" y="677633"/>
            <a:ext cx="2767126" cy="2075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371" y="4805028"/>
            <a:ext cx="2614810" cy="1961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844" y="1988840"/>
            <a:ext cx="3155643" cy="2366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2" y="836712"/>
            <a:ext cx="3672838" cy="27546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77523"/>
            <a:ext cx="84963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УЛИЦАХ ПАРТИЗАНСКОЙ, ПРОЛЕТАРСКОЙ И ШКОЛЬНОЙ…</a:t>
            </a:r>
            <a:endParaRPr lang="ru-RU" sz="2000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086" y="2705640"/>
            <a:ext cx="2799184" cy="2099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64" y="4353956"/>
            <a:ext cx="3192344" cy="2394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83" y="3692936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-6746" y="5949280"/>
            <a:ext cx="2439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СОБРАНО  23 500р.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6804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1207" y="64426"/>
            <a:ext cx="6860079" cy="1464982"/>
            <a:chOff x="-11207" y="64426"/>
            <a:chExt cx="6860079" cy="1464982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827584" y="116632"/>
              <a:ext cx="6021288" cy="1412776"/>
              <a:chOff x="827584" y="116632"/>
              <a:chExt cx="6021288" cy="1412776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827584" y="992221"/>
                <a:ext cx="4752528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26000">
                      <a:srgbClr val="7030A0"/>
                    </a:gs>
                    <a:gs pos="12000">
                      <a:srgbClr val="FF0000"/>
                    </a:gs>
                    <a:gs pos="0">
                      <a:srgbClr val="00B0F0">
                        <a:lumMod val="86000"/>
                        <a:lumOff val="14000"/>
                      </a:srgbClr>
                    </a:gs>
                    <a:gs pos="42000">
                      <a:srgbClr val="0A128C"/>
                    </a:gs>
                    <a:gs pos="58000">
                      <a:srgbClr val="181CC7"/>
                    </a:gs>
                    <a:gs pos="76000">
                      <a:srgbClr val="FFFF00"/>
                    </a:gs>
                    <a:gs pos="93000">
                      <a:srgbClr val="8C3D91"/>
                    </a:gs>
                  </a:gsLst>
                  <a:lin ang="10800000" scaled="1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foregroundMark x1="14375" y1="69063" x2="29000" y2="64000"/>
                            <a14:foregroundMark x1="8563" y1="67375" x2="22313" y2="62438"/>
                            <a14:foregroundMark x1="83313" y1="72750" x2="79250" y2="78875"/>
                            <a14:foregroundMark x1="67875" y1="66250" x2="76375" y2="71938"/>
                            <a14:foregroundMark x1="74000" y1="69500" x2="82500" y2="71938"/>
                            <a14:foregroundMark x1="20750" y1="63250" x2="27563" y2="59562"/>
                            <a14:foregroundMark x1="29125" y1="58438" x2="32125" y2="60875"/>
                            <a14:backgroundMark x1="43750" y1="79688" x2="42938" y2="77750"/>
                            <a14:backgroundMark x1="50875" y1="73500" x2="50875" y2="73500"/>
                            <a14:backgroundMark x1="76500" y1="66375" x2="94250" y2="68625"/>
                            <a14:backgroundMark x1="6438" y1="58000" x2="15563" y2="59562"/>
                            <a14:backgroundMark x1="32438" y1="56188" x2="34000" y2="58000"/>
                            <a14:backgroundMark x1="21625" y1="79875" x2="25063" y2="82125"/>
                            <a14:backgroundMark x1="74563" y1="66688" x2="76500" y2="63813"/>
                            <a14:backgroundMark x1="49875" y1="73750" x2="51000" y2="73625"/>
                            <a14:backgroundMark x1="13250" y1="58000" x2="17938" y2="60125"/>
                            <a14:backgroundMark x1="18250" y1="61250" x2="21938" y2="59562"/>
                            <a14:backgroundMark x1="31125" y1="56750" x2="33125" y2="58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16632"/>
                <a:ext cx="1412776" cy="1412776"/>
              </a:xfrm>
              <a:prstGeom prst="rect">
                <a:avLst/>
              </a:prstGeom>
            </p:spPr>
          </p:pic>
        </p:grpSp>
        <p:sp>
          <p:nvSpPr>
            <p:cNvPr id="11" name="Прямоугольник 10"/>
            <p:cNvSpPr/>
            <p:nvPr/>
          </p:nvSpPr>
          <p:spPr>
            <a:xfrm>
              <a:off x="-11207" y="64426"/>
              <a:ext cx="5102680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РЕАЛИЗАЦИЯ </a:t>
              </a:r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45482" y="1420648"/>
            <a:ext cx="4640366" cy="1851741"/>
            <a:chOff x="179512" y="1181215"/>
            <a:chExt cx="4640366" cy="185174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181215"/>
              <a:ext cx="2468988" cy="18517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Стрелка вправо 13"/>
            <p:cNvSpPr/>
            <p:nvPr/>
          </p:nvSpPr>
          <p:spPr>
            <a:xfrm>
              <a:off x="2540133" y="1738660"/>
              <a:ext cx="1403275" cy="790856"/>
            </a:xfrm>
            <a:prstGeom prst="rightArrow">
              <a:avLst/>
            </a:prstGeom>
            <a:scene3d>
              <a:camera prst="orthographicFront"/>
              <a:lightRig rig="flood" dir="t"/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СУПОНЕВСКОЕ СЕЛЬПО</a:t>
              </a:r>
              <a:endPara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965301" y="1949422"/>
              <a:ext cx="854577" cy="36933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n>
                    <a:solidFill>
                      <a:srgbClr val="7030A0"/>
                    </a:solidFill>
                  </a:ln>
                  <a:solidFill>
                    <a:srgbClr val="CC00FF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2890 Р.</a:t>
              </a:r>
              <a:endParaRPr lang="ru-RU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02537" y="3276630"/>
            <a:ext cx="4807132" cy="1620632"/>
            <a:chOff x="84753" y="3104760"/>
            <a:chExt cx="4807132" cy="1620632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73" t="26451" r="3947" b="35377"/>
            <a:stretch/>
          </p:blipFill>
          <p:spPr>
            <a:xfrm>
              <a:off x="84753" y="3104760"/>
              <a:ext cx="2566730" cy="16206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5" name="Стрелка вправо 14"/>
            <p:cNvSpPr/>
            <p:nvPr/>
          </p:nvSpPr>
          <p:spPr>
            <a:xfrm>
              <a:off x="2540133" y="3519648"/>
              <a:ext cx="1403275" cy="790856"/>
            </a:xfrm>
            <a:prstGeom prst="rightArrow">
              <a:avLst/>
            </a:prstGeom>
            <a:scene3d>
              <a:camera prst="orthographicFront"/>
              <a:lightRig rig="flood" dir="t"/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ИНТЕРНЕТ-ДАРИТЕЛЬ</a:t>
              </a:r>
              <a:endPara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65301" y="3730410"/>
              <a:ext cx="926584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n>
                    <a:solidFill>
                      <a:srgbClr val="7030A0"/>
                    </a:solidFill>
                  </a:ln>
                  <a:solidFill>
                    <a:srgbClr val="CC00FF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1000 Р.</a:t>
              </a:r>
              <a:endParaRPr lang="ru-RU" b="1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860032" y="1628800"/>
            <a:ext cx="4252336" cy="1594626"/>
            <a:chOff x="4860032" y="1628800"/>
            <a:chExt cx="4252336" cy="159462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0032" y="1628800"/>
              <a:ext cx="2126168" cy="159462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" name="Стрелка вправо 15"/>
            <p:cNvSpPr/>
            <p:nvPr/>
          </p:nvSpPr>
          <p:spPr>
            <a:xfrm>
              <a:off x="6848872" y="2030685"/>
              <a:ext cx="1354803" cy="790856"/>
            </a:xfrm>
            <a:prstGeom prst="rightArrow">
              <a:avLst/>
            </a:prstGeom>
            <a:scene3d>
              <a:camera prst="orthographicFront"/>
              <a:lightRig rig="flood" dir="t"/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233930" y="2241447"/>
              <a:ext cx="878438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n>
                    <a:solidFill>
                      <a:srgbClr val="7030A0"/>
                    </a:solidFill>
                  </a:ln>
                  <a:solidFill>
                    <a:srgbClr val="CC00FF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2050 Р.</a:t>
              </a:r>
              <a:endParaRPr lang="ru-RU" b="1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890089" y="3356992"/>
            <a:ext cx="4218890" cy="1584176"/>
            <a:chOff x="4890089" y="3356992"/>
            <a:chExt cx="4218890" cy="1584176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0089" y="3356992"/>
              <a:ext cx="2112235" cy="15841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Стрелка вправо 16"/>
            <p:cNvSpPr/>
            <p:nvPr/>
          </p:nvSpPr>
          <p:spPr>
            <a:xfrm>
              <a:off x="6848872" y="3758209"/>
              <a:ext cx="1367594" cy="790856"/>
            </a:xfrm>
            <a:prstGeom prst="rightArrow">
              <a:avLst/>
            </a:prstGeom>
            <a:scene3d>
              <a:camera prst="orthographicFront"/>
              <a:lightRig rig="flood" dir="t"/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СДК</a:t>
              </a:r>
              <a:endPara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37320" y="3964414"/>
              <a:ext cx="871659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n>
                    <a:solidFill>
                      <a:srgbClr val="7030A0"/>
                    </a:solidFill>
                  </a:ln>
                  <a:solidFill>
                    <a:srgbClr val="CC00FF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1000 Р.</a:t>
              </a:r>
              <a:endParaRPr lang="ru-RU" b="1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77288" y="5085184"/>
            <a:ext cx="6731016" cy="1687072"/>
            <a:chOff x="577288" y="5085184"/>
            <a:chExt cx="6731016" cy="1687072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88" y="5085184"/>
              <a:ext cx="4283968" cy="16870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8" name="Стрелка вправо 17"/>
            <p:cNvSpPr/>
            <p:nvPr/>
          </p:nvSpPr>
          <p:spPr>
            <a:xfrm>
              <a:off x="4929253" y="5533292"/>
              <a:ext cx="1301717" cy="848036"/>
            </a:xfrm>
            <a:prstGeom prst="rightArrow">
              <a:avLst/>
            </a:prstGeom>
            <a:scene3d>
              <a:camera prst="orthographicFront"/>
              <a:lightRig rig="flood" dir="t"/>
            </a:scene3d>
            <a:sp3d prstMaterial="dk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75000"/>
                </a:lnSpc>
              </a:pPr>
              <a:r>
                <a:rPr lang="ru-RU" sz="1000" b="1" dirty="0" smtClean="0"/>
                <a:t>ДЕПУТАТ РАЙОНОГО СОВЕТА </a:t>
              </a:r>
              <a:endParaRPr lang="ru-RU" sz="10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6347" y="5772644"/>
              <a:ext cx="971957" cy="369332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n>
                    <a:solidFill>
                      <a:srgbClr val="7030A0"/>
                    </a:solidFill>
                  </a:ln>
                  <a:solidFill>
                    <a:srgbClr val="CC00FF"/>
                  </a:solidFill>
                  <a:effectLst>
                    <a:glow rad="2286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2000 Р.</a:t>
              </a:r>
              <a:endParaRPr lang="ru-RU" b="1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6848872" y="2283295"/>
            <a:ext cx="11993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ЛЕСНИЧЕСТВО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57437" y="1051316"/>
            <a:ext cx="210060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ПОМАГЛИ: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22800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71" y="1844825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6" y="4077072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9692" y="1124744"/>
            <a:ext cx="53755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СОБРАЛИ 47 205 РУБЛЕЙ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58981"/>
            <a:ext cx="2047821" cy="20478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333" b="93889" l="0" r="100000">
                        <a14:foregroundMark x1="11458" y1="65000" x2="15625" y2="67778"/>
                        <a14:foregroundMark x1="72917" y1="59722" x2="74792" y2="67222"/>
                        <a14:foregroundMark x1="68333" y1="78611" x2="68333" y2="78611"/>
                        <a14:foregroundMark x1="93333" y1="59722" x2="93333" y2="59722"/>
                        <a14:foregroundMark x1="92500" y1="79167" x2="92500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34" b="5851"/>
          <a:stretch/>
        </p:blipFill>
        <p:spPr>
          <a:xfrm>
            <a:off x="833000" y="0"/>
            <a:ext cx="802544" cy="493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6" t="42325" r="13296" b="28838"/>
          <a:stretch/>
        </p:blipFill>
        <p:spPr>
          <a:xfrm>
            <a:off x="4211960" y="2323473"/>
            <a:ext cx="4752528" cy="297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823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 t="9538" r="3987" b="51202"/>
          <a:stretch/>
        </p:blipFill>
        <p:spPr>
          <a:xfrm>
            <a:off x="251520" y="1994169"/>
            <a:ext cx="4248946" cy="2739069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1207" y="64426"/>
            <a:ext cx="6860079" cy="1464982"/>
            <a:chOff x="-11207" y="64426"/>
            <a:chExt cx="6860079" cy="1464982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827584" y="116632"/>
              <a:ext cx="6021288" cy="1412776"/>
              <a:chOff x="827584" y="116632"/>
              <a:chExt cx="6021288" cy="1412776"/>
            </a:xfrm>
          </p:grpSpPr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827584" y="992221"/>
                <a:ext cx="4752528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26000">
                      <a:srgbClr val="7030A0"/>
                    </a:gs>
                    <a:gs pos="12000">
                      <a:srgbClr val="FF0000"/>
                    </a:gs>
                    <a:gs pos="0">
                      <a:srgbClr val="00B0F0">
                        <a:lumMod val="86000"/>
                        <a:lumOff val="14000"/>
                      </a:srgbClr>
                    </a:gs>
                    <a:gs pos="42000">
                      <a:srgbClr val="0A128C"/>
                    </a:gs>
                    <a:gs pos="58000">
                      <a:srgbClr val="181CC7"/>
                    </a:gs>
                    <a:gs pos="76000">
                      <a:srgbClr val="FFFF00"/>
                    </a:gs>
                    <a:gs pos="93000">
                      <a:srgbClr val="8C3D91"/>
                    </a:gs>
                  </a:gsLst>
                  <a:lin ang="10800000" scaled="1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14375" y1="69063" x2="29000" y2="64000"/>
                            <a14:foregroundMark x1="8563" y1="67375" x2="22313" y2="62438"/>
                            <a14:foregroundMark x1="83313" y1="72750" x2="79250" y2="78875"/>
                            <a14:foregroundMark x1="67875" y1="66250" x2="76375" y2="71938"/>
                            <a14:foregroundMark x1="74000" y1="69500" x2="82500" y2="71938"/>
                            <a14:foregroundMark x1="20750" y1="63250" x2="27563" y2="59562"/>
                            <a14:foregroundMark x1="29125" y1="58438" x2="32125" y2="60875"/>
                            <a14:backgroundMark x1="43750" y1="79688" x2="42938" y2="77750"/>
                            <a14:backgroundMark x1="50875" y1="73500" x2="50875" y2="73500"/>
                            <a14:backgroundMark x1="76500" y1="66375" x2="94250" y2="68625"/>
                            <a14:backgroundMark x1="6438" y1="58000" x2="15563" y2="59562"/>
                            <a14:backgroundMark x1="32438" y1="56188" x2="34000" y2="58000"/>
                            <a14:backgroundMark x1="21625" y1="79875" x2="25063" y2="82125"/>
                            <a14:backgroundMark x1="74563" y1="66688" x2="76500" y2="63813"/>
                            <a14:backgroundMark x1="49875" y1="73750" x2="51000" y2="73625"/>
                            <a14:backgroundMark x1="13250" y1="58000" x2="17938" y2="60125"/>
                            <a14:backgroundMark x1="18250" y1="61250" x2="21938" y2="59562"/>
                            <a14:backgroundMark x1="31125" y1="56750" x2="33125" y2="58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16632"/>
                <a:ext cx="1412776" cy="1412776"/>
              </a:xfrm>
              <a:prstGeom prst="rect">
                <a:avLst/>
              </a:prstGeom>
            </p:spPr>
          </p:pic>
        </p:grpSp>
        <p:sp>
          <p:nvSpPr>
            <p:cNvPr id="7" name="Прямоугольник 6"/>
            <p:cNvSpPr/>
            <p:nvPr/>
          </p:nvSpPr>
          <p:spPr>
            <a:xfrm>
              <a:off x="-11207" y="64426"/>
              <a:ext cx="5102680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РЕАЛИЗАЦИЯ </a:t>
              </a:r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278284" y="1155372"/>
            <a:ext cx="4158895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 МНЕНИЯ ЖИТЕЛЕЙ: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9" t="51936" r="5493" b="6463"/>
          <a:stretch/>
        </p:blipFill>
        <p:spPr>
          <a:xfrm>
            <a:off x="4716016" y="3268076"/>
            <a:ext cx="4176464" cy="293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4028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648176" y="3110691"/>
            <a:ext cx="1954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ЭСКИЗ ШКОЛЬНИКОВ</a:t>
            </a:r>
            <a:endParaRPr lang="ru-RU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349712"/>
            <a:ext cx="219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ДРУГИХ  ТАК…</a:t>
            </a:r>
            <a:endParaRPr lang="ru-RU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8163" y="245619"/>
            <a:ext cx="3125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РИТУАЛЬНЫЕ УСЛУГИ ПРЕДЛАГАЮТ </a:t>
            </a:r>
            <a:endParaRPr lang="ru-RU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339752" y="119716"/>
            <a:ext cx="4571097" cy="2950997"/>
            <a:chOff x="2166696" y="404664"/>
            <a:chExt cx="4571097" cy="295099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11889" y1="44038" x2="14556" y2="60769"/>
                          <a14:foregroundMark x1="17667" y1="38846" x2="17667" y2="38846"/>
                          <a14:foregroundMark x1="24778" y1="22692" x2="28111" y2="26538"/>
                          <a14:foregroundMark x1="31444" y1="25769" x2="35778" y2="23654"/>
                          <a14:foregroundMark x1="32111" y1="51923" x2="33111" y2="55192"/>
                          <a14:foregroundMark x1="25000" y1="74615" x2="25000" y2="74615"/>
                          <a14:foregroundMark x1="18556" y1="86731" x2="18556" y2="86731"/>
                          <a14:foregroundMark x1="39111" y1="76731" x2="39111" y2="76731"/>
                          <a14:foregroundMark x1="58111" y1="46731" x2="63778" y2="50769"/>
                          <a14:foregroundMark x1="57778" y1="39615" x2="57778" y2="39615"/>
                          <a14:foregroundMark x1="60667" y1="12500" x2="61778" y2="6731"/>
                          <a14:foregroundMark x1="77222" y1="24808" x2="80111" y2="31154"/>
                          <a14:foregroundMark x1="95000" y1="51346" x2="92889" y2="56346"/>
                          <a14:foregroundMark x1="72889" y1="76154" x2="73222" y2="77115"/>
                          <a14:foregroundMark x1="67111" y1="83846" x2="67333" y2="84423"/>
                          <a14:foregroundMark x1="79111" y1="82308" x2="79111" y2="82308"/>
                          <a14:foregroundMark x1="51333" y1="8654" x2="53667" y2="5000"/>
                          <a14:foregroundMark x1="59444" y1="5962" x2="60889" y2="17500"/>
                          <a14:foregroundMark x1="56000" y1="35962" x2="57333" y2="40000"/>
                          <a14:foregroundMark x1="55556" y1="39231" x2="55556" y2="39231"/>
                          <a14:foregroundMark x1="53889" y1="41731" x2="53889" y2="41731"/>
                          <a14:foregroundMark x1="53889" y1="41731" x2="53889" y2="41731"/>
                          <a14:foregroundMark x1="53000" y1="40000" x2="53000" y2="40000"/>
                          <a14:foregroundMark x1="53000" y1="40000" x2="53000" y2="40000"/>
                          <a14:foregroundMark x1="59222" y1="14423" x2="59222" y2="14423"/>
                          <a14:foregroundMark x1="59222" y1="14423" x2="58111" y2="17500"/>
                          <a14:foregroundMark x1="57333" y1="19615" x2="57333" y2="19615"/>
                          <a14:foregroundMark x1="57333" y1="20000" x2="57333" y2="20000"/>
                          <a14:foregroundMark x1="56667" y1="24038" x2="56667" y2="24038"/>
                          <a14:foregroundMark x1="56667" y1="24038" x2="56667" y2="24038"/>
                          <a14:foregroundMark x1="56667" y1="24038" x2="56667" y2="24038"/>
                          <a14:foregroundMark x1="50889" y1="10000" x2="50444" y2="14423"/>
                          <a14:foregroundMark x1="49222" y1="7500" x2="52222" y2="14808"/>
                          <a14:foregroundMark x1="53000" y1="4231" x2="60444" y2="5385"/>
                          <a14:foregroundMark x1="61111" y1="3846" x2="63222" y2="14231"/>
                          <a14:foregroundMark x1="83333" y1="47115" x2="87778" y2="40000"/>
                          <a14:backgroundMark x1="6778" y1="10192" x2="14222" y2="19038"/>
                          <a14:backgroundMark x1="39222" y1="7500" x2="46444" y2="20192"/>
                          <a14:backgroundMark x1="45889" y1="36538" x2="45889" y2="36538"/>
                          <a14:backgroundMark x1="45889" y1="36538" x2="46000" y2="37885"/>
                          <a14:backgroundMark x1="46000" y1="37885" x2="46000" y2="40577"/>
                          <a14:backgroundMark x1="46000" y1="40577" x2="45556" y2="43462"/>
                          <a14:backgroundMark x1="45222" y1="31538" x2="46222" y2="35577"/>
                          <a14:backgroundMark x1="45778" y1="40385" x2="45000" y2="45385"/>
                          <a14:backgroundMark x1="24333" y1="33846" x2="21667" y2="57308"/>
                          <a14:backgroundMark x1="37333" y1="31154" x2="38556" y2="45385"/>
                          <a14:backgroundMark x1="33778" y1="63077" x2="28000" y2="92115"/>
                          <a14:backgroundMark x1="4889" y1="77885" x2="10556" y2="90962"/>
                          <a14:backgroundMark x1="60667" y1="96538" x2="89000" y2="90962"/>
                          <a14:backgroundMark x1="9333" y1="53269" x2="9667" y2="59423"/>
                          <a14:backgroundMark x1="58333" y1="78077" x2="70333" y2="72500"/>
                          <a14:backgroundMark x1="2222" y1="45192" x2="778" y2="484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6696" y="404664"/>
              <a:ext cx="4571097" cy="2641078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2544033" y="804173"/>
              <a:ext cx="3816424" cy="2551488"/>
              <a:chOff x="1181664" y="1708434"/>
              <a:chExt cx="3816424" cy="2551488"/>
            </a:xfrm>
          </p:grpSpPr>
          <p:sp>
            <p:nvSpPr>
              <p:cNvPr id="2" name="Тройная стрелка влево/вправо/вверх 1"/>
              <p:cNvSpPr/>
              <p:nvPr/>
            </p:nvSpPr>
            <p:spPr>
              <a:xfrm rot="10800000">
                <a:off x="1181664" y="1708434"/>
                <a:ext cx="3816424" cy="2551488"/>
              </a:xfrm>
              <a:prstGeom prst="leftRightUpArrow">
                <a:avLst/>
              </a:prstGeom>
              <a:gradFill flip="none" rotWithShape="1">
                <a:gsLst>
                  <a:gs pos="0">
                    <a:srgbClr val="8488C4"/>
                  </a:gs>
                  <a:gs pos="35000">
                    <a:srgbClr val="D4DEFF"/>
                  </a:gs>
                  <a:gs pos="63000">
                    <a:srgbClr val="D4DEFF"/>
                  </a:gs>
                  <a:gs pos="100000">
                    <a:srgbClr val="7030A0"/>
                  </a:gs>
                </a:gsLst>
                <a:lin ang="5400000" scaled="1"/>
                <a:tileRect/>
              </a:gra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259631" y="2173492"/>
                <a:ext cx="36604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КАКОЙ ПАМЯТНИК ВЫБРАТЬ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765" b="97696" l="2000" r="94769">
                            <a14:foregroundMark x1="44615" y1="81413" x2="54615" y2="92166"/>
                            <a14:foregroundMark x1="38308" y1="9677" x2="67385" y2="1474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1403" y="2870359"/>
                <a:ext cx="956944" cy="958416"/>
              </a:xfrm>
              <a:prstGeom prst="rect">
                <a:avLst/>
              </a:prstGeom>
            </p:spPr>
          </p:pic>
        </p:grp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98" t="5300" r="-1317" b="9716"/>
          <a:stretch/>
        </p:blipFill>
        <p:spPr>
          <a:xfrm rot="16200000">
            <a:off x="6845232" y="729747"/>
            <a:ext cx="2150942" cy="2446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0" b="8582"/>
          <a:stretch/>
        </p:blipFill>
        <p:spPr>
          <a:xfrm rot="5400000">
            <a:off x="6172374" y="2291893"/>
            <a:ext cx="1695795" cy="200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857" r="14043" b="4032"/>
          <a:stretch/>
        </p:blipFill>
        <p:spPr>
          <a:xfrm rot="5400000">
            <a:off x="338021" y="637034"/>
            <a:ext cx="1627198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 t="5099" r="1837" b="47092"/>
          <a:stretch/>
        </p:blipFill>
        <p:spPr>
          <a:xfrm>
            <a:off x="539552" y="2176072"/>
            <a:ext cx="2408073" cy="1918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10358" y="3377368"/>
            <a:ext cx="2885811" cy="4075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31395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171559" y="68891"/>
            <a:ext cx="8720921" cy="1413534"/>
            <a:chOff x="171559" y="68891"/>
            <a:chExt cx="8720921" cy="1413534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683568" y="1032337"/>
              <a:ext cx="7200800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10800000" scaled="0"/>
                <a:tileRect/>
              </a:gra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171559" y="68891"/>
              <a:ext cx="7771486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ОРГАНИЗАЦИОННЫЙ ЭТАП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364" y="396579"/>
              <a:ext cx="950116" cy="1085846"/>
            </a:xfrm>
            <a:prstGeom prst="rect">
              <a:avLst/>
            </a:prstGeom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9298">
            <a:off x="319977" y="1437566"/>
            <a:ext cx="4044595" cy="303344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softEdge rad="190500"/>
          </a:effectLst>
        </p:spPr>
      </p:pic>
      <p:sp>
        <p:nvSpPr>
          <p:cNvPr id="17" name="TextBox 16"/>
          <p:cNvSpPr txBox="1"/>
          <p:nvPr/>
        </p:nvSpPr>
        <p:spPr>
          <a:xfrm rot="1019128">
            <a:off x="4411999" y="2039765"/>
            <a:ext cx="47613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ШЛЫКОВА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АНГЕЛИНА,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МАШИЧЕВ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МАТВЕЙ, 9класс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ПИЛЮГАЙЦЕВА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БУДАЧЕВ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ПАНТЮХОВ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АРТЕМ,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ЦЪКУЙ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ПОЛИНА,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СЕМЕНОВ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ДАНИЛА,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ИВАКИН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7класс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СВИДОРУК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ГЛЕБ,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6класс</a:t>
            </a:r>
          </a:p>
          <a:p>
            <a:pPr marL="285750" indent="-285750">
              <a:buClr>
                <a:srgbClr val="00B050"/>
              </a:buClr>
              <a:buFont typeface="Wingdings" panose="05000000000000000000" pitchFamily="2" charset="2"/>
              <a:buChar char="J"/>
            </a:pP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1274892" y="5071547"/>
            <a:ext cx="64807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ЛИСИЦА С.В.- ДИРЕКТОР ШКОЛЫ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СВИДОРУК Т.П.- УЧИТЕЛЬ ИСТОРИИ И ОБЩЕСТВОЗНАНИЯ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КИРЕЕВА Е.В.- УЧИТЕЛЬ ГЕОГРАФИИ И БИОЛОГИИ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САВИНОВА Е.В.- УЧИТЕЛЬ ФИЗИЧЕСКОЙ КУЛЬТУРЫ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ДЁМИНА Е.В.- УЧИТЕЛЬ НАЧАЛЬНЫХ КЛАССОВ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i="1" dirty="0" smtClean="0">
                <a:solidFill>
                  <a:srgbClr val="002060"/>
                </a:solidFill>
              </a:rPr>
              <a:t>КИРЕЕВА А.А.- ВЫПУСКНИЦА ШКОЛЫ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71941" y="4681323"/>
            <a:ext cx="268323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КООРДИНАТОРЫ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979189">
            <a:off x="5281393" y="1579593"/>
            <a:ext cx="37501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ИНИЦИАТИВНАЯ ГРУППА:</a:t>
            </a:r>
            <a:endParaRPr lang="ru-RU" sz="2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513324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028" y="1373925"/>
            <a:ext cx="640871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КОГО ЗАКАЗАТЬ ПАМЯТНИК НА НАШИ СРЕДСТВА?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5" b="8375"/>
          <a:stretch/>
        </p:blipFill>
        <p:spPr bwMode="auto">
          <a:xfrm>
            <a:off x="838744" y="1772816"/>
            <a:ext cx="3168352" cy="4286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07635" y="5869467"/>
            <a:ext cx="2830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 С ПРЕДСТАВИТЕЛЯМИ</a:t>
            </a:r>
            <a:r>
              <a:rPr lang="en-US" b="1" dirty="0" smtClean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ИП СТЕЛЬМАХ В.Н. </a:t>
            </a:r>
            <a:endParaRPr lang="ru-RU" b="1" dirty="0">
              <a:ln>
                <a:solidFill>
                  <a:srgbClr val="7030A0"/>
                </a:solidFill>
              </a:ln>
              <a:solidFill>
                <a:srgbClr val="CC00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-11207" y="64426"/>
            <a:ext cx="6860079" cy="1464982"/>
            <a:chOff x="-11207" y="64426"/>
            <a:chExt cx="6860079" cy="1464982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827584" y="116632"/>
              <a:ext cx="6021288" cy="1412776"/>
              <a:chOff x="827584" y="116632"/>
              <a:chExt cx="6021288" cy="1412776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827584" y="992221"/>
                <a:ext cx="4752528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26000">
                      <a:srgbClr val="7030A0"/>
                    </a:gs>
                    <a:gs pos="12000">
                      <a:srgbClr val="FF0000"/>
                    </a:gs>
                    <a:gs pos="0">
                      <a:srgbClr val="00B0F0">
                        <a:lumMod val="86000"/>
                        <a:lumOff val="14000"/>
                      </a:srgbClr>
                    </a:gs>
                    <a:gs pos="42000">
                      <a:srgbClr val="0A128C"/>
                    </a:gs>
                    <a:gs pos="58000">
                      <a:srgbClr val="181CC7"/>
                    </a:gs>
                    <a:gs pos="76000">
                      <a:srgbClr val="FFFF00"/>
                    </a:gs>
                    <a:gs pos="93000">
                      <a:srgbClr val="8C3D91"/>
                    </a:gs>
                  </a:gsLst>
                  <a:lin ang="10800000" scaled="1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" name="Рисунок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0" b="100000" l="0" r="100000">
                            <a14:foregroundMark x1="14375" y1="69063" x2="29000" y2="64000"/>
                            <a14:foregroundMark x1="8563" y1="67375" x2="22313" y2="62438"/>
                            <a14:foregroundMark x1="83313" y1="72750" x2="79250" y2="78875"/>
                            <a14:foregroundMark x1="67875" y1="66250" x2="76375" y2="71938"/>
                            <a14:foregroundMark x1="74000" y1="69500" x2="82500" y2="71938"/>
                            <a14:foregroundMark x1="20750" y1="63250" x2="27563" y2="59562"/>
                            <a14:foregroundMark x1="29125" y1="58438" x2="32125" y2="60875"/>
                            <a14:backgroundMark x1="43750" y1="79688" x2="42938" y2="77750"/>
                            <a14:backgroundMark x1="50875" y1="73500" x2="50875" y2="73500"/>
                            <a14:backgroundMark x1="76500" y1="66375" x2="94250" y2="68625"/>
                            <a14:backgroundMark x1="6438" y1="58000" x2="15563" y2="59562"/>
                            <a14:backgroundMark x1="32438" y1="56188" x2="34000" y2="58000"/>
                            <a14:backgroundMark x1="21625" y1="79875" x2="25063" y2="82125"/>
                            <a14:backgroundMark x1="74563" y1="66688" x2="76500" y2="63813"/>
                            <a14:backgroundMark x1="49875" y1="73750" x2="51000" y2="73625"/>
                            <a14:backgroundMark x1="13250" y1="58000" x2="17938" y2="60125"/>
                            <a14:backgroundMark x1="18250" y1="61250" x2="21938" y2="59562"/>
                            <a14:backgroundMark x1="31125" y1="56750" x2="33125" y2="58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16632"/>
                <a:ext cx="1412776" cy="1412776"/>
              </a:xfrm>
              <a:prstGeom prst="rect">
                <a:avLst/>
              </a:prstGeom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-11207" y="64426"/>
              <a:ext cx="5102680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РЕАЛИЗАЦИЯ </a:t>
              </a:r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666926" y="4011686"/>
            <a:ext cx="4408131" cy="2763688"/>
            <a:chOff x="698011" y="3620595"/>
            <a:chExt cx="6840761" cy="2169532"/>
          </a:xfrm>
        </p:grpSpPr>
        <p:sp>
          <p:nvSpPr>
            <p:cNvPr id="3" name="Горизонтальный свиток 2"/>
            <p:cNvSpPr/>
            <p:nvPr/>
          </p:nvSpPr>
          <p:spPr>
            <a:xfrm>
              <a:off x="698011" y="3620595"/>
              <a:ext cx="6840761" cy="2169532"/>
            </a:xfrm>
            <a:prstGeom prst="horizontalScroll">
              <a:avLst/>
            </a:prstGeom>
            <a:gradFill>
              <a:gsLst>
                <a:gs pos="0">
                  <a:srgbClr val="8488C4"/>
                </a:gs>
                <a:gs pos="35000">
                  <a:srgbClr val="D4DEFF"/>
                </a:gs>
                <a:gs pos="63000">
                  <a:srgbClr val="D4DEFF"/>
                </a:gs>
                <a:gs pos="100000">
                  <a:srgbClr val="7030A0"/>
                </a:gs>
              </a:gsLst>
              <a:lin ang="5400000" scaled="1"/>
            </a:gra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94009" y="3955013"/>
              <a:ext cx="6120542" cy="1589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ПОМОЩЬ ПРИШЛА ОТ ВЫПУСКНИЦЫ ШКОЛЫ СТЕЛЬМАХ ТАТЬЯНЫ,ОНА ПРЕДЛОЖИЛА ОПЛАТИТЬ ТОЛЬКО СТОИМОСТЬ КАМНЯ… ВСЕ НАДПИСИ ОНА ВЫПОЛНИТ САМА- БЕСПЛАТНО!!!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928582"/>
            <a:ext cx="2195736" cy="3454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365515"/>
            <a:ext cx="2045646" cy="204564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5098043"/>
            <a:ext cx="1922376" cy="19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8623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476672"/>
            <a:ext cx="296254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ЗАКЛЮЧАЕМ ДОГОВОР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D:\Памятник\6L3nyQMSgO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8036" y1="75776" x2="91938" y2="84550"/>
                        <a14:foregroundMark x1="15735" y1="1165" x2="84915" y2="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419" y="839824"/>
            <a:ext cx="3190175" cy="534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23867" y="6021288"/>
            <a:ext cx="2813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МАКЕТ </a:t>
            </a:r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 ПАМЯТНИКА </a:t>
            </a:r>
            <a:endParaRPr lang="ru-RU" b="1" dirty="0">
              <a:ln>
                <a:solidFill>
                  <a:srgbClr val="7030A0"/>
                </a:solidFill>
              </a:ln>
              <a:solidFill>
                <a:srgbClr val="CC00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13"/>
          <a:stretch/>
        </p:blipFill>
        <p:spPr>
          <a:xfrm rot="5400000">
            <a:off x="-172671" y="1620946"/>
            <a:ext cx="560091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8130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41" y="0"/>
            <a:ext cx="777831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1720" y="1436877"/>
            <a:ext cx="2323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МОЛОДЦЫ!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7" y="3014541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ВСЕХ, КТО ОТКЛИКНУЛСЯ! ЗА ПОМОЩЬ! ЗА ПОДДЕРЖКУ! 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99" y="573325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ГОТОВИМСЯ К ТОРЖЕСТВЕННОМУ ОТКРЫТИЮ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ПАМЯТНИКА </a:t>
            </a:r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1988840"/>
            <a:ext cx="2717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ЭТО СДЕЛАЛИ!</a:t>
            </a:r>
          </a:p>
        </p:txBody>
      </p:sp>
    </p:spTree>
    <p:extLst>
      <p:ext uri="{BB962C8B-B14F-4D97-AF65-F5344CB8AC3E}">
        <p14:creationId xmlns:p14="http://schemas.microsoft.com/office/powerpoint/2010/main" val="9304586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27584" y="992221"/>
            <a:ext cx="4752528" cy="0"/>
          </a:xfrm>
          <a:prstGeom prst="line">
            <a:avLst/>
          </a:prstGeom>
          <a:ln w="38100" cap="rnd">
            <a:gradFill flip="none" rotWithShape="1">
              <a:gsLst>
                <a:gs pos="26000">
                  <a:srgbClr val="7030A0"/>
                </a:gs>
                <a:gs pos="12000">
                  <a:srgbClr val="FF0000"/>
                </a:gs>
                <a:gs pos="0">
                  <a:srgbClr val="00B0F0">
                    <a:lumMod val="86000"/>
                    <a:lumOff val="14000"/>
                  </a:srgbClr>
                </a:gs>
                <a:gs pos="42000">
                  <a:srgbClr val="0A128C"/>
                </a:gs>
                <a:gs pos="58000">
                  <a:srgbClr val="181CC7"/>
                </a:gs>
                <a:gs pos="76000">
                  <a:srgbClr val="FFFF00"/>
                </a:gs>
                <a:gs pos="93000">
                  <a:srgbClr val="8C3D91"/>
                </a:gs>
              </a:gsLst>
              <a:lin ang="10800000" scaled="1"/>
              <a:tileRect/>
            </a:gra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61576" y="64426"/>
            <a:ext cx="5418536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5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1196752"/>
            <a:ext cx="9144000" cy="4293483"/>
            <a:chOff x="0" y="1196752"/>
            <a:chExt cx="9144000" cy="4293483"/>
          </a:xfrm>
        </p:grpSpPr>
        <p:sp>
          <p:nvSpPr>
            <p:cNvPr id="6" name="TextBox 5"/>
            <p:cNvSpPr txBox="1"/>
            <p:nvPr/>
          </p:nvSpPr>
          <p:spPr>
            <a:xfrm>
              <a:off x="0" y="1196752"/>
              <a:ext cx="9144000" cy="4293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ПРОТОКОЛЫ И РЕШЕНИЯ ОРГКОМИТЕТА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НОРМАТИВНО- ПРАВОВАЯ БАЗА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ОТВЕТЫ НА ОБРАЩЕНИЯ В ОРГАНЫ ВЛАСТИ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ТЕКСТЫ ОБЪЯВЛЕНИЙ И АНКЕТЫ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ФИНАНСОВАЯ ОТЧЕТНОСТЬ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СМИ</a:t>
              </a: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endPara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144000" indent="-180000">
                <a:lnSpc>
                  <a:spcPct val="75000"/>
                </a:lnSpc>
                <a:buFont typeface="Wingdings" panose="05000000000000000000" pitchFamily="2" charset="2"/>
                <a:buChar char="v"/>
              </a:pPr>
              <a:r>
                <a:rPr lang="ru-RU" sz="28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ЭСКИЗЫ</a:t>
              </a:r>
              <a:endPara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041010" y="1556792"/>
              <a:ext cx="1939185" cy="418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75000"/>
                </a:lnSpc>
              </a:pPr>
              <a:r>
                <a:rPr lang="ru-RU" sz="28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262338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6347118" y="4279440"/>
            <a:ext cx="2401346" cy="2644741"/>
            <a:chOff x="4131973" y="4201629"/>
            <a:chExt cx="2401346" cy="2644741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728" y="4201629"/>
              <a:ext cx="1635646" cy="218086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" name="Прямоугольник 31"/>
            <p:cNvSpPr/>
            <p:nvPr/>
          </p:nvSpPr>
          <p:spPr>
            <a:xfrm>
              <a:off x="4131973" y="6130789"/>
              <a:ext cx="2401346" cy="7155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lvl="0" algn="ctr">
                <a:lnSpc>
                  <a:spcPct val="75000"/>
                </a:lnSpc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ДЕНЬ ОСВОБОЖДЕНИЯ БРЯНЩИНЫ </a:t>
              </a:r>
              <a:r>
                <a:rPr lang="ru-RU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2017 </a:t>
              </a: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 rot="21133113">
            <a:off x="6204773" y="2488222"/>
            <a:ext cx="2692981" cy="2202566"/>
            <a:chOff x="6052743" y="842502"/>
            <a:chExt cx="2692981" cy="2202566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84168" y="842502"/>
              <a:ext cx="2630132" cy="197259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6052743" y="2675736"/>
              <a:ext cx="2692981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ДЕНЬ ПОБЕДЫ 2017 Г.</a:t>
              </a:r>
              <a:endParaRPr lang="ru-RU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-19642" y="64426"/>
            <a:ext cx="6410855" cy="1386769"/>
            <a:chOff x="-483966" y="64426"/>
            <a:chExt cx="6410855" cy="1386769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-483966" y="64426"/>
              <a:ext cx="5816849" cy="923331"/>
              <a:chOff x="-483966" y="64426"/>
              <a:chExt cx="5816849" cy="923331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>
                <a:off x="185284" y="987757"/>
                <a:ext cx="4796525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Прямоугольник 5"/>
              <p:cNvSpPr/>
              <p:nvPr/>
            </p:nvSpPr>
            <p:spPr>
              <a:xfrm>
                <a:off x="-483966" y="64426"/>
                <a:ext cx="5816849" cy="86177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/>
                <a:r>
                  <a:rPr lang="ru-RU" sz="5000" b="1" spc="50" dirty="0" smtClean="0">
                    <a:ln w="11430"/>
                    <a:solidFill>
                      <a:srgbClr val="FF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АКТУАЛЬНОСТЬ</a:t>
                </a:r>
                <a:r>
                  <a:rPr lang="ru-RU" sz="5000" b="1" cap="none" spc="50" dirty="0" smtClean="0">
                    <a:ln w="11430"/>
                    <a:solidFill>
                      <a:srgbClr val="FF0000"/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5000" b="1" cap="none" spc="50" dirty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58000" y1="77467" x2="55400" y2="90933"/>
                          <a14:foregroundMark x1="57700" y1="26533" x2="64100" y2="25067"/>
                          <a14:foregroundMark x1="59500" y1="25467" x2="63400" y2="23467"/>
                          <a14:foregroundMark x1="59200" y1="98267" x2="77400" y2="92133"/>
                          <a14:foregroundMark x1="47800" y1="91467" x2="53400" y2="89200"/>
                          <a14:backgroundMark x1="47900" y1="85467" x2="49300" y2="86133"/>
                          <a14:backgroundMark x1="49300" y1="86133" x2="52300" y2="861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70" r="17912"/>
            <a:stretch/>
          </p:blipFill>
          <p:spPr>
            <a:xfrm>
              <a:off x="5076056" y="233808"/>
              <a:ext cx="850833" cy="1217387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/>
        </p:nvGrpSpPr>
        <p:grpSpPr>
          <a:xfrm>
            <a:off x="2844223" y="3461567"/>
            <a:ext cx="3260502" cy="861400"/>
            <a:chOff x="2206028" y="2996952"/>
            <a:chExt cx="4536504" cy="1101316"/>
          </a:xfrm>
        </p:grpSpPr>
        <p:sp>
          <p:nvSpPr>
            <p:cNvPr id="11" name="Блок-схема: перфолента 10"/>
            <p:cNvSpPr/>
            <p:nvPr/>
          </p:nvSpPr>
          <p:spPr>
            <a:xfrm>
              <a:off x="2206028" y="2996952"/>
              <a:ext cx="4536504" cy="1101316"/>
            </a:xfrm>
            <a:prstGeom prst="flowChartPunchedTape">
              <a:avLst/>
            </a:prstGeom>
            <a:gradFill flip="none" rotWithShape="1">
              <a:gsLst>
                <a:gs pos="0">
                  <a:srgbClr val="8488C4"/>
                </a:gs>
                <a:gs pos="41000">
                  <a:srgbClr val="D4DEFF"/>
                </a:gs>
                <a:gs pos="67000">
                  <a:srgbClr val="D4DEFF"/>
                </a:gs>
                <a:gs pos="92000">
                  <a:srgbClr val="7030A0"/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267744" y="3306180"/>
              <a:ext cx="4413072" cy="38965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Plain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11430">
                    <a:solidFill>
                      <a:srgbClr val="C000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НЕЛЬЗЯ ЗАБЫВАТЬ О ПРОШЛОМ!</a:t>
              </a:r>
              <a:endParaRPr lang="ru-RU" sz="5400" b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872223" y="1391007"/>
            <a:ext cx="2419543" cy="2058824"/>
            <a:chOff x="306967" y="1124743"/>
            <a:chExt cx="2419543" cy="2058824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56" t="1502" r="14668" b="22160"/>
            <a:stretch/>
          </p:blipFill>
          <p:spPr>
            <a:xfrm rot="5400000">
              <a:off x="667141" y="781130"/>
              <a:ext cx="1715755" cy="240298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306967" y="2675736"/>
              <a:ext cx="2394779" cy="5078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ДЕНЬ ПОБЕДЫ 1995 Г.</a:t>
              </a:r>
              <a:endParaRPr lang="ru-RU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 rot="20695500">
            <a:off x="816805" y="4684169"/>
            <a:ext cx="2468172" cy="1982027"/>
            <a:chOff x="489758" y="4077072"/>
            <a:chExt cx="2468172" cy="1982027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0" t="9528" r="19964" b="17316"/>
            <a:stretch/>
          </p:blipFill>
          <p:spPr>
            <a:xfrm rot="5400000">
              <a:off x="864277" y="3752347"/>
              <a:ext cx="1719135" cy="23685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489758" y="5334542"/>
              <a:ext cx="2468172" cy="7245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ДЕНЬ ОСВОБОЖДЕНИЯ БРЯНЩИНЫ 1990 Г.</a:t>
              </a:r>
              <a:endParaRPr lang="ru-RU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 rot="723517">
            <a:off x="6186726" y="249954"/>
            <a:ext cx="2739238" cy="2375030"/>
            <a:chOff x="6261343" y="3370669"/>
            <a:chExt cx="2739238" cy="2375030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3370669"/>
              <a:ext cx="2364129" cy="177309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6261343" y="5030118"/>
              <a:ext cx="2739238" cy="7155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ПОЧЕТНЫЙ КАРАУЛ У МОГИЛЫ СТ.СЕРЖАНТА  2016 Г.</a:t>
              </a:r>
              <a:endParaRPr lang="ru-RU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 rot="452049">
            <a:off x="234017" y="2178271"/>
            <a:ext cx="2661964" cy="2487774"/>
            <a:chOff x="2789996" y="1403629"/>
            <a:chExt cx="2661964" cy="2487774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129" y="1403629"/>
              <a:ext cx="2583699" cy="19377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2789996" y="3175822"/>
              <a:ext cx="2661964" cy="715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75000"/>
                </a:lnSpc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ДЕНЬ ОСВОБОЖДЕНИЯ БРЯНЩИНЫ </a:t>
              </a:r>
              <a:r>
                <a:rPr lang="ru-RU" b="1" dirty="0" smtClean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1992 </a:t>
              </a: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3579126" y="4527737"/>
            <a:ext cx="2652521" cy="1874080"/>
            <a:chOff x="6152528" y="4429523"/>
            <a:chExt cx="2652521" cy="1874080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5493" y="4429523"/>
              <a:ext cx="2371242" cy="177843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5" name="Прямоугольник 34"/>
            <p:cNvSpPr/>
            <p:nvPr/>
          </p:nvSpPr>
          <p:spPr>
            <a:xfrm>
              <a:off x="6152528" y="5934271"/>
              <a:ext cx="2652521" cy="369332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МИТИНГ. МАЙ 2018 Г.</a:t>
              </a:r>
              <a:endParaRPr lang="ru-RU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980465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455523" y="64426"/>
            <a:ext cx="5678414" cy="1432075"/>
            <a:chOff x="455523" y="64426"/>
            <a:chExt cx="5678414" cy="1432075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259632" y="344373"/>
              <a:ext cx="4874305" cy="1152128"/>
              <a:chOff x="1115616" y="344373"/>
              <a:chExt cx="4874305" cy="1152128"/>
            </a:xfrm>
          </p:grpSpPr>
          <p:cxnSp>
            <p:nvCxnSpPr>
              <p:cNvPr id="4" name="Прямая соединительная линия 3"/>
              <p:cNvCxnSpPr/>
              <p:nvPr/>
            </p:nvCxnSpPr>
            <p:spPr>
              <a:xfrm>
                <a:off x="1115616" y="987757"/>
                <a:ext cx="3722177" cy="0"/>
              </a:xfrm>
              <a:prstGeom prst="line">
                <a:avLst/>
              </a:prstGeom>
              <a:ln w="38100" cap="rnd">
                <a:gradFill flip="none"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0800000" scaled="0"/>
                  <a:tileRect/>
                </a:gradFill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" name="Рисунок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7793" y="344373"/>
                <a:ext cx="1152128" cy="1152128"/>
              </a:xfrm>
              <a:prstGeom prst="rect">
                <a:avLst/>
              </a:prstGeom>
            </p:spPr>
          </p:pic>
        </p:grpSp>
        <p:sp>
          <p:nvSpPr>
            <p:cNvPr id="6" name="Прямоугольник 5"/>
            <p:cNvSpPr/>
            <p:nvPr/>
          </p:nvSpPr>
          <p:spPr>
            <a:xfrm>
              <a:off x="455523" y="64426"/>
              <a:ext cx="4169219" cy="86177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0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ПРОБЛЕМА </a:t>
              </a:r>
              <a:endParaRPr lang="ru-RU" sz="50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59450"/>
            <a:ext cx="3515883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4572000" y="4457342"/>
            <a:ext cx="4328779" cy="2357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2800" b="1" i="1" cap="all" dirty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2800" b="1" i="1" cap="all" dirty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cap="all" dirty="0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2800" b="1" i="1" cap="all" dirty="0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2800" b="1" i="1" cap="all" dirty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 МЫ НАШЛИ ТОЧНЫЕ ДАННЫЕ О ВОИНСКОМ ЗАХОРОНЕНИИ И ПОЛУЧИЛИ БЛАГОДАРНОСТЬ ОТ ГУБЕРНАТОРА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8" y="1202068"/>
            <a:ext cx="3140968" cy="31409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8" name="Прямая со стрелкой 17"/>
          <p:cNvCxnSpPr>
            <a:stCxn id="19" idx="0"/>
          </p:cNvCxnSpPr>
          <p:nvPr/>
        </p:nvCxnSpPr>
        <p:spPr>
          <a:xfrm flipV="1">
            <a:off x="2557735" y="3541298"/>
            <a:ext cx="0" cy="118384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18423" y="4725144"/>
            <a:ext cx="3478623" cy="741998"/>
          </a:xfrm>
          <a:prstGeom prst="rect">
            <a:avLst/>
          </a:prstGeom>
          <a:noFill/>
          <a:ln cap="rnd">
            <a:noFill/>
            <a:miter lim="800000"/>
          </a:ln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sz="2800" b="1" i="1" cap="all" dirty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800" b="1" i="1" cap="all" dirty="0" err="1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НЕполнАЯ</a:t>
            </a:r>
            <a:endParaRPr lang="ru-RU" sz="2800" b="1" i="1" cap="all" dirty="0">
              <a:ln w="0">
                <a:solidFill>
                  <a:srgbClr val="00B0F0"/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6005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258325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cap="all" dirty="0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НА ПАМЯТНИКЕ полной и достоверной ИНФОРМАЦИИ </a:t>
            </a:r>
            <a:endParaRPr lang="ru-RU" sz="2800" b="1" i="1" cap="all" dirty="0">
              <a:ln w="0">
                <a:solidFill>
                  <a:srgbClr val="00B0F0"/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404664"/>
            <a:ext cx="2362699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08659" y="2492896"/>
            <a:ext cx="3134577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5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ru-RU" sz="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2368" y="3290169"/>
            <a:ext cx="41764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i="1" cap="all" dirty="0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СОТРУДНИЧЕСТВО С ПОМОЩНИКАМИ ПРОЕКТА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b="1" i="1" cap="all" dirty="0">
              <a:ln w="0">
                <a:solidFill>
                  <a:srgbClr val="00B0F0"/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46" b="19394"/>
          <a:stretch/>
        </p:blipFill>
        <p:spPr>
          <a:xfrm>
            <a:off x="6084168" y="340818"/>
            <a:ext cx="2764759" cy="2291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436" y="3522455"/>
            <a:ext cx="2376264" cy="178219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4111" y1="10519" x2="28111" y2="15704"/>
                        <a14:foregroundMark x1="51556" y1="15259" x2="56556" y2="14667"/>
                        <a14:foregroundMark x1="52222" y1="14074" x2="56222" y2="13926"/>
                        <a14:foregroundMark x1="56889" y1="13481" x2="56889" y2="13481"/>
                        <a14:foregroundMark x1="55333" y1="13037" x2="55333" y2="13037"/>
                        <a14:foregroundMark x1="54333" y1="13481" x2="54000" y2="13481"/>
                        <a14:foregroundMark x1="52889" y1="13037" x2="52889" y2="13037"/>
                        <a14:foregroundMark x1="51333" y1="13778" x2="51333" y2="13778"/>
                        <a14:foregroundMark x1="29556" y1="11704" x2="31111" y2="14963"/>
                        <a14:foregroundMark x1="71111" y1="13037" x2="79222" y2="12741"/>
                        <a14:foregroundMark x1="79556" y1="34370" x2="82111" y2="37481"/>
                        <a14:foregroundMark x1="75889" y1="52000" x2="76889" y2="62667"/>
                        <a14:foregroundMark x1="49333" y1="66815" x2="47667" y2="71111"/>
                        <a14:foregroundMark x1="38778" y1="72889" x2="38667" y2="74370"/>
                        <a14:foregroundMark x1="74797" y1="78091" x2="79350" y2="76573"/>
                        <a14:backgroundMark x1="17556" y1="86963" x2="44333" y2="85778"/>
                        <a14:backgroundMark x1="51333" y1="77778" x2="43556" y2="87704"/>
                        <a14:backgroundMark x1="81556" y1="41778" x2="81111" y2="44000"/>
                        <a14:backgroundMark x1="51778" y1="96741" x2="86333" y2="96741"/>
                        <a14:backgroundMark x1="74222" y1="67704" x2="74889" y2="70963"/>
                        <a14:backgroundMark x1="69222" y1="51407" x2="68333" y2="53037"/>
                        <a14:backgroundMark x1="51556" y1="65630" x2="51556" y2="66222"/>
                        <a14:backgroundMark x1="50889" y1="75704" x2="49111" y2="79259"/>
                        <a14:backgroundMark x1="69111" y1="78963" x2="68889" y2="80148"/>
                        <a14:backgroundMark x1="27889" y1="50222" x2="27889" y2="50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568" y="4962872"/>
            <a:ext cx="2557264" cy="191794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83568" y="556766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i="1" cap="all" dirty="0" smtClean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</a:t>
            </a:r>
            <a:r>
              <a:rPr lang="ru-RU" sz="2800" b="1" i="1" cap="all" dirty="0">
                <a:ln w="0">
                  <a:solidFill>
                    <a:srgbClr val="00B0F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ЗАМЕНИТЬ НАДПИСЬ</a:t>
            </a:r>
          </a:p>
        </p:txBody>
      </p:sp>
    </p:spTree>
    <p:extLst>
      <p:ext uri="{BB962C8B-B14F-4D97-AF65-F5344CB8AC3E}">
        <p14:creationId xmlns:p14="http://schemas.microsoft.com/office/powerpoint/2010/main" val="26177994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417093" y="278067"/>
            <a:ext cx="8118223" cy="1425714"/>
            <a:chOff x="251520" y="-297997"/>
            <a:chExt cx="8118223" cy="1425714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251520" y="992221"/>
              <a:ext cx="6552728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0800000" scaled="0"/>
                <a:tileRect/>
              </a:gra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875" y1="23461" x2="68625" y2="29617"/>
                          <a14:foregroundMark x1="78625" y1="53577" x2="69250" y2="54576"/>
                          <a14:backgroundMark x1="23250" y1="90849" x2="81000" y2="93844"/>
                          <a14:backgroundMark x1="49500" y1="39767" x2="47125" y2="42097"/>
                          <a14:backgroundMark x1="44875" y1="47587" x2="44750" y2="85358"/>
                          <a14:backgroundMark x1="68750" y1="62562" x2="70000" y2="60399"/>
                          <a14:backgroundMark x1="70000" y1="46589" x2="71875" y2="45923"/>
                          <a14:backgroundMark x1="38625" y1="21797" x2="38625" y2="21797"/>
                          <a14:backgroundMark x1="30625" y1="25957" x2="30625" y2="25957"/>
                          <a14:backgroundMark x1="35875" y1="35275" x2="35875" y2="35275"/>
                          <a14:backgroundMark x1="23375" y1="55241" x2="26125" y2="60233"/>
                          <a14:backgroundMark x1="61250" y1="29617" x2="61250" y2="296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1954" y="-297997"/>
              <a:ext cx="1897789" cy="1425714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0" y="278067"/>
            <a:ext cx="6637527" cy="6944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75000"/>
              </a:lnSpc>
            </a:pPr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СБОР И АНАЛИЗ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874889"/>
            <a:ext cx="5328593" cy="6694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75000"/>
              </a:lnSpc>
            </a:pPr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9266"/>
              </p:ext>
            </p:extLst>
          </p:nvPr>
        </p:nvGraphicFramePr>
        <p:xfrm>
          <a:off x="107504" y="1703781"/>
          <a:ext cx="8928996" cy="51542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2249"/>
                <a:gridCol w="2232249"/>
                <a:gridCol w="2232249"/>
                <a:gridCol w="2232249"/>
              </a:tblGrid>
              <a:tr h="9497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ПРАВОВЕДЫ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ЭКОНОМИСТЫ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СОЦИОЛОГИ               +                      АНАЛИТИКИ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ЭКСПЕРТЫ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>
                        <a:alpha val="20000"/>
                      </a:srgbClr>
                    </a:solidFill>
                  </a:tcPr>
                </a:tc>
              </a:tr>
              <a:tr h="4204511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МОЖЕМ</a:t>
                      </a:r>
                      <a:r>
                        <a:rPr lang="ru-RU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ЛИ МЫ САМИ ИЗМЕНИТЬ ИНФОРМАЦИЮ НА ПАМЯТНИКЕ?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v"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</a:t>
                      </a:r>
                      <a:r>
                        <a:rPr lang="ru-RU" sz="12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НОРМАТИВНО-ПРАВОВОЙ БАЗЫ РАЗЛИЧНЫХ УРОВНЕЙ</a:t>
                      </a: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ГДЕ И СКОЛЬКО ВЗЯТЬ ДЕНЕГ ДЛЯ ИЗГОТОВЛЕНИЯ НАДПИСИ?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ru-RU" sz="12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СОСТАВЛЕНИЯ И ОФОРМЛЕНИЯ СМЕТЫ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ru-RU" sz="12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СБОРА ДЕНЕГ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ru-RU" sz="1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БУДЕТ ВЫГЛЯДЕТЬ НОВАЯ ИНФОРМАЦИЯ НА ПАМЯТНИКЕ?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СМИ И ЛИТЕРАТУРЫ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МАКЕТОВ И ЦЕН ПАМЯТНИКОВ, МЕМОРИАЛЬНЫХ ТАБЛИЧЕК РАЗЛИЧНЫХ</a:t>
                      </a:r>
                      <a:r>
                        <a:rPr lang="ru-RU" sz="12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ОРГАНИЗАЦИЙ РИТУАЛЬНЫХ УСЛУГ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ru-RU" sz="1200" b="1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АНКЕТИРОВАНИЕ ЖИТЕЛЕЙ ПОСЕЛКА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endParaRPr lang="ru-RU" sz="1200" b="1" i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endParaRPr lang="ru-RU" sz="1200" b="1" i="1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ЧЕМ</a:t>
                      </a:r>
                      <a:r>
                        <a:rPr lang="ru-RU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МОГУТ ПОМОЧЬ НАШИ ЕДИНОМЫШЛЕННИКИ?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v"/>
                      </a:pPr>
                      <a:r>
                        <a:rPr lang="ru-RU" sz="12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УСТАНОВЛЕНИЕ ФОРМ ОБРАЩЕНИЙ, ПИСЕМ, ОБЪЯВЛЕНИЙ</a:t>
                      </a:r>
                      <a:endParaRPr lang="ru-RU" sz="12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Стрелка вниз 11"/>
          <p:cNvSpPr/>
          <p:nvPr/>
        </p:nvSpPr>
        <p:spPr>
          <a:xfrm>
            <a:off x="971600" y="6237312"/>
            <a:ext cx="360040" cy="50405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3369746" y="6237312"/>
            <a:ext cx="360040" cy="50405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5580112" y="6237312"/>
            <a:ext cx="360040" cy="50405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7884368" y="6237312"/>
            <a:ext cx="360040" cy="504056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774" y="4648859"/>
            <a:ext cx="1951967" cy="146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52528"/>
            <a:ext cx="1979712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669294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384" y="5631796"/>
            <a:ext cx="9144000" cy="12525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75000"/>
              </a:lnSpc>
            </a:pPr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НАША ПРОГРАММА ДЕЙСТВИЙ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698222"/>
              </p:ext>
            </p:extLst>
          </p:nvPr>
        </p:nvGraphicFramePr>
        <p:xfrm>
          <a:off x="26803" y="0"/>
          <a:ext cx="9067668" cy="558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9030"/>
                <a:gridCol w="2259030"/>
                <a:gridCol w="2259030"/>
                <a:gridCol w="2290578"/>
              </a:tblGrid>
              <a:tr h="5589240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ОСНОВАНИИ: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ФЗ ОТ 01.01.2001 Г. № 4292 – 1 «ОБ УВЕКОВЕЧЕНИИ ПАМЯТИ ПОГИБШИХ ПРИ ЗАЩИТЕ ОТЕЧЕСТВА»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ФЗ ОТ 11.08.1995 N 135 «О БЛАГОТВОРИТЕЛЬНОЙ ДЕЯТЕЛЬНОСТИ И БЛАГОТВОРИТЕЛЬНЫХ ОРГАНИЗАЦИЯХ»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УСТАВ БРЯНСКОГО МУНИЦИПАЛЬНОГО РАЙОНА ОТ 03.12.2010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ОБРАТИТЬСЯ В СВЕНСКУЮ</a:t>
                      </a: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СЕЛЬСКУЮ АДМИНИСТРАЦИЮ ПО РЕШЕНИЮ ПРОБЛЕМЫ  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ru-RU" sz="1200" b="1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СМЕТУ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q"/>
                        <a:tabLst/>
                        <a:defRPr/>
                      </a:pPr>
                      <a:endParaRPr lang="ru-RU" sz="1200" b="1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ПРОВЕСТИ</a:t>
                      </a: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БЛАГОТВОРИТЕЛЬНЫЕ АКЦИИ В ПОСЕЛКЕ: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ОБХОД ДОМОВ В ПОСЕЛКЕ ПЯТИЛЕТКА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УСТРОИТЬ ШКОЛЬНУЮ ЯРМАРКУ 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УСТАНОВИТЬ СПЕЦИАЛЬНЫЕ ЕМКОСТИ В ЛЮДНЫХ МЕСТАХ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КРАУДФАНДИНГ-СОЗДАТЬ СТРАНИЦУ</a:t>
                      </a:r>
                      <a:r>
                        <a:rPr lang="ru-RU" sz="12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СБОРУ ДЕНЕГ НА ИНТЕРНЕТ-ПЛОЩАДКАХ</a:t>
                      </a:r>
                    </a:p>
                    <a:p>
                      <a:pPr marL="18000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sz="1200" b="1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ОБРАЩЕНИЯ НА ПРЕДПРИЯТИЯ ПОСЕЛКА</a:t>
                      </a: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+mj-lt"/>
                        <a:buAutoNum type="arabicPeriod"/>
                      </a:pPr>
                      <a:endParaRPr lang="ru-RU" sz="1200" b="1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+mj-lt"/>
                        <a:buAutoNum type="arabicPeriod"/>
                      </a:pPr>
                      <a:endParaRPr lang="ru-RU" sz="1200" b="1" i="1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endParaRPr lang="ru-RU" sz="1200" b="1" i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endParaRPr lang="ru-RU" sz="12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endParaRPr lang="ru-RU" sz="1200" b="1" i="1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НАРИСОВАТЬ</a:t>
                      </a: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ЭСКИЗЫ</a:t>
                      </a: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endParaRPr lang="ru-RU" sz="1200" b="1" i="1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80000" indent="-2857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ВЫБРАТЬ ОРГАНИЗАЦИЮ РИТУАЛЬНЫХ УСЛУГ ДЛЯ ИЗГОТОВЛЕНИЯ И УСТАНОВЛЕНИЯ НОВОЙ ИНФОРМАЦИИ НА ПАМЯТНИКЕ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endParaRPr lang="ru-RU" sz="1800" b="0" i="0" dirty="0" smtClean="0">
                        <a:solidFill>
                          <a:schemeClr val="tx1"/>
                        </a:solidFill>
                        <a:latin typeface="+mn-lt"/>
                        <a:cs typeface="+mn-cs"/>
                      </a:endParaRP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НАБРАТЬ</a:t>
                      </a: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ТЕКСТ</a:t>
                      </a: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ОБЪЯВЛЕНИЯ О БЛАГОТВОРИТЕЛЬНОЙ АКЦИИ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endParaRPr lang="ru-RU" sz="1200" b="1" i="1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СОСТАВИТЬ ОБРАЩЕНИЯ , ПИСЬМА В ОРГАНЫ ВЛАСТИ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endParaRPr lang="ru-RU" sz="1200" b="1" i="1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ru-RU" sz="1200" b="1" i="1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ОРГАНИЗОВАТЬ ВСТРЕЧИ С ЕДИНОМЫШЛЕНИКАМИ</a:t>
                      </a:r>
                      <a:endParaRPr lang="ru-RU" sz="1200" b="1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91876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34691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1542382" y="4913396"/>
            <a:ext cx="2172111" cy="1915961"/>
            <a:chOff x="644453" y="4737095"/>
            <a:chExt cx="2172111" cy="1915961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836" y="4737095"/>
              <a:ext cx="2123728" cy="159279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644453" y="6006725"/>
              <a:ext cx="2154272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СУПОНЕВСКОЕ СЕЛЬПО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827584" y="116632"/>
            <a:ext cx="6021288" cy="1412776"/>
            <a:chOff x="827584" y="116632"/>
            <a:chExt cx="6021288" cy="1412776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827584" y="992221"/>
              <a:ext cx="4752528" cy="0"/>
            </a:xfrm>
            <a:prstGeom prst="line">
              <a:avLst/>
            </a:prstGeom>
            <a:ln w="38100" cap="rnd">
              <a:gradFill flip="none" rotWithShape="1">
                <a:gsLst>
                  <a:gs pos="26000">
                    <a:srgbClr val="7030A0"/>
                  </a:gs>
                  <a:gs pos="12000">
                    <a:srgbClr val="FF0000"/>
                  </a:gs>
                  <a:gs pos="0">
                    <a:srgbClr val="00B0F0">
                      <a:lumMod val="86000"/>
                      <a:lumOff val="14000"/>
                    </a:srgbClr>
                  </a:gs>
                  <a:gs pos="42000">
                    <a:srgbClr val="0A128C"/>
                  </a:gs>
                  <a:gs pos="58000">
                    <a:srgbClr val="181CC7"/>
                  </a:gs>
                  <a:gs pos="76000">
                    <a:srgbClr val="FFFF00"/>
                  </a:gs>
                  <a:gs pos="93000">
                    <a:srgbClr val="8C3D91"/>
                  </a:gs>
                </a:gsLst>
                <a:lin ang="10800000" scaled="1"/>
                <a:tileRect/>
              </a:gradFill>
            </a:ln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14375" y1="69063" x2="29000" y2="64000"/>
                          <a14:foregroundMark x1="8563" y1="67375" x2="22313" y2="62438"/>
                          <a14:foregroundMark x1="83313" y1="72750" x2="79250" y2="78875"/>
                          <a14:foregroundMark x1="67875" y1="66250" x2="76375" y2="71938"/>
                          <a14:foregroundMark x1="74000" y1="69500" x2="82500" y2="71938"/>
                          <a14:foregroundMark x1="20750" y1="63250" x2="27563" y2="59562"/>
                          <a14:foregroundMark x1="29125" y1="58438" x2="32125" y2="60875"/>
                          <a14:backgroundMark x1="43750" y1="79688" x2="42938" y2="77750"/>
                          <a14:backgroundMark x1="50875" y1="73500" x2="50875" y2="73500"/>
                          <a14:backgroundMark x1="76500" y1="66375" x2="94250" y2="68625"/>
                          <a14:backgroundMark x1="6438" y1="58000" x2="15563" y2="59562"/>
                          <a14:backgroundMark x1="32438" y1="56188" x2="34000" y2="58000"/>
                          <a14:backgroundMark x1="21625" y1="79875" x2="25063" y2="82125"/>
                          <a14:backgroundMark x1="74563" y1="66688" x2="76500" y2="63813"/>
                          <a14:backgroundMark x1="49875" y1="73750" x2="51000" y2="73625"/>
                          <a14:backgroundMark x1="13250" y1="58000" x2="17938" y2="60125"/>
                          <a14:backgroundMark x1="18250" y1="61250" x2="21938" y2="59562"/>
                          <a14:backgroundMark x1="31125" y1="56750" x2="33125" y2="58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6096" y="116632"/>
              <a:ext cx="1412776" cy="1412776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-11207" y="64426"/>
            <a:ext cx="5102680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5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2619518" y="3342746"/>
            <a:ext cx="3800436" cy="864000"/>
          </a:xfrm>
          <a:prstGeom prst="ribbon2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CC99FF"/>
              </a:gs>
              <a:gs pos="60001">
                <a:srgbClr val="CC00FF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00CC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InflateTop">
              <a:avLst/>
            </a:prstTxWarp>
          </a:bodyPr>
          <a:lstStyle/>
          <a:p>
            <a:pPr algn="ctr">
              <a:lnSpc>
                <a:spcPct val="75000"/>
              </a:lnSpc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 ПОМОЩНИКИ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0" y="3471904"/>
            <a:ext cx="2274268" cy="1819152"/>
            <a:chOff x="249325" y="3034021"/>
            <a:chExt cx="2274268" cy="1819152"/>
          </a:xfrm>
        </p:grpSpPr>
        <p:pic>
          <p:nvPicPr>
            <p:cNvPr id="30" name="Рисунок 29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325" y="3034021"/>
              <a:ext cx="2274268" cy="170570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468103" y="4206842"/>
              <a:ext cx="1836712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СДК ПОСЕЛКА ПЯТИЛЕТКА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909413"/>
            <a:ext cx="3491880" cy="2758867"/>
            <a:chOff x="-29215" y="1196752"/>
            <a:chExt cx="3491880" cy="275886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474921" y="1196752"/>
              <a:ext cx="2478138" cy="18586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-29215" y="2575690"/>
              <a:ext cx="3491880" cy="1379929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АДМИНИСТРАЦИЯ БРЯНСКОГО РАЙОНА,  ДЕПУТАТ ПОСЕЛКОВОГО СОВЕТА МАКСИМКИНА Е.А.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302110" y="1222616"/>
            <a:ext cx="3267060" cy="2007367"/>
            <a:chOff x="5576004" y="1705362"/>
            <a:chExt cx="3267060" cy="2007367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6062838" y="1705362"/>
              <a:ext cx="2495261" cy="1399821"/>
              <a:chOff x="5436096" y="1503469"/>
              <a:chExt cx="3287349" cy="1875073"/>
            </a:xfrm>
          </p:grpSpPr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6096" y="1529408"/>
                <a:ext cx="3287349" cy="1849134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39269" y="1503469"/>
                <a:ext cx="1584176" cy="95050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  <p:sp>
          <p:nvSpPr>
            <p:cNvPr id="20" name="TextBox 19"/>
            <p:cNvSpPr txBox="1"/>
            <p:nvPr/>
          </p:nvSpPr>
          <p:spPr>
            <a:xfrm>
              <a:off x="5576004" y="2789399"/>
              <a:ext cx="3267060" cy="923330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МБОУ «СВЕНСКАЯ СОШ №1» ФИЛИАЛЫ П.ПЯТИЛЕТКА, СВЕНЬ-ТРАНСПОРТНАЯ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695837" y="4300723"/>
            <a:ext cx="2893269" cy="1882303"/>
            <a:chOff x="321852" y="4903991"/>
            <a:chExt cx="2893269" cy="1882303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587" y="4903991"/>
              <a:ext cx="2771800" cy="155913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1" name="TextBox 20"/>
            <p:cNvSpPr txBox="1"/>
            <p:nvPr/>
          </p:nvSpPr>
          <p:spPr>
            <a:xfrm>
              <a:off x="321852" y="6139963"/>
              <a:ext cx="2893269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СВЕНСКАЯ СЕЛЬСКАЯ АДМИНИСТРАЦИЯ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569170" y="4813762"/>
            <a:ext cx="2363755" cy="1942708"/>
            <a:chOff x="6444207" y="4073749"/>
            <a:chExt cx="2363755" cy="1942708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4207" y="4073749"/>
              <a:ext cx="2363755" cy="17728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2" name="TextBox 21"/>
            <p:cNvSpPr txBox="1"/>
            <p:nvPr/>
          </p:nvSpPr>
          <p:spPr>
            <a:xfrm>
              <a:off x="6662495" y="5536912"/>
              <a:ext cx="1998751" cy="479545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 smtClean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ЖИТЕЛИ П.ПЯТИЛЕТКА</a:t>
              </a:r>
              <a:endParaRPr lang="ru-RU" b="1" dirty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352433" y="2894626"/>
            <a:ext cx="2469664" cy="1923318"/>
            <a:chOff x="120280" y="3105183"/>
            <a:chExt cx="2469664" cy="1923318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910"/>
            <a:stretch/>
          </p:blipFill>
          <p:spPr>
            <a:xfrm>
              <a:off x="175971" y="3105183"/>
              <a:ext cx="2358283" cy="161112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4" name="TextBox 23"/>
            <p:cNvSpPr txBox="1"/>
            <p:nvPr/>
          </p:nvSpPr>
          <p:spPr>
            <a:xfrm>
              <a:off x="120280" y="4382170"/>
              <a:ext cx="2469664" cy="646331"/>
            </a:xfrm>
            <a:prstGeom prst="rect">
              <a:avLst/>
            </a:prstGeom>
            <a:noFill/>
          </p:spPr>
          <p:txBody>
            <a:bodyPr wrap="square" rtlCol="0">
              <a:prstTxWarp prst="textChevronInverted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>
                <a:lnSpc>
                  <a:spcPct val="75000"/>
                </a:lnSpc>
              </a:pPr>
              <a:r>
                <a:rPr lang="ru-RU" b="1" dirty="0">
                  <a:ln w="11430">
                    <a:solidFill>
                      <a:srgbClr val="FFFF00"/>
                    </a:solidFill>
                  </a:ln>
                  <a:solidFill>
                    <a:srgbClr val="FF00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РИТУАЛЬНЫЕ УСЛУГИ ИП СТЕЛЬМАХ В.Н.</a:t>
              </a:r>
            </a:p>
          </p:txBody>
        </p:sp>
      </p:grp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2" t="52894" r="29632" b="16302"/>
          <a:stretch/>
        </p:blipFill>
        <p:spPr>
          <a:xfrm>
            <a:off x="6790761" y="495313"/>
            <a:ext cx="2142164" cy="153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TextBox 28"/>
          <p:cNvSpPr txBox="1"/>
          <p:nvPr/>
        </p:nvSpPr>
        <p:spPr>
          <a:xfrm>
            <a:off x="6685223" y="1727893"/>
            <a:ext cx="2353239" cy="836108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75000"/>
              </a:lnSpc>
            </a:pPr>
            <a:r>
              <a:rPr lang="ru-RU" b="1" dirty="0" smtClean="0">
                <a:ln w="11430"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ПОЛУЖСКОЕ УЧАСТКОВОЕ ЛЕСНИЧЕСТВО</a:t>
            </a:r>
            <a:endParaRPr lang="ru-RU" b="1" dirty="0">
              <a:ln w="11430"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3868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амятник\IMG_38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37965" y="3501008"/>
            <a:ext cx="3425575" cy="2569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43991" y="420222"/>
            <a:ext cx="570790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КУЛЬТУРЫ БРЯНСКОГО РАЙОНА</a:t>
            </a:r>
            <a:endParaRPr lang="ru-RU" b="1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4" t="51050" r="17949" b="18156"/>
          <a:stretch/>
        </p:blipFill>
        <p:spPr>
          <a:xfrm>
            <a:off x="467543" y="797849"/>
            <a:ext cx="3268494" cy="2111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85" t="3689" b="5011"/>
          <a:stretch/>
        </p:blipFill>
        <p:spPr>
          <a:xfrm>
            <a:off x="5961045" y="1490175"/>
            <a:ext cx="2688527" cy="3997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68144" y="5487815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ПОЛУЧЕНО РАЗРЕШЕНИЕ НА РЕСТАВРАЦИЮ ПАМЯТНИКА!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9" y="2902870"/>
            <a:ext cx="35283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b="1" dirty="0" smtClean="0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НАЧАЛЬНИКОМ УПРАВЛЕНИЯ КУЛЬТУРЫ САЛИКОВЫМ А.В. 2016 Г.</a:t>
            </a:r>
            <a:endParaRPr lang="ru-RU" b="1" dirty="0">
              <a:ln>
                <a:solidFill>
                  <a:srgbClr val="FFC000"/>
                </a:solidFill>
              </a:ln>
              <a:solidFill>
                <a:srgbClr val="FFFF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96946" y="6070189"/>
            <a:ext cx="350761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CC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НАЧАЛЬНИКОМ УПРАВЛЕНИЯ КУЛЬТУРЫ ПРОСТАКОВОЙ Н.В. 2019 Г.</a:t>
            </a:r>
            <a:endParaRPr lang="ru-RU" b="1" dirty="0">
              <a:ln>
                <a:solidFill>
                  <a:srgbClr val="7030A0"/>
                </a:solidFill>
              </a:ln>
              <a:solidFill>
                <a:srgbClr val="CC00FF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1191971">
            <a:off x="3923927" y="2021180"/>
            <a:ext cx="1512168" cy="288032"/>
          </a:xfrm>
          <a:prstGeom prst="rightArrow">
            <a:avLst>
              <a:gd name="adj1" fmla="val 50000"/>
              <a:gd name="adj2" fmla="val 148732"/>
            </a:avLst>
          </a:prstGeom>
          <a:scene3d>
            <a:camera prst="orthographicFront"/>
            <a:lightRig rig="flood" dir="t"/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908720"/>
            <a:ext cx="40824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1" dirty="0">
                <a:ln>
                  <a:solidFill>
                    <a:prstClr val="black"/>
                  </a:solidFill>
                </a:ln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ОДОБРИЛО НАШУ ИНИЦИАТИВУ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0225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688</Words>
  <Application>Microsoft Office PowerPoint</Application>
  <PresentationFormat>Экран (4:3)</PresentationFormat>
  <Paragraphs>166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User</cp:lastModifiedBy>
  <cp:revision>137</cp:revision>
  <cp:lastPrinted>2019-03-11T11:56:54Z</cp:lastPrinted>
  <dcterms:created xsi:type="dcterms:W3CDTF">2019-02-27T13:20:38Z</dcterms:created>
  <dcterms:modified xsi:type="dcterms:W3CDTF">2019-03-11T11:57:29Z</dcterms:modified>
</cp:coreProperties>
</file>