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80" r:id="rId5"/>
    <p:sldId id="261" r:id="rId6"/>
    <p:sldId id="262" r:id="rId7"/>
    <p:sldId id="263" r:id="rId8"/>
    <p:sldId id="264" r:id="rId9"/>
    <p:sldId id="281" r:id="rId10"/>
    <p:sldId id="27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800080"/>
    <a:srgbClr val="0000FF"/>
    <a:srgbClr val="C07200"/>
    <a:srgbClr val="820000"/>
    <a:srgbClr val="680068"/>
    <a:srgbClr val="BAF6FC"/>
    <a:srgbClr val="00823B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gif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Рисунок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800"/>
            <a:ext cx="8839200" cy="56388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grpSp>
        <p:nvGrpSpPr>
          <p:cNvPr id="5" name="Group 9"/>
          <p:cNvGrpSpPr>
            <a:grpSpLocks/>
          </p:cNvGrpSpPr>
          <p:nvPr userDrawn="1"/>
        </p:nvGrpSpPr>
        <p:grpSpPr bwMode="auto">
          <a:xfrm>
            <a:off x="914400" y="1219200"/>
            <a:ext cx="7315200" cy="4572000"/>
            <a:chOff x="96" y="509"/>
            <a:chExt cx="5328" cy="3567"/>
          </a:xfrm>
        </p:grpSpPr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252" y="509"/>
              <a:ext cx="630" cy="3549"/>
              <a:chOff x="252" y="509"/>
              <a:chExt cx="630" cy="3549"/>
            </a:xfrm>
          </p:grpSpPr>
          <p:sp>
            <p:nvSpPr>
              <p:cNvPr id="53" name="Line 11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4" name="Line 12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5" name="Line 13"/>
              <p:cNvSpPr>
                <a:spLocks noChangeShapeType="1"/>
              </p:cNvSpPr>
              <p:nvPr/>
            </p:nvSpPr>
            <p:spPr bwMode="auto">
              <a:xfrm flipV="1">
                <a:off x="672" y="528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56" name="Line 1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7" name="Group 15"/>
            <p:cNvGrpSpPr>
              <a:grpSpLocks/>
            </p:cNvGrpSpPr>
            <p:nvPr/>
          </p:nvGrpSpPr>
          <p:grpSpPr bwMode="auto">
            <a:xfrm rot="5400000">
              <a:off x="1167" y="-390"/>
              <a:ext cx="3197" cy="5330"/>
              <a:chOff x="1635" y="771"/>
              <a:chExt cx="3665" cy="4100"/>
            </a:xfrm>
          </p:grpSpPr>
          <p:grpSp>
            <p:nvGrpSpPr>
              <p:cNvPr id="33" name="Group 16"/>
              <p:cNvGrpSpPr>
                <a:grpSpLocks/>
              </p:cNvGrpSpPr>
              <p:nvPr/>
            </p:nvGrpSpPr>
            <p:grpSpPr bwMode="auto">
              <a:xfrm>
                <a:off x="1635" y="782"/>
                <a:ext cx="734" cy="4089"/>
                <a:chOff x="1635" y="782"/>
                <a:chExt cx="734" cy="4089"/>
              </a:xfrm>
            </p:grpSpPr>
            <p:sp>
              <p:nvSpPr>
                <p:cNvPr id="49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635" y="824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50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881" y="782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51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123" y="804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52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69" y="816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</p:grpSp>
          <p:grpSp>
            <p:nvGrpSpPr>
              <p:cNvPr id="34" name="Group 21"/>
              <p:cNvGrpSpPr>
                <a:grpSpLocks/>
              </p:cNvGrpSpPr>
              <p:nvPr/>
            </p:nvGrpSpPr>
            <p:grpSpPr bwMode="auto">
              <a:xfrm>
                <a:off x="2605" y="771"/>
                <a:ext cx="734" cy="4089"/>
                <a:chOff x="1635" y="782"/>
                <a:chExt cx="734" cy="4089"/>
              </a:xfrm>
            </p:grpSpPr>
            <p:sp>
              <p:nvSpPr>
                <p:cNvPr id="45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635" y="824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46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80" y="782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47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123" y="805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48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369" y="817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</p:grpSp>
          <p:grpSp>
            <p:nvGrpSpPr>
              <p:cNvPr id="35" name="Group 26"/>
              <p:cNvGrpSpPr>
                <a:grpSpLocks/>
              </p:cNvGrpSpPr>
              <p:nvPr/>
            </p:nvGrpSpPr>
            <p:grpSpPr bwMode="auto">
              <a:xfrm>
                <a:off x="3596" y="782"/>
                <a:ext cx="734" cy="4089"/>
                <a:chOff x="1637" y="782"/>
                <a:chExt cx="734" cy="4089"/>
              </a:xfrm>
            </p:grpSpPr>
            <p:sp>
              <p:nvSpPr>
                <p:cNvPr id="41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1637" y="824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4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882" y="782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43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125" y="804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44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371" y="816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</p:grpSp>
          <p:grpSp>
            <p:nvGrpSpPr>
              <p:cNvPr id="36" name="Group 31"/>
              <p:cNvGrpSpPr>
                <a:grpSpLocks/>
              </p:cNvGrpSpPr>
              <p:nvPr/>
            </p:nvGrpSpPr>
            <p:grpSpPr bwMode="auto">
              <a:xfrm>
                <a:off x="4564" y="771"/>
                <a:ext cx="736" cy="4089"/>
                <a:chOff x="1635" y="782"/>
                <a:chExt cx="736" cy="4089"/>
              </a:xfrm>
            </p:grpSpPr>
            <p:sp>
              <p:nvSpPr>
                <p:cNvPr id="37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1635" y="824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38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1881" y="782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39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125" y="805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40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2371" y="817"/>
                  <a:ext cx="0" cy="4047"/>
                </a:xfrm>
                <a:prstGeom prst="line">
                  <a:avLst/>
                </a:prstGeom>
                <a:noFill/>
                <a:ln w="12700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charset="0"/>
                  </a:endParaRPr>
                </a:p>
              </p:txBody>
            </p:sp>
          </p:grpSp>
        </p:grpSp>
        <p:grpSp>
          <p:nvGrpSpPr>
            <p:cNvPr id="8" name="Group 3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29" name="Line 3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0" name="Line 38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1" name="Line 3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32" name="Line 4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9" name="Group 4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5" name="Line 42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6" name="Line 4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7" name="Line 4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8" name="Line 4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10" name="Group 4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1" name="Line 4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2" name="Line 4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3" name="Line 4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4" name="Line 5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11" name="Group 51"/>
            <p:cNvGrpSpPr>
              <a:grpSpLocks/>
            </p:cNvGrpSpPr>
            <p:nvPr/>
          </p:nvGrpSpPr>
          <p:grpSpPr bwMode="auto">
            <a:xfrm>
              <a:off x="3660" y="528"/>
              <a:ext cx="629" cy="3548"/>
              <a:chOff x="253" y="509"/>
              <a:chExt cx="629" cy="3548"/>
            </a:xfrm>
          </p:grpSpPr>
          <p:sp>
            <p:nvSpPr>
              <p:cNvPr id="17" name="Line 52"/>
              <p:cNvSpPr>
                <a:spLocks noChangeShapeType="1"/>
              </p:cNvSpPr>
              <p:nvPr/>
            </p:nvSpPr>
            <p:spPr bwMode="auto">
              <a:xfrm flipV="1">
                <a:off x="253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8" name="Line 5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9" name="Line 54"/>
              <p:cNvSpPr>
                <a:spLocks noChangeShapeType="1"/>
              </p:cNvSpPr>
              <p:nvPr/>
            </p:nvSpPr>
            <p:spPr bwMode="auto">
              <a:xfrm flipV="1">
                <a:off x="671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20" name="Line 5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12" name="Group 5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 flipV="1">
                <a:off x="252" y="516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4" name="Line 5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5" name="Line 59"/>
              <p:cNvSpPr>
                <a:spLocks noChangeShapeType="1"/>
              </p:cNvSpPr>
              <p:nvPr/>
            </p:nvSpPr>
            <p:spPr bwMode="auto">
              <a:xfrm flipV="1">
                <a:off x="670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  <p:sp>
            <p:nvSpPr>
              <p:cNvPr id="16" name="Line 6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57" name="AutoShape 3260"/>
          <p:cNvSpPr>
            <a:spLocks noChangeArrowheads="1"/>
          </p:cNvSpPr>
          <p:nvPr userDrawn="1"/>
        </p:nvSpPr>
        <p:spPr bwMode="auto">
          <a:xfrm>
            <a:off x="990600" y="5943600"/>
            <a:ext cx="7010400" cy="304800"/>
          </a:xfrm>
          <a:prstGeom prst="cube">
            <a:avLst>
              <a:gd name="adj" fmla="val 822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pic>
        <p:nvPicPr>
          <p:cNvPr id="58" name="Picture 3258" descr="ED00184_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5867400"/>
            <a:ext cx="609600" cy="2667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9" name="Picture 3261" descr="j029107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903913" y="4987925"/>
            <a:ext cx="457200" cy="191135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60" name="Picture 3262" descr="j0303337"/>
          <p:cNvPicPr>
            <a:picLocks noChangeAspect="1" noChangeArrowheads="1" noCrop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1295400"/>
            <a:ext cx="4191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07" name="Rectangle 3263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408" name="Rectangle 3264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6248400"/>
            <a:ext cx="2133600" cy="476250"/>
          </a:xfrm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1A51D-85F6-4C21-AB96-505209925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7291F-9E21-4FEB-BF3B-20B81FC9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396C7-4D2E-4344-94C1-CA6C53606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93DC4-B1A4-4BDE-A565-E1A918998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F5C41-345E-4546-9369-486879FF9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D7720-A2AC-4C6F-AB86-AD40B36DB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A3BF1-FB4C-4925-B078-E54D3448D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A4CE0-CCE6-469C-B6AF-FE65D31C6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EB49D-EFCF-4717-8741-C28F97AF3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0FD81-8839-4BF0-B3CE-2D5C8D5BA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C262C-D99C-43FA-B0BC-2A276E72B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9251BBD3-A756-4095-B56A-02085119B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59" name="Rectangle 35"/>
          <p:cNvSpPr>
            <a:spLocks noChangeArrowheads="1"/>
          </p:cNvSpPr>
          <p:nvPr userDrawn="1"/>
        </p:nvSpPr>
        <p:spPr bwMode="auto">
          <a:xfrm>
            <a:off x="381000" y="0"/>
            <a:ext cx="76200" cy="68580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grpSp>
        <p:nvGrpSpPr>
          <p:cNvPr id="2" name="Group 11"/>
          <p:cNvGrpSpPr>
            <a:grpSpLocks/>
          </p:cNvGrpSpPr>
          <p:nvPr userDrawn="1"/>
        </p:nvGrpSpPr>
        <p:grpSpPr bwMode="auto">
          <a:xfrm>
            <a:off x="228600" y="152400"/>
            <a:ext cx="982663" cy="836613"/>
            <a:chOff x="3552" y="2784"/>
            <a:chExt cx="619" cy="527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586" y="2784"/>
              <a:ext cx="95" cy="123"/>
            </a:xfrm>
            <a:custGeom>
              <a:avLst/>
              <a:gdLst/>
              <a:ahLst/>
              <a:cxnLst>
                <a:cxn ang="0">
                  <a:pos x="92" y="114"/>
                </a:cxn>
                <a:cxn ang="0">
                  <a:pos x="78" y="105"/>
                </a:cxn>
                <a:cxn ang="0">
                  <a:pos x="62" y="85"/>
                </a:cxn>
                <a:cxn ang="0">
                  <a:pos x="46" y="62"/>
                </a:cxn>
                <a:cxn ang="0">
                  <a:pos x="30" y="33"/>
                </a:cxn>
                <a:cxn ang="0">
                  <a:pos x="24" y="6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3" y="6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11" y="29"/>
                </a:cxn>
                <a:cxn ang="0">
                  <a:pos x="27" y="60"/>
                </a:cxn>
                <a:cxn ang="0">
                  <a:pos x="43" y="85"/>
                </a:cxn>
                <a:cxn ang="0">
                  <a:pos x="76" y="116"/>
                </a:cxn>
                <a:cxn ang="0">
                  <a:pos x="84" y="123"/>
                </a:cxn>
                <a:cxn ang="0">
                  <a:pos x="95" y="121"/>
                </a:cxn>
                <a:cxn ang="0">
                  <a:pos x="92" y="114"/>
                </a:cxn>
              </a:cxnLst>
              <a:rect l="0" t="0" r="r" b="b"/>
              <a:pathLst>
                <a:path w="95" h="123">
                  <a:moveTo>
                    <a:pt x="92" y="114"/>
                  </a:moveTo>
                  <a:lnTo>
                    <a:pt x="78" y="105"/>
                  </a:lnTo>
                  <a:lnTo>
                    <a:pt x="62" y="85"/>
                  </a:lnTo>
                  <a:lnTo>
                    <a:pt x="46" y="62"/>
                  </a:lnTo>
                  <a:lnTo>
                    <a:pt x="30" y="33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11"/>
                  </a:lnTo>
                  <a:lnTo>
                    <a:pt x="11" y="29"/>
                  </a:lnTo>
                  <a:lnTo>
                    <a:pt x="27" y="60"/>
                  </a:lnTo>
                  <a:lnTo>
                    <a:pt x="43" y="85"/>
                  </a:lnTo>
                  <a:lnTo>
                    <a:pt x="76" y="116"/>
                  </a:lnTo>
                  <a:lnTo>
                    <a:pt x="84" y="123"/>
                  </a:lnTo>
                  <a:lnTo>
                    <a:pt x="95" y="121"/>
                  </a:lnTo>
                  <a:lnTo>
                    <a:pt x="92" y="114"/>
                  </a:lnTo>
                </a:path>
              </a:pathLst>
            </a:custGeom>
            <a:solidFill>
              <a:srgbClr val="AC3D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3552" y="2784"/>
              <a:ext cx="619" cy="527"/>
            </a:xfrm>
            <a:custGeom>
              <a:avLst/>
              <a:gdLst/>
              <a:ahLst/>
              <a:cxnLst>
                <a:cxn ang="0">
                  <a:pos x="78" y="128"/>
                </a:cxn>
                <a:cxn ang="0">
                  <a:pos x="13" y="193"/>
                </a:cxn>
                <a:cxn ang="0">
                  <a:pos x="0" y="229"/>
                </a:cxn>
                <a:cxn ang="0">
                  <a:pos x="16" y="224"/>
                </a:cxn>
                <a:cxn ang="0">
                  <a:pos x="3" y="256"/>
                </a:cxn>
                <a:cxn ang="0">
                  <a:pos x="32" y="372"/>
                </a:cxn>
                <a:cxn ang="0">
                  <a:pos x="70" y="433"/>
                </a:cxn>
                <a:cxn ang="0">
                  <a:pos x="92" y="397"/>
                </a:cxn>
                <a:cxn ang="0">
                  <a:pos x="124" y="388"/>
                </a:cxn>
                <a:cxn ang="0">
                  <a:pos x="151" y="453"/>
                </a:cxn>
                <a:cxn ang="0">
                  <a:pos x="173" y="448"/>
                </a:cxn>
                <a:cxn ang="0">
                  <a:pos x="238" y="527"/>
                </a:cxn>
                <a:cxn ang="0">
                  <a:pos x="249" y="435"/>
                </a:cxn>
                <a:cxn ang="0">
                  <a:pos x="262" y="433"/>
                </a:cxn>
                <a:cxn ang="0">
                  <a:pos x="276" y="381"/>
                </a:cxn>
                <a:cxn ang="0">
                  <a:pos x="324" y="401"/>
                </a:cxn>
                <a:cxn ang="0">
                  <a:pos x="373" y="473"/>
                </a:cxn>
                <a:cxn ang="0">
                  <a:pos x="378" y="457"/>
                </a:cxn>
                <a:cxn ang="0">
                  <a:pos x="408" y="455"/>
                </a:cxn>
                <a:cxn ang="0">
                  <a:pos x="421" y="435"/>
                </a:cxn>
                <a:cxn ang="0">
                  <a:pos x="462" y="430"/>
                </a:cxn>
                <a:cxn ang="0">
                  <a:pos x="505" y="455"/>
                </a:cxn>
                <a:cxn ang="0">
                  <a:pos x="538" y="450"/>
                </a:cxn>
                <a:cxn ang="0">
                  <a:pos x="548" y="441"/>
                </a:cxn>
                <a:cxn ang="0">
                  <a:pos x="519" y="386"/>
                </a:cxn>
                <a:cxn ang="0">
                  <a:pos x="516" y="372"/>
                </a:cxn>
                <a:cxn ang="0">
                  <a:pos x="489" y="325"/>
                </a:cxn>
                <a:cxn ang="0">
                  <a:pos x="508" y="303"/>
                </a:cxn>
                <a:cxn ang="0">
                  <a:pos x="548" y="294"/>
                </a:cxn>
                <a:cxn ang="0">
                  <a:pos x="548" y="282"/>
                </a:cxn>
                <a:cxn ang="0">
                  <a:pos x="513" y="278"/>
                </a:cxn>
                <a:cxn ang="0">
                  <a:pos x="424" y="224"/>
                </a:cxn>
                <a:cxn ang="0">
                  <a:pos x="432" y="211"/>
                </a:cxn>
                <a:cxn ang="0">
                  <a:pos x="457" y="204"/>
                </a:cxn>
                <a:cxn ang="0">
                  <a:pos x="513" y="193"/>
                </a:cxn>
                <a:cxn ang="0">
                  <a:pos x="538" y="202"/>
                </a:cxn>
                <a:cxn ang="0">
                  <a:pos x="532" y="179"/>
                </a:cxn>
                <a:cxn ang="0">
                  <a:pos x="573" y="166"/>
                </a:cxn>
                <a:cxn ang="0">
                  <a:pos x="619" y="128"/>
                </a:cxn>
                <a:cxn ang="0">
                  <a:pos x="562" y="141"/>
                </a:cxn>
                <a:cxn ang="0">
                  <a:pos x="538" y="112"/>
                </a:cxn>
                <a:cxn ang="0">
                  <a:pos x="519" y="110"/>
                </a:cxn>
                <a:cxn ang="0">
                  <a:pos x="492" y="92"/>
                </a:cxn>
                <a:cxn ang="0">
                  <a:pos x="519" y="52"/>
                </a:cxn>
                <a:cxn ang="0">
                  <a:pos x="497" y="54"/>
                </a:cxn>
                <a:cxn ang="0">
                  <a:pos x="424" y="72"/>
                </a:cxn>
                <a:cxn ang="0">
                  <a:pos x="348" y="59"/>
                </a:cxn>
                <a:cxn ang="0">
                  <a:pos x="348" y="43"/>
                </a:cxn>
                <a:cxn ang="0">
                  <a:pos x="386" y="27"/>
                </a:cxn>
                <a:cxn ang="0">
                  <a:pos x="397" y="5"/>
                </a:cxn>
                <a:cxn ang="0">
                  <a:pos x="346" y="9"/>
                </a:cxn>
                <a:cxn ang="0">
                  <a:pos x="284" y="5"/>
                </a:cxn>
                <a:cxn ang="0">
                  <a:pos x="251" y="20"/>
                </a:cxn>
                <a:cxn ang="0">
                  <a:pos x="257" y="7"/>
                </a:cxn>
                <a:cxn ang="0">
                  <a:pos x="240" y="3"/>
                </a:cxn>
                <a:cxn ang="0">
                  <a:pos x="154" y="34"/>
                </a:cxn>
                <a:cxn ang="0">
                  <a:pos x="119" y="83"/>
                </a:cxn>
              </a:cxnLst>
              <a:rect l="0" t="0" r="r" b="b"/>
              <a:pathLst>
                <a:path w="619" h="527">
                  <a:moveTo>
                    <a:pt x="113" y="108"/>
                  </a:moveTo>
                  <a:lnTo>
                    <a:pt x="103" y="112"/>
                  </a:lnTo>
                  <a:lnTo>
                    <a:pt x="78" y="128"/>
                  </a:lnTo>
                  <a:lnTo>
                    <a:pt x="59" y="141"/>
                  </a:lnTo>
                  <a:lnTo>
                    <a:pt x="32" y="166"/>
                  </a:lnTo>
                  <a:lnTo>
                    <a:pt x="13" y="193"/>
                  </a:lnTo>
                  <a:lnTo>
                    <a:pt x="0" y="215"/>
                  </a:lnTo>
                  <a:lnTo>
                    <a:pt x="0" y="224"/>
                  </a:lnTo>
                  <a:lnTo>
                    <a:pt x="0" y="229"/>
                  </a:lnTo>
                  <a:lnTo>
                    <a:pt x="8" y="224"/>
                  </a:lnTo>
                  <a:lnTo>
                    <a:pt x="13" y="224"/>
                  </a:lnTo>
                  <a:lnTo>
                    <a:pt x="16" y="224"/>
                  </a:lnTo>
                  <a:lnTo>
                    <a:pt x="19" y="229"/>
                  </a:lnTo>
                  <a:lnTo>
                    <a:pt x="16" y="233"/>
                  </a:lnTo>
                  <a:lnTo>
                    <a:pt x="3" y="256"/>
                  </a:lnTo>
                  <a:lnTo>
                    <a:pt x="0" y="291"/>
                  </a:lnTo>
                  <a:lnTo>
                    <a:pt x="13" y="336"/>
                  </a:lnTo>
                  <a:lnTo>
                    <a:pt x="32" y="372"/>
                  </a:lnTo>
                  <a:lnTo>
                    <a:pt x="49" y="390"/>
                  </a:lnTo>
                  <a:lnTo>
                    <a:pt x="62" y="408"/>
                  </a:lnTo>
                  <a:lnTo>
                    <a:pt x="70" y="433"/>
                  </a:lnTo>
                  <a:lnTo>
                    <a:pt x="78" y="430"/>
                  </a:lnTo>
                  <a:lnTo>
                    <a:pt x="86" y="410"/>
                  </a:lnTo>
                  <a:lnTo>
                    <a:pt x="92" y="397"/>
                  </a:lnTo>
                  <a:lnTo>
                    <a:pt x="100" y="386"/>
                  </a:lnTo>
                  <a:lnTo>
                    <a:pt x="111" y="381"/>
                  </a:lnTo>
                  <a:lnTo>
                    <a:pt x="124" y="388"/>
                  </a:lnTo>
                  <a:lnTo>
                    <a:pt x="132" y="401"/>
                  </a:lnTo>
                  <a:lnTo>
                    <a:pt x="138" y="433"/>
                  </a:lnTo>
                  <a:lnTo>
                    <a:pt x="151" y="453"/>
                  </a:lnTo>
                  <a:lnTo>
                    <a:pt x="159" y="464"/>
                  </a:lnTo>
                  <a:lnTo>
                    <a:pt x="165" y="459"/>
                  </a:lnTo>
                  <a:lnTo>
                    <a:pt x="173" y="448"/>
                  </a:lnTo>
                  <a:lnTo>
                    <a:pt x="184" y="468"/>
                  </a:lnTo>
                  <a:lnTo>
                    <a:pt x="197" y="489"/>
                  </a:lnTo>
                  <a:lnTo>
                    <a:pt x="238" y="527"/>
                  </a:lnTo>
                  <a:lnTo>
                    <a:pt x="232" y="500"/>
                  </a:lnTo>
                  <a:lnTo>
                    <a:pt x="235" y="473"/>
                  </a:lnTo>
                  <a:lnTo>
                    <a:pt x="249" y="435"/>
                  </a:lnTo>
                  <a:lnTo>
                    <a:pt x="249" y="433"/>
                  </a:lnTo>
                  <a:lnTo>
                    <a:pt x="257" y="435"/>
                  </a:lnTo>
                  <a:lnTo>
                    <a:pt x="262" y="433"/>
                  </a:lnTo>
                  <a:lnTo>
                    <a:pt x="262" y="412"/>
                  </a:lnTo>
                  <a:lnTo>
                    <a:pt x="265" y="397"/>
                  </a:lnTo>
                  <a:lnTo>
                    <a:pt x="276" y="381"/>
                  </a:lnTo>
                  <a:lnTo>
                    <a:pt x="289" y="377"/>
                  </a:lnTo>
                  <a:lnTo>
                    <a:pt x="297" y="377"/>
                  </a:lnTo>
                  <a:lnTo>
                    <a:pt x="324" y="401"/>
                  </a:lnTo>
                  <a:lnTo>
                    <a:pt x="343" y="426"/>
                  </a:lnTo>
                  <a:lnTo>
                    <a:pt x="365" y="459"/>
                  </a:lnTo>
                  <a:lnTo>
                    <a:pt x="373" y="473"/>
                  </a:lnTo>
                  <a:lnTo>
                    <a:pt x="375" y="473"/>
                  </a:lnTo>
                  <a:lnTo>
                    <a:pt x="378" y="468"/>
                  </a:lnTo>
                  <a:lnTo>
                    <a:pt x="378" y="457"/>
                  </a:lnTo>
                  <a:lnTo>
                    <a:pt x="384" y="453"/>
                  </a:lnTo>
                  <a:lnTo>
                    <a:pt x="394" y="450"/>
                  </a:lnTo>
                  <a:lnTo>
                    <a:pt x="408" y="455"/>
                  </a:lnTo>
                  <a:lnTo>
                    <a:pt x="413" y="453"/>
                  </a:lnTo>
                  <a:lnTo>
                    <a:pt x="416" y="450"/>
                  </a:lnTo>
                  <a:lnTo>
                    <a:pt x="421" y="435"/>
                  </a:lnTo>
                  <a:lnTo>
                    <a:pt x="432" y="430"/>
                  </a:lnTo>
                  <a:lnTo>
                    <a:pt x="448" y="428"/>
                  </a:lnTo>
                  <a:lnTo>
                    <a:pt x="462" y="430"/>
                  </a:lnTo>
                  <a:lnTo>
                    <a:pt x="494" y="450"/>
                  </a:lnTo>
                  <a:lnTo>
                    <a:pt x="500" y="455"/>
                  </a:lnTo>
                  <a:lnTo>
                    <a:pt x="505" y="455"/>
                  </a:lnTo>
                  <a:lnTo>
                    <a:pt x="513" y="444"/>
                  </a:lnTo>
                  <a:lnTo>
                    <a:pt x="519" y="444"/>
                  </a:lnTo>
                  <a:lnTo>
                    <a:pt x="538" y="450"/>
                  </a:lnTo>
                  <a:lnTo>
                    <a:pt x="551" y="455"/>
                  </a:lnTo>
                  <a:lnTo>
                    <a:pt x="567" y="464"/>
                  </a:lnTo>
                  <a:lnTo>
                    <a:pt x="548" y="441"/>
                  </a:lnTo>
                  <a:lnTo>
                    <a:pt x="527" y="415"/>
                  </a:lnTo>
                  <a:lnTo>
                    <a:pt x="513" y="392"/>
                  </a:lnTo>
                  <a:lnTo>
                    <a:pt x="519" y="386"/>
                  </a:lnTo>
                  <a:lnTo>
                    <a:pt x="527" y="386"/>
                  </a:lnTo>
                  <a:lnTo>
                    <a:pt x="527" y="381"/>
                  </a:lnTo>
                  <a:lnTo>
                    <a:pt x="516" y="372"/>
                  </a:lnTo>
                  <a:lnTo>
                    <a:pt x="502" y="361"/>
                  </a:lnTo>
                  <a:lnTo>
                    <a:pt x="494" y="345"/>
                  </a:lnTo>
                  <a:lnTo>
                    <a:pt x="489" y="325"/>
                  </a:lnTo>
                  <a:lnTo>
                    <a:pt x="489" y="312"/>
                  </a:lnTo>
                  <a:lnTo>
                    <a:pt x="500" y="305"/>
                  </a:lnTo>
                  <a:lnTo>
                    <a:pt x="508" y="303"/>
                  </a:lnTo>
                  <a:lnTo>
                    <a:pt x="527" y="303"/>
                  </a:lnTo>
                  <a:lnTo>
                    <a:pt x="538" y="298"/>
                  </a:lnTo>
                  <a:lnTo>
                    <a:pt x="548" y="294"/>
                  </a:lnTo>
                  <a:lnTo>
                    <a:pt x="554" y="287"/>
                  </a:lnTo>
                  <a:lnTo>
                    <a:pt x="554" y="282"/>
                  </a:lnTo>
                  <a:lnTo>
                    <a:pt x="548" y="282"/>
                  </a:lnTo>
                  <a:lnTo>
                    <a:pt x="543" y="282"/>
                  </a:lnTo>
                  <a:lnTo>
                    <a:pt x="532" y="282"/>
                  </a:lnTo>
                  <a:lnTo>
                    <a:pt x="513" y="278"/>
                  </a:lnTo>
                  <a:lnTo>
                    <a:pt x="478" y="258"/>
                  </a:lnTo>
                  <a:lnTo>
                    <a:pt x="435" y="231"/>
                  </a:lnTo>
                  <a:lnTo>
                    <a:pt x="424" y="224"/>
                  </a:lnTo>
                  <a:lnTo>
                    <a:pt x="421" y="220"/>
                  </a:lnTo>
                  <a:lnTo>
                    <a:pt x="424" y="215"/>
                  </a:lnTo>
                  <a:lnTo>
                    <a:pt x="432" y="211"/>
                  </a:lnTo>
                  <a:lnTo>
                    <a:pt x="438" y="213"/>
                  </a:lnTo>
                  <a:lnTo>
                    <a:pt x="451" y="209"/>
                  </a:lnTo>
                  <a:lnTo>
                    <a:pt x="457" y="204"/>
                  </a:lnTo>
                  <a:lnTo>
                    <a:pt x="478" y="195"/>
                  </a:lnTo>
                  <a:lnTo>
                    <a:pt x="500" y="195"/>
                  </a:lnTo>
                  <a:lnTo>
                    <a:pt x="513" y="193"/>
                  </a:lnTo>
                  <a:lnTo>
                    <a:pt x="519" y="193"/>
                  </a:lnTo>
                  <a:lnTo>
                    <a:pt x="532" y="200"/>
                  </a:lnTo>
                  <a:lnTo>
                    <a:pt x="538" y="202"/>
                  </a:lnTo>
                  <a:lnTo>
                    <a:pt x="540" y="197"/>
                  </a:lnTo>
                  <a:lnTo>
                    <a:pt x="532" y="182"/>
                  </a:lnTo>
                  <a:lnTo>
                    <a:pt x="532" y="179"/>
                  </a:lnTo>
                  <a:lnTo>
                    <a:pt x="538" y="175"/>
                  </a:lnTo>
                  <a:lnTo>
                    <a:pt x="548" y="173"/>
                  </a:lnTo>
                  <a:lnTo>
                    <a:pt x="573" y="166"/>
                  </a:lnTo>
                  <a:lnTo>
                    <a:pt x="605" y="148"/>
                  </a:lnTo>
                  <a:lnTo>
                    <a:pt x="616" y="137"/>
                  </a:lnTo>
                  <a:lnTo>
                    <a:pt x="619" y="128"/>
                  </a:lnTo>
                  <a:lnTo>
                    <a:pt x="605" y="137"/>
                  </a:lnTo>
                  <a:lnTo>
                    <a:pt x="592" y="139"/>
                  </a:lnTo>
                  <a:lnTo>
                    <a:pt x="562" y="141"/>
                  </a:lnTo>
                  <a:lnTo>
                    <a:pt x="546" y="132"/>
                  </a:lnTo>
                  <a:lnTo>
                    <a:pt x="540" y="128"/>
                  </a:lnTo>
                  <a:lnTo>
                    <a:pt x="538" y="112"/>
                  </a:lnTo>
                  <a:lnTo>
                    <a:pt x="532" y="108"/>
                  </a:lnTo>
                  <a:lnTo>
                    <a:pt x="524" y="110"/>
                  </a:lnTo>
                  <a:lnTo>
                    <a:pt x="519" y="110"/>
                  </a:lnTo>
                  <a:lnTo>
                    <a:pt x="519" y="108"/>
                  </a:lnTo>
                  <a:lnTo>
                    <a:pt x="497" y="97"/>
                  </a:lnTo>
                  <a:lnTo>
                    <a:pt x="492" y="92"/>
                  </a:lnTo>
                  <a:lnTo>
                    <a:pt x="497" y="88"/>
                  </a:lnTo>
                  <a:lnTo>
                    <a:pt x="513" y="65"/>
                  </a:lnTo>
                  <a:lnTo>
                    <a:pt x="519" y="52"/>
                  </a:lnTo>
                  <a:lnTo>
                    <a:pt x="516" y="43"/>
                  </a:lnTo>
                  <a:lnTo>
                    <a:pt x="508" y="47"/>
                  </a:lnTo>
                  <a:lnTo>
                    <a:pt x="497" y="54"/>
                  </a:lnTo>
                  <a:lnTo>
                    <a:pt x="478" y="65"/>
                  </a:lnTo>
                  <a:lnTo>
                    <a:pt x="465" y="67"/>
                  </a:lnTo>
                  <a:lnTo>
                    <a:pt x="424" y="72"/>
                  </a:lnTo>
                  <a:lnTo>
                    <a:pt x="392" y="67"/>
                  </a:lnTo>
                  <a:lnTo>
                    <a:pt x="365" y="63"/>
                  </a:lnTo>
                  <a:lnTo>
                    <a:pt x="348" y="59"/>
                  </a:lnTo>
                  <a:lnTo>
                    <a:pt x="343" y="54"/>
                  </a:lnTo>
                  <a:lnTo>
                    <a:pt x="343" y="50"/>
                  </a:lnTo>
                  <a:lnTo>
                    <a:pt x="348" y="43"/>
                  </a:lnTo>
                  <a:lnTo>
                    <a:pt x="359" y="43"/>
                  </a:lnTo>
                  <a:lnTo>
                    <a:pt x="373" y="36"/>
                  </a:lnTo>
                  <a:lnTo>
                    <a:pt x="386" y="27"/>
                  </a:lnTo>
                  <a:lnTo>
                    <a:pt x="403" y="9"/>
                  </a:lnTo>
                  <a:lnTo>
                    <a:pt x="403" y="5"/>
                  </a:lnTo>
                  <a:lnTo>
                    <a:pt x="397" y="5"/>
                  </a:lnTo>
                  <a:lnTo>
                    <a:pt x="389" y="11"/>
                  </a:lnTo>
                  <a:lnTo>
                    <a:pt x="378" y="14"/>
                  </a:lnTo>
                  <a:lnTo>
                    <a:pt x="346" y="9"/>
                  </a:lnTo>
                  <a:lnTo>
                    <a:pt x="319" y="5"/>
                  </a:lnTo>
                  <a:lnTo>
                    <a:pt x="300" y="3"/>
                  </a:lnTo>
                  <a:lnTo>
                    <a:pt x="284" y="5"/>
                  </a:lnTo>
                  <a:lnTo>
                    <a:pt x="273" y="9"/>
                  </a:lnTo>
                  <a:lnTo>
                    <a:pt x="265" y="14"/>
                  </a:lnTo>
                  <a:lnTo>
                    <a:pt x="251" y="20"/>
                  </a:lnTo>
                  <a:lnTo>
                    <a:pt x="249" y="18"/>
                  </a:lnTo>
                  <a:lnTo>
                    <a:pt x="251" y="14"/>
                  </a:lnTo>
                  <a:lnTo>
                    <a:pt x="257" y="7"/>
                  </a:lnTo>
                  <a:lnTo>
                    <a:pt x="257" y="5"/>
                  </a:lnTo>
                  <a:lnTo>
                    <a:pt x="254" y="0"/>
                  </a:lnTo>
                  <a:lnTo>
                    <a:pt x="240" y="3"/>
                  </a:lnTo>
                  <a:lnTo>
                    <a:pt x="205" y="11"/>
                  </a:lnTo>
                  <a:lnTo>
                    <a:pt x="176" y="25"/>
                  </a:lnTo>
                  <a:lnTo>
                    <a:pt x="154" y="34"/>
                  </a:lnTo>
                  <a:lnTo>
                    <a:pt x="138" y="47"/>
                  </a:lnTo>
                  <a:lnTo>
                    <a:pt x="124" y="65"/>
                  </a:lnTo>
                  <a:lnTo>
                    <a:pt x="119" y="83"/>
                  </a:lnTo>
                  <a:lnTo>
                    <a:pt x="119" y="97"/>
                  </a:lnTo>
                  <a:lnTo>
                    <a:pt x="113" y="108"/>
                  </a:lnTo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AC3D00"/>
                </a:gs>
              </a:gsLst>
              <a:lin ang="5400000" scaled="1"/>
            </a:gra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3648" y="2880"/>
              <a:ext cx="413" cy="3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31"/>
                </a:cxn>
                <a:cxn ang="0">
                  <a:pos x="103" y="87"/>
                </a:cxn>
                <a:cxn ang="0">
                  <a:pos x="167" y="141"/>
                </a:cxn>
                <a:cxn ang="0">
                  <a:pos x="219" y="179"/>
                </a:cxn>
                <a:cxn ang="0">
                  <a:pos x="248" y="208"/>
                </a:cxn>
                <a:cxn ang="0">
                  <a:pos x="259" y="215"/>
                </a:cxn>
                <a:cxn ang="0">
                  <a:pos x="286" y="237"/>
                </a:cxn>
                <a:cxn ang="0">
                  <a:pos x="313" y="264"/>
                </a:cxn>
                <a:cxn ang="0">
                  <a:pos x="340" y="284"/>
                </a:cxn>
                <a:cxn ang="0">
                  <a:pos x="373" y="309"/>
                </a:cxn>
                <a:cxn ang="0">
                  <a:pos x="413" y="333"/>
                </a:cxn>
              </a:cxnLst>
              <a:rect l="0" t="0" r="r" b="b"/>
              <a:pathLst>
                <a:path w="413" h="333">
                  <a:moveTo>
                    <a:pt x="0" y="0"/>
                  </a:moveTo>
                  <a:lnTo>
                    <a:pt x="35" y="31"/>
                  </a:lnTo>
                  <a:lnTo>
                    <a:pt x="103" y="87"/>
                  </a:lnTo>
                  <a:lnTo>
                    <a:pt x="167" y="141"/>
                  </a:lnTo>
                  <a:lnTo>
                    <a:pt x="219" y="179"/>
                  </a:lnTo>
                  <a:lnTo>
                    <a:pt x="248" y="208"/>
                  </a:lnTo>
                  <a:lnTo>
                    <a:pt x="259" y="215"/>
                  </a:lnTo>
                  <a:lnTo>
                    <a:pt x="286" y="237"/>
                  </a:lnTo>
                  <a:lnTo>
                    <a:pt x="313" y="264"/>
                  </a:lnTo>
                  <a:lnTo>
                    <a:pt x="340" y="284"/>
                  </a:lnTo>
                  <a:lnTo>
                    <a:pt x="373" y="309"/>
                  </a:lnTo>
                  <a:lnTo>
                    <a:pt x="413" y="33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3936" y="3120"/>
              <a:ext cx="72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43" y="7"/>
                </a:cxn>
                <a:cxn ang="0">
                  <a:pos x="59" y="11"/>
                </a:cxn>
                <a:cxn ang="0">
                  <a:pos x="72" y="11"/>
                </a:cxn>
              </a:cxnLst>
              <a:rect l="0" t="0" r="r" b="b"/>
              <a:pathLst>
                <a:path w="72" h="11">
                  <a:moveTo>
                    <a:pt x="0" y="0"/>
                  </a:moveTo>
                  <a:lnTo>
                    <a:pt x="16" y="0"/>
                  </a:lnTo>
                  <a:lnTo>
                    <a:pt x="24" y="0"/>
                  </a:lnTo>
                  <a:lnTo>
                    <a:pt x="43" y="7"/>
                  </a:lnTo>
                  <a:lnTo>
                    <a:pt x="59" y="11"/>
                  </a:lnTo>
                  <a:lnTo>
                    <a:pt x="72" y="1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929" y="3120"/>
              <a:ext cx="30" cy="1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6"/>
                </a:cxn>
                <a:cxn ang="0">
                  <a:pos x="14" y="54"/>
                </a:cxn>
                <a:cxn ang="0">
                  <a:pos x="19" y="87"/>
                </a:cxn>
                <a:cxn ang="0">
                  <a:pos x="30" y="117"/>
                </a:cxn>
              </a:cxnLst>
              <a:rect l="0" t="0" r="r" b="b"/>
              <a:pathLst>
                <a:path w="30" h="117">
                  <a:moveTo>
                    <a:pt x="0" y="0"/>
                  </a:moveTo>
                  <a:lnTo>
                    <a:pt x="6" y="16"/>
                  </a:lnTo>
                  <a:lnTo>
                    <a:pt x="14" y="54"/>
                  </a:lnTo>
                  <a:lnTo>
                    <a:pt x="19" y="87"/>
                  </a:lnTo>
                  <a:lnTo>
                    <a:pt x="30" y="11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840" y="3038"/>
              <a:ext cx="38" cy="92"/>
            </a:xfrm>
            <a:custGeom>
              <a:avLst/>
              <a:gdLst/>
              <a:ahLst/>
              <a:cxnLst>
                <a:cxn ang="0">
                  <a:pos x="38" y="92"/>
                </a:cxn>
                <a:cxn ang="0">
                  <a:pos x="21" y="63"/>
                </a:cxn>
                <a:cxn ang="0">
                  <a:pos x="11" y="42"/>
                </a:cxn>
                <a:cxn ang="0">
                  <a:pos x="0" y="20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8" h="92">
                  <a:moveTo>
                    <a:pt x="38" y="92"/>
                  </a:moveTo>
                  <a:lnTo>
                    <a:pt x="21" y="63"/>
                  </a:lnTo>
                  <a:lnTo>
                    <a:pt x="11" y="42"/>
                  </a:lnTo>
                  <a:lnTo>
                    <a:pt x="0" y="2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3744" y="2976"/>
              <a:ext cx="71" cy="1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" y="22"/>
                </a:cxn>
                <a:cxn ang="0">
                  <a:pos x="28" y="60"/>
                </a:cxn>
                <a:cxn ang="0">
                  <a:pos x="44" y="94"/>
                </a:cxn>
                <a:cxn ang="0">
                  <a:pos x="60" y="123"/>
                </a:cxn>
                <a:cxn ang="0">
                  <a:pos x="71" y="143"/>
                </a:cxn>
              </a:cxnLst>
              <a:rect l="0" t="0" r="r" b="b"/>
              <a:pathLst>
                <a:path w="71" h="143">
                  <a:moveTo>
                    <a:pt x="0" y="0"/>
                  </a:moveTo>
                  <a:lnTo>
                    <a:pt x="17" y="22"/>
                  </a:lnTo>
                  <a:lnTo>
                    <a:pt x="28" y="60"/>
                  </a:lnTo>
                  <a:lnTo>
                    <a:pt x="44" y="94"/>
                  </a:lnTo>
                  <a:lnTo>
                    <a:pt x="60" y="123"/>
                  </a:lnTo>
                  <a:lnTo>
                    <a:pt x="71" y="14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3840" y="3024"/>
              <a:ext cx="205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" y="14"/>
                </a:cxn>
                <a:cxn ang="0">
                  <a:pos x="100" y="29"/>
                </a:cxn>
                <a:cxn ang="0">
                  <a:pos x="140" y="34"/>
                </a:cxn>
                <a:cxn ang="0">
                  <a:pos x="186" y="36"/>
                </a:cxn>
                <a:cxn ang="0">
                  <a:pos x="205" y="36"/>
                </a:cxn>
              </a:cxnLst>
              <a:rect l="0" t="0" r="r" b="b"/>
              <a:pathLst>
                <a:path w="205" h="36">
                  <a:moveTo>
                    <a:pt x="0" y="0"/>
                  </a:moveTo>
                  <a:lnTo>
                    <a:pt x="40" y="14"/>
                  </a:lnTo>
                  <a:lnTo>
                    <a:pt x="100" y="29"/>
                  </a:lnTo>
                  <a:lnTo>
                    <a:pt x="140" y="34"/>
                  </a:lnTo>
                  <a:lnTo>
                    <a:pt x="186" y="36"/>
                  </a:lnTo>
                  <a:lnTo>
                    <a:pt x="205" y="36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744" y="2976"/>
              <a:ext cx="198" cy="53"/>
            </a:xfrm>
            <a:custGeom>
              <a:avLst/>
              <a:gdLst/>
              <a:ahLst/>
              <a:cxnLst>
                <a:cxn ang="0">
                  <a:pos x="198" y="53"/>
                </a:cxn>
                <a:cxn ang="0">
                  <a:pos x="141" y="44"/>
                </a:cxn>
                <a:cxn ang="0">
                  <a:pos x="92" y="31"/>
                </a:cxn>
                <a:cxn ang="0">
                  <a:pos x="35" y="11"/>
                </a:cxn>
                <a:cxn ang="0">
                  <a:pos x="0" y="0"/>
                </a:cxn>
              </a:cxnLst>
              <a:rect l="0" t="0" r="r" b="b"/>
              <a:pathLst>
                <a:path w="198" h="53">
                  <a:moveTo>
                    <a:pt x="198" y="53"/>
                  </a:moveTo>
                  <a:lnTo>
                    <a:pt x="141" y="44"/>
                  </a:lnTo>
                  <a:lnTo>
                    <a:pt x="92" y="31"/>
                  </a:lnTo>
                  <a:lnTo>
                    <a:pt x="35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3840" y="2976"/>
              <a:ext cx="27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4" y="7"/>
                </a:cxn>
                <a:cxn ang="0">
                  <a:pos x="27" y="0"/>
                </a:cxn>
              </a:cxnLst>
              <a:rect l="0" t="0" r="r" b="b"/>
              <a:pathLst>
                <a:path w="27" h="9">
                  <a:moveTo>
                    <a:pt x="0" y="9"/>
                  </a:moveTo>
                  <a:lnTo>
                    <a:pt x="14" y="7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3675" y="2880"/>
              <a:ext cx="47" cy="378"/>
            </a:xfrm>
            <a:custGeom>
              <a:avLst/>
              <a:gdLst/>
              <a:ahLst/>
              <a:cxnLst>
                <a:cxn ang="0">
                  <a:pos x="87" y="378"/>
                </a:cxn>
                <a:cxn ang="0">
                  <a:pos x="70" y="304"/>
                </a:cxn>
                <a:cxn ang="0">
                  <a:pos x="57" y="237"/>
                </a:cxn>
                <a:cxn ang="0">
                  <a:pos x="35" y="172"/>
                </a:cxn>
                <a:cxn ang="0">
                  <a:pos x="22" y="118"/>
                </a:cxn>
                <a:cxn ang="0">
                  <a:pos x="11" y="78"/>
                </a:cxn>
                <a:cxn ang="0">
                  <a:pos x="0" y="36"/>
                </a:cxn>
                <a:cxn ang="0">
                  <a:pos x="0" y="11"/>
                </a:cxn>
                <a:cxn ang="0">
                  <a:pos x="0" y="0"/>
                </a:cxn>
              </a:cxnLst>
              <a:rect l="0" t="0" r="r" b="b"/>
              <a:pathLst>
                <a:path w="87" h="378">
                  <a:moveTo>
                    <a:pt x="87" y="378"/>
                  </a:moveTo>
                  <a:lnTo>
                    <a:pt x="70" y="304"/>
                  </a:lnTo>
                  <a:lnTo>
                    <a:pt x="57" y="237"/>
                  </a:lnTo>
                  <a:lnTo>
                    <a:pt x="35" y="172"/>
                  </a:lnTo>
                  <a:lnTo>
                    <a:pt x="22" y="118"/>
                  </a:lnTo>
                  <a:lnTo>
                    <a:pt x="11" y="78"/>
                  </a:lnTo>
                  <a:lnTo>
                    <a:pt x="0" y="36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3675" y="2976"/>
              <a:ext cx="119" cy="163"/>
            </a:xfrm>
            <a:custGeom>
              <a:avLst/>
              <a:gdLst/>
              <a:ahLst/>
              <a:cxnLst>
                <a:cxn ang="0">
                  <a:pos x="119" y="163"/>
                </a:cxn>
                <a:cxn ang="0">
                  <a:pos x="89" y="127"/>
                </a:cxn>
                <a:cxn ang="0">
                  <a:pos x="54" y="85"/>
                </a:cxn>
                <a:cxn ang="0">
                  <a:pos x="27" y="40"/>
                </a:cxn>
                <a:cxn ang="0">
                  <a:pos x="5" y="9"/>
                </a:cxn>
                <a:cxn ang="0">
                  <a:pos x="0" y="0"/>
                </a:cxn>
              </a:cxnLst>
              <a:rect l="0" t="0" r="r" b="b"/>
              <a:pathLst>
                <a:path w="119" h="163">
                  <a:moveTo>
                    <a:pt x="119" y="163"/>
                  </a:moveTo>
                  <a:lnTo>
                    <a:pt x="89" y="127"/>
                  </a:lnTo>
                  <a:lnTo>
                    <a:pt x="54" y="85"/>
                  </a:lnTo>
                  <a:lnTo>
                    <a:pt x="27" y="40"/>
                  </a:lnTo>
                  <a:lnTo>
                    <a:pt x="5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3648" y="2976"/>
              <a:ext cx="21" cy="83"/>
            </a:xfrm>
            <a:custGeom>
              <a:avLst/>
              <a:gdLst/>
              <a:ahLst/>
              <a:cxnLst>
                <a:cxn ang="0">
                  <a:pos x="0" y="83"/>
                </a:cxn>
                <a:cxn ang="0">
                  <a:pos x="5" y="56"/>
                </a:cxn>
                <a:cxn ang="0">
                  <a:pos x="13" y="32"/>
                </a:cxn>
                <a:cxn ang="0">
                  <a:pos x="21" y="14"/>
                </a:cxn>
                <a:cxn ang="0">
                  <a:pos x="21" y="5"/>
                </a:cxn>
                <a:cxn ang="0">
                  <a:pos x="21" y="0"/>
                </a:cxn>
              </a:cxnLst>
              <a:rect l="0" t="0" r="r" b="b"/>
              <a:pathLst>
                <a:path w="21" h="83">
                  <a:moveTo>
                    <a:pt x="0" y="83"/>
                  </a:moveTo>
                  <a:lnTo>
                    <a:pt x="5" y="56"/>
                  </a:lnTo>
                  <a:lnTo>
                    <a:pt x="13" y="32"/>
                  </a:lnTo>
                  <a:lnTo>
                    <a:pt x="21" y="14"/>
                  </a:lnTo>
                  <a:lnTo>
                    <a:pt x="21" y="5"/>
                  </a:lnTo>
                  <a:lnTo>
                    <a:pt x="21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3696" y="3120"/>
              <a:ext cx="71" cy="106"/>
            </a:xfrm>
            <a:custGeom>
              <a:avLst/>
              <a:gdLst/>
              <a:ahLst/>
              <a:cxnLst>
                <a:cxn ang="0">
                  <a:pos x="71" y="106"/>
                </a:cxn>
                <a:cxn ang="0">
                  <a:pos x="49" y="81"/>
                </a:cxn>
                <a:cxn ang="0">
                  <a:pos x="27" y="41"/>
                </a:cxn>
                <a:cxn ang="0">
                  <a:pos x="16" y="20"/>
                </a:cxn>
                <a:cxn ang="0">
                  <a:pos x="8" y="12"/>
                </a:cxn>
                <a:cxn ang="0">
                  <a:pos x="0" y="0"/>
                </a:cxn>
              </a:cxnLst>
              <a:rect l="0" t="0" r="r" b="b"/>
              <a:pathLst>
                <a:path w="71" h="106">
                  <a:moveTo>
                    <a:pt x="71" y="106"/>
                  </a:moveTo>
                  <a:lnTo>
                    <a:pt x="49" y="81"/>
                  </a:lnTo>
                  <a:lnTo>
                    <a:pt x="27" y="41"/>
                  </a:lnTo>
                  <a:lnTo>
                    <a:pt x="16" y="20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3648" y="3072"/>
              <a:ext cx="30" cy="8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5" y="11"/>
                </a:cxn>
                <a:cxn ang="0">
                  <a:pos x="8" y="33"/>
                </a:cxn>
                <a:cxn ang="0">
                  <a:pos x="0" y="54"/>
                </a:cxn>
                <a:cxn ang="0">
                  <a:pos x="0" y="74"/>
                </a:cxn>
                <a:cxn ang="0">
                  <a:pos x="0" y="83"/>
                </a:cxn>
              </a:cxnLst>
              <a:rect l="0" t="0" r="r" b="b"/>
              <a:pathLst>
                <a:path w="30" h="83">
                  <a:moveTo>
                    <a:pt x="30" y="0"/>
                  </a:moveTo>
                  <a:lnTo>
                    <a:pt x="25" y="11"/>
                  </a:lnTo>
                  <a:lnTo>
                    <a:pt x="8" y="33"/>
                  </a:lnTo>
                  <a:lnTo>
                    <a:pt x="0" y="54"/>
                  </a:lnTo>
                  <a:lnTo>
                    <a:pt x="0" y="74"/>
                  </a:lnTo>
                  <a:lnTo>
                    <a:pt x="0" y="83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3600" y="2894"/>
              <a:ext cx="79" cy="253"/>
            </a:xfrm>
            <a:custGeom>
              <a:avLst/>
              <a:gdLst/>
              <a:ahLst/>
              <a:cxnLst>
                <a:cxn ang="0">
                  <a:pos x="14" y="253"/>
                </a:cxn>
                <a:cxn ang="0">
                  <a:pos x="3" y="199"/>
                </a:cxn>
                <a:cxn ang="0">
                  <a:pos x="0" y="177"/>
                </a:cxn>
                <a:cxn ang="0">
                  <a:pos x="0" y="148"/>
                </a:cxn>
                <a:cxn ang="0">
                  <a:pos x="3" y="121"/>
                </a:cxn>
                <a:cxn ang="0">
                  <a:pos x="11" y="98"/>
                </a:cxn>
                <a:cxn ang="0">
                  <a:pos x="22" y="83"/>
                </a:cxn>
                <a:cxn ang="0">
                  <a:pos x="38" y="67"/>
                </a:cxn>
                <a:cxn ang="0">
                  <a:pos x="54" y="47"/>
                </a:cxn>
                <a:cxn ang="0">
                  <a:pos x="70" y="18"/>
                </a:cxn>
                <a:cxn ang="0">
                  <a:pos x="79" y="0"/>
                </a:cxn>
              </a:cxnLst>
              <a:rect l="0" t="0" r="r" b="b"/>
              <a:pathLst>
                <a:path w="79" h="253">
                  <a:moveTo>
                    <a:pt x="14" y="253"/>
                  </a:moveTo>
                  <a:lnTo>
                    <a:pt x="3" y="199"/>
                  </a:lnTo>
                  <a:lnTo>
                    <a:pt x="0" y="177"/>
                  </a:lnTo>
                  <a:lnTo>
                    <a:pt x="0" y="148"/>
                  </a:lnTo>
                  <a:lnTo>
                    <a:pt x="3" y="121"/>
                  </a:lnTo>
                  <a:lnTo>
                    <a:pt x="11" y="98"/>
                  </a:lnTo>
                  <a:lnTo>
                    <a:pt x="22" y="83"/>
                  </a:lnTo>
                  <a:lnTo>
                    <a:pt x="38" y="67"/>
                  </a:lnTo>
                  <a:lnTo>
                    <a:pt x="54" y="47"/>
                  </a:lnTo>
                  <a:lnTo>
                    <a:pt x="70" y="18"/>
                  </a:lnTo>
                  <a:lnTo>
                    <a:pt x="79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3600" y="2976"/>
              <a:ext cx="46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24" y="14"/>
                </a:cxn>
                <a:cxn ang="0">
                  <a:pos x="40" y="5"/>
                </a:cxn>
                <a:cxn ang="0">
                  <a:pos x="46" y="0"/>
                </a:cxn>
              </a:cxnLst>
              <a:rect l="0" t="0" r="r" b="b"/>
              <a:pathLst>
                <a:path w="46" h="23">
                  <a:moveTo>
                    <a:pt x="0" y="23"/>
                  </a:moveTo>
                  <a:lnTo>
                    <a:pt x="24" y="14"/>
                  </a:lnTo>
                  <a:lnTo>
                    <a:pt x="40" y="5"/>
                  </a:lnTo>
                  <a:lnTo>
                    <a:pt x="46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3696" y="2784"/>
              <a:ext cx="248" cy="99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10" y="92"/>
                </a:cxn>
                <a:cxn ang="0">
                  <a:pos x="27" y="79"/>
                </a:cxn>
                <a:cxn ang="0">
                  <a:pos x="54" y="65"/>
                </a:cxn>
                <a:cxn ang="0">
                  <a:pos x="78" y="52"/>
                </a:cxn>
                <a:cxn ang="0">
                  <a:pos x="127" y="32"/>
                </a:cxn>
                <a:cxn ang="0">
                  <a:pos x="156" y="23"/>
                </a:cxn>
                <a:cxn ang="0">
                  <a:pos x="194" y="14"/>
                </a:cxn>
                <a:cxn ang="0">
                  <a:pos x="224" y="9"/>
                </a:cxn>
                <a:cxn ang="0">
                  <a:pos x="240" y="5"/>
                </a:cxn>
                <a:cxn ang="0">
                  <a:pos x="248" y="0"/>
                </a:cxn>
              </a:cxnLst>
              <a:rect l="0" t="0" r="r" b="b"/>
              <a:pathLst>
                <a:path w="248" h="99">
                  <a:moveTo>
                    <a:pt x="0" y="99"/>
                  </a:moveTo>
                  <a:lnTo>
                    <a:pt x="10" y="92"/>
                  </a:lnTo>
                  <a:lnTo>
                    <a:pt x="27" y="79"/>
                  </a:lnTo>
                  <a:lnTo>
                    <a:pt x="54" y="65"/>
                  </a:lnTo>
                  <a:lnTo>
                    <a:pt x="78" y="52"/>
                  </a:lnTo>
                  <a:lnTo>
                    <a:pt x="127" y="32"/>
                  </a:lnTo>
                  <a:lnTo>
                    <a:pt x="156" y="23"/>
                  </a:lnTo>
                  <a:lnTo>
                    <a:pt x="194" y="14"/>
                  </a:lnTo>
                  <a:lnTo>
                    <a:pt x="224" y="9"/>
                  </a:lnTo>
                  <a:lnTo>
                    <a:pt x="240" y="5"/>
                  </a:lnTo>
                  <a:lnTo>
                    <a:pt x="248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3744" y="2784"/>
              <a:ext cx="62" cy="77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46" y="5"/>
                </a:cxn>
                <a:cxn ang="0">
                  <a:pos x="35" y="14"/>
                </a:cxn>
                <a:cxn ang="0">
                  <a:pos x="22" y="32"/>
                </a:cxn>
                <a:cxn ang="0">
                  <a:pos x="11" y="52"/>
                </a:cxn>
                <a:cxn ang="0">
                  <a:pos x="6" y="63"/>
                </a:cxn>
                <a:cxn ang="0">
                  <a:pos x="0" y="77"/>
                </a:cxn>
              </a:cxnLst>
              <a:rect l="0" t="0" r="r" b="b"/>
              <a:pathLst>
                <a:path w="62" h="77">
                  <a:moveTo>
                    <a:pt x="62" y="0"/>
                  </a:moveTo>
                  <a:lnTo>
                    <a:pt x="46" y="5"/>
                  </a:lnTo>
                  <a:lnTo>
                    <a:pt x="35" y="14"/>
                  </a:lnTo>
                  <a:lnTo>
                    <a:pt x="22" y="32"/>
                  </a:lnTo>
                  <a:lnTo>
                    <a:pt x="11" y="52"/>
                  </a:lnTo>
                  <a:lnTo>
                    <a:pt x="6" y="63"/>
                  </a:lnTo>
                  <a:lnTo>
                    <a:pt x="0" y="77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3676" y="2897"/>
              <a:ext cx="446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2" y="2"/>
                </a:cxn>
                <a:cxn ang="0">
                  <a:pos x="90" y="2"/>
                </a:cxn>
                <a:cxn ang="0">
                  <a:pos x="146" y="7"/>
                </a:cxn>
                <a:cxn ang="0">
                  <a:pos x="184" y="16"/>
                </a:cxn>
                <a:cxn ang="0">
                  <a:pos x="206" y="20"/>
                </a:cxn>
                <a:cxn ang="0">
                  <a:pos x="252" y="25"/>
                </a:cxn>
                <a:cxn ang="0">
                  <a:pos x="306" y="32"/>
                </a:cxn>
                <a:cxn ang="0">
                  <a:pos x="335" y="38"/>
                </a:cxn>
                <a:cxn ang="0">
                  <a:pos x="357" y="38"/>
                </a:cxn>
                <a:cxn ang="0">
                  <a:pos x="400" y="34"/>
                </a:cxn>
                <a:cxn ang="0">
                  <a:pos x="427" y="34"/>
                </a:cxn>
                <a:cxn ang="0">
                  <a:pos x="446" y="29"/>
                </a:cxn>
              </a:cxnLst>
              <a:rect l="0" t="0" r="r" b="b"/>
              <a:pathLst>
                <a:path w="446" h="38">
                  <a:moveTo>
                    <a:pt x="0" y="0"/>
                  </a:moveTo>
                  <a:lnTo>
                    <a:pt x="22" y="2"/>
                  </a:lnTo>
                  <a:lnTo>
                    <a:pt x="90" y="2"/>
                  </a:lnTo>
                  <a:lnTo>
                    <a:pt x="146" y="7"/>
                  </a:lnTo>
                  <a:lnTo>
                    <a:pt x="184" y="16"/>
                  </a:lnTo>
                  <a:lnTo>
                    <a:pt x="206" y="20"/>
                  </a:lnTo>
                  <a:lnTo>
                    <a:pt x="252" y="25"/>
                  </a:lnTo>
                  <a:lnTo>
                    <a:pt x="306" y="32"/>
                  </a:lnTo>
                  <a:lnTo>
                    <a:pt x="335" y="38"/>
                  </a:lnTo>
                  <a:lnTo>
                    <a:pt x="357" y="38"/>
                  </a:lnTo>
                  <a:lnTo>
                    <a:pt x="400" y="34"/>
                  </a:lnTo>
                  <a:lnTo>
                    <a:pt x="427" y="34"/>
                  </a:lnTo>
                  <a:lnTo>
                    <a:pt x="446" y="29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3888" y="2928"/>
              <a:ext cx="70" cy="36"/>
            </a:xfrm>
            <a:custGeom>
              <a:avLst/>
              <a:gdLst/>
              <a:ahLst/>
              <a:cxnLst>
                <a:cxn ang="0">
                  <a:pos x="70" y="36"/>
                </a:cxn>
                <a:cxn ang="0">
                  <a:pos x="45" y="18"/>
                </a:cxn>
                <a:cxn ang="0">
                  <a:pos x="21" y="9"/>
                </a:cxn>
                <a:cxn ang="0">
                  <a:pos x="0" y="0"/>
                </a:cxn>
              </a:cxnLst>
              <a:rect l="0" t="0" r="r" b="b"/>
              <a:pathLst>
                <a:path w="70" h="36">
                  <a:moveTo>
                    <a:pt x="70" y="36"/>
                  </a:moveTo>
                  <a:lnTo>
                    <a:pt x="45" y="18"/>
                  </a:lnTo>
                  <a:lnTo>
                    <a:pt x="21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3950" y="2832"/>
              <a:ext cx="111" cy="81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98" y="14"/>
                </a:cxn>
                <a:cxn ang="0">
                  <a:pos x="60" y="32"/>
                </a:cxn>
                <a:cxn ang="0">
                  <a:pos x="30" y="50"/>
                </a:cxn>
                <a:cxn ang="0">
                  <a:pos x="14" y="65"/>
                </a:cxn>
                <a:cxn ang="0">
                  <a:pos x="8" y="72"/>
                </a:cxn>
                <a:cxn ang="0">
                  <a:pos x="0" y="81"/>
                </a:cxn>
              </a:cxnLst>
              <a:rect l="0" t="0" r="r" b="b"/>
              <a:pathLst>
                <a:path w="111" h="81">
                  <a:moveTo>
                    <a:pt x="111" y="0"/>
                  </a:moveTo>
                  <a:lnTo>
                    <a:pt x="98" y="14"/>
                  </a:lnTo>
                  <a:lnTo>
                    <a:pt x="60" y="32"/>
                  </a:lnTo>
                  <a:lnTo>
                    <a:pt x="30" y="50"/>
                  </a:lnTo>
                  <a:lnTo>
                    <a:pt x="14" y="65"/>
                  </a:lnTo>
                  <a:lnTo>
                    <a:pt x="8" y="72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3779" y="2914"/>
              <a:ext cx="109" cy="62"/>
            </a:xfrm>
            <a:custGeom>
              <a:avLst/>
              <a:gdLst/>
              <a:ahLst/>
              <a:cxnLst>
                <a:cxn ang="0">
                  <a:pos x="76" y="69"/>
                </a:cxn>
                <a:cxn ang="0">
                  <a:pos x="59" y="47"/>
                </a:cxn>
                <a:cxn ang="0">
                  <a:pos x="40" y="27"/>
                </a:cxn>
                <a:cxn ang="0">
                  <a:pos x="24" y="15"/>
                </a:cxn>
                <a:cxn ang="0">
                  <a:pos x="11" y="4"/>
                </a:cxn>
                <a:cxn ang="0">
                  <a:pos x="0" y="0"/>
                </a:cxn>
              </a:cxnLst>
              <a:rect l="0" t="0" r="r" b="b"/>
              <a:pathLst>
                <a:path w="76" h="69">
                  <a:moveTo>
                    <a:pt x="76" y="69"/>
                  </a:moveTo>
                  <a:lnTo>
                    <a:pt x="59" y="47"/>
                  </a:lnTo>
                  <a:lnTo>
                    <a:pt x="40" y="27"/>
                  </a:lnTo>
                  <a:lnTo>
                    <a:pt x="24" y="15"/>
                  </a:lnTo>
                  <a:lnTo>
                    <a:pt x="11" y="4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7F0000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pic>
        <p:nvPicPr>
          <p:cNvPr id="1060" name="Picture 36" descr="ED00184_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6172200"/>
            <a:ext cx="1219200" cy="5334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blogs.mail.ru/mail/gospoza66/6B6BFF41914CE41E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772400" cy="3048000"/>
          </a:xfrm>
          <a:noFill/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800080"/>
                </a:solidFill>
                <a:latin typeface="a_AlbionicB&amp;W"/>
              </a:rPr>
              <a:t>Составление и преобразование магических квадратов</a:t>
            </a:r>
            <a:endParaRPr lang="ru-RU" sz="4800" b="1" dirty="0" smtClean="0">
              <a:solidFill>
                <a:srgbClr val="800080"/>
              </a:solidFill>
              <a:latin typeface="a_AlbionicB&amp;W"/>
            </a:endParaRP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295400" y="4267200"/>
            <a:ext cx="6781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НЕЧАЕВА ТАТЬЯНА ВЛАДИМИРОВНА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учитель </a:t>
            </a:r>
            <a:r>
              <a:rPr lang="ru-RU" sz="2000" b="1" dirty="0">
                <a:solidFill>
                  <a:srgbClr val="002060"/>
                </a:solidFill>
              </a:rPr>
              <a:t>начальных классов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МБОУ «СОШ </a:t>
            </a:r>
            <a:r>
              <a:rPr lang="ru-RU" sz="2000" b="1" dirty="0" smtClean="0">
                <a:solidFill>
                  <a:srgbClr val="002060"/>
                </a:solidFill>
              </a:rPr>
              <a:t>№</a:t>
            </a:r>
            <a:r>
              <a:rPr lang="ru-RU" sz="2000" b="1" dirty="0" smtClean="0">
                <a:solidFill>
                  <a:srgbClr val="002060"/>
                </a:solidFill>
              </a:rPr>
              <a:t>23</a:t>
            </a:r>
            <a:r>
              <a:rPr lang="ru-RU" sz="2000" b="1" dirty="0" smtClean="0">
                <a:solidFill>
                  <a:srgbClr val="002060"/>
                </a:solidFill>
              </a:rPr>
              <a:t>»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ctrTitle" sz="quarter"/>
          </p:nvPr>
        </p:nvSpPr>
        <p:spPr>
          <a:noFill/>
        </p:spPr>
        <p:txBody>
          <a:bodyPr/>
          <a:lstStyle/>
          <a:p>
            <a:r>
              <a:rPr lang="ru-RU" u="sng" smtClean="0"/>
              <a:t>Использованы материалы:</a:t>
            </a:r>
            <a:br>
              <a:rPr lang="ru-RU" u="sng" smtClean="0"/>
            </a:br>
            <a:endParaRPr lang="ru-RU" u="sng" smtClean="0"/>
          </a:p>
        </p:txBody>
      </p:sp>
      <p:sp>
        <p:nvSpPr>
          <p:cNvPr id="2560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838200" y="2895600"/>
            <a:ext cx="7620000" cy="1752600"/>
          </a:xfrm>
          <a:noFill/>
        </p:spPr>
        <p:txBody>
          <a:bodyPr/>
          <a:lstStyle/>
          <a:p>
            <a:pPr algn="l">
              <a:buFontTx/>
              <a:buChar char="•"/>
            </a:pPr>
            <a:r>
              <a:rPr lang="ru-RU" sz="2400" dirty="0" smtClean="0"/>
              <a:t>Математика 2 класс   /</a:t>
            </a:r>
            <a:r>
              <a:rPr lang="ru-RU" sz="2400" dirty="0" err="1" smtClean="0"/>
              <a:t>ПетерсонЛ.Г</a:t>
            </a:r>
            <a:r>
              <a:rPr lang="ru-RU" sz="2400" dirty="0" smtClean="0"/>
              <a:t>./ :Баласс 2009г</a:t>
            </a:r>
          </a:p>
          <a:p>
            <a:pPr algn="l">
              <a:buFontTx/>
              <a:buChar char="•"/>
            </a:pPr>
            <a:r>
              <a:rPr lang="ru-RU" sz="2400" dirty="0" smtClean="0"/>
              <a:t>Картинки: ключ </a:t>
            </a:r>
            <a:r>
              <a:rPr lang="en-US" sz="2400" dirty="0" smtClean="0">
                <a:hlinkClick r:id="rId2"/>
              </a:rPr>
              <a:t>http://blogs.mail.ru/mail/gospoza66/6B6BFF41914CE41E.html</a:t>
            </a:r>
            <a:endParaRPr lang="ru-RU" sz="2400" dirty="0" smtClean="0"/>
          </a:p>
          <a:p>
            <a:pPr algn="l">
              <a:buFontTx/>
              <a:buChar char="•"/>
            </a:pPr>
            <a:endParaRPr lang="ru-RU" sz="2400" dirty="0" smtClean="0"/>
          </a:p>
          <a:p>
            <a:pPr algn="l">
              <a:buFontTx/>
              <a:buChar char="•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90800" y="1981200"/>
          <a:ext cx="4572000" cy="449580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</a:tblGrid>
              <a:tr h="14986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4986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4986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295400" y="304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Составить магический квадрат </a:t>
            </a:r>
          </a:p>
          <a:p>
            <a:r>
              <a:rPr lang="ru-RU" sz="3600" b="1" dirty="0" smtClean="0"/>
              <a:t>из чисел от 1 до 9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4600" y="2209800"/>
          <a:ext cx="4572000" cy="449580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</a:tblGrid>
              <a:tr h="14986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4986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4986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219200" y="152400"/>
            <a:ext cx="7696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Сначала расставим все числа от 1 до 9 по порядку:</a:t>
            </a:r>
          </a:p>
          <a:p>
            <a:pPr marL="2114550" lvl="3" indent="-742950">
              <a:buAutoNum type="arabicPlain"/>
            </a:pPr>
            <a:r>
              <a:rPr lang="ru-RU" sz="4400" b="1" dirty="0" smtClean="0">
                <a:solidFill>
                  <a:srgbClr val="0070C0"/>
                </a:solidFill>
              </a:rPr>
              <a:t>2  3  4  5  6  7  8  9 </a:t>
            </a:r>
          </a:p>
          <a:p>
            <a:pPr marL="514350" indent="-514350" algn="ctr"/>
            <a:r>
              <a:rPr lang="ru-RU" sz="2800" b="1" dirty="0" smtClean="0"/>
              <a:t>и найдем центр числового ряда</a:t>
            </a:r>
            <a:endParaRPr lang="ru-RU" sz="28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181600" y="990600"/>
            <a:ext cx="498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5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7.40741E-7 L -0.06666 0.44445 " pathEditMode="relative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0582" y="152400"/>
            <a:ext cx="835101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Определим сумму магического квадрата</a:t>
            </a:r>
            <a:endParaRPr lang="ru-RU" sz="3200" b="1" dirty="0" smtClean="0"/>
          </a:p>
          <a:p>
            <a:pPr marL="742950" indent="-742950">
              <a:buAutoNum type="arabicPlain"/>
            </a:pPr>
            <a:r>
              <a:rPr lang="ru-RU" sz="4400" b="1" dirty="0" smtClean="0"/>
              <a:t>2    3    </a:t>
            </a:r>
            <a:r>
              <a:rPr lang="ru-RU" sz="4400" b="1" dirty="0" smtClean="0">
                <a:solidFill>
                  <a:srgbClr val="0000FF"/>
                </a:solidFill>
              </a:rPr>
              <a:t>4</a:t>
            </a:r>
            <a:r>
              <a:rPr lang="ru-RU" sz="4400" b="1" dirty="0" smtClean="0"/>
              <a:t>    </a:t>
            </a:r>
            <a:r>
              <a:rPr lang="ru-RU" sz="4400" b="1" dirty="0" smtClean="0">
                <a:solidFill>
                  <a:srgbClr val="FF0000"/>
                </a:solidFill>
              </a:rPr>
              <a:t>5</a:t>
            </a:r>
            <a:r>
              <a:rPr lang="ru-RU" sz="4400" b="1" dirty="0" smtClean="0"/>
              <a:t>    </a:t>
            </a:r>
            <a:r>
              <a:rPr lang="ru-RU" sz="4400" b="1" dirty="0" smtClean="0">
                <a:solidFill>
                  <a:srgbClr val="0000FF"/>
                </a:solidFill>
              </a:rPr>
              <a:t>6</a:t>
            </a:r>
            <a:r>
              <a:rPr lang="ru-RU" sz="4400" b="1" dirty="0" smtClean="0"/>
              <a:t>    7    8    9</a:t>
            </a:r>
          </a:p>
          <a:p>
            <a:pPr marL="742950" indent="-742950"/>
            <a:endParaRPr lang="ru-RU" sz="4400" b="1" dirty="0" smtClean="0"/>
          </a:p>
          <a:p>
            <a:pPr marL="742950" indent="-742950"/>
            <a:r>
              <a:rPr lang="ru-RU" sz="3600" b="1" dirty="0" smtClean="0"/>
              <a:t>Достаточно сложить два соседних</a:t>
            </a:r>
          </a:p>
          <a:p>
            <a:pPr marL="742950" indent="-742950"/>
            <a:r>
              <a:rPr lang="ru-RU" sz="3600" b="1" dirty="0" smtClean="0"/>
              <a:t>ч</a:t>
            </a:r>
            <a:r>
              <a:rPr lang="ru-RU" sz="3600" b="1" dirty="0" smtClean="0"/>
              <a:t>исла, расположенных около 5</a:t>
            </a:r>
          </a:p>
          <a:p>
            <a:pPr marL="742950" indent="-742950"/>
            <a:r>
              <a:rPr lang="ru-RU" sz="3600" b="1" dirty="0" smtClean="0"/>
              <a:t> и само число 5</a:t>
            </a:r>
          </a:p>
          <a:p>
            <a:pPr marL="742950" indent="-742950"/>
            <a:r>
              <a:rPr lang="ru-RU" sz="3600" b="1" dirty="0" smtClean="0">
                <a:solidFill>
                  <a:srgbClr val="0000FF"/>
                </a:solidFill>
              </a:rPr>
              <a:t>4</a:t>
            </a:r>
            <a:r>
              <a:rPr lang="ru-RU" sz="3600" b="1" dirty="0" smtClean="0"/>
              <a:t> + </a:t>
            </a:r>
            <a:r>
              <a:rPr lang="ru-RU" sz="3600" b="1" dirty="0" smtClean="0">
                <a:solidFill>
                  <a:srgbClr val="0000FF"/>
                </a:solidFill>
              </a:rPr>
              <a:t>6</a:t>
            </a:r>
            <a:r>
              <a:rPr lang="ru-RU" sz="3600" b="1" dirty="0" smtClean="0"/>
              <a:t> + </a:t>
            </a:r>
            <a:r>
              <a:rPr lang="ru-RU" sz="3600" b="1" dirty="0" smtClean="0">
                <a:solidFill>
                  <a:srgbClr val="FF0000"/>
                </a:solidFill>
              </a:rPr>
              <a:t>5</a:t>
            </a:r>
            <a:r>
              <a:rPr lang="ru-RU" sz="3600" b="1" dirty="0" smtClean="0"/>
              <a:t> = 15</a:t>
            </a:r>
          </a:p>
          <a:p>
            <a:pPr marL="742950" indent="-742950" algn="ctr"/>
            <a:r>
              <a:rPr lang="ru-RU" sz="3600" b="1" dirty="0" smtClean="0">
                <a:solidFill>
                  <a:srgbClr val="7030A0"/>
                </a:solidFill>
              </a:rPr>
              <a:t>15 – магическая сумма данного квадрата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6" name="Выгнутая вниз стрелка 5"/>
          <p:cNvSpPr/>
          <p:nvPr/>
        </p:nvSpPr>
        <p:spPr>
          <a:xfrm>
            <a:off x="3505200" y="1828800"/>
            <a:ext cx="1981200" cy="2286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971800" y="3048000"/>
          <a:ext cx="3810000" cy="3657600"/>
        </p:xfrm>
        <a:graphic>
          <a:graphicData uri="http://schemas.openxmlformats.org/drawingml/2006/table">
            <a:tbl>
              <a:tblPr/>
              <a:tblGrid>
                <a:gridCol w="1270000"/>
                <a:gridCol w="1270000"/>
                <a:gridCol w="1270000"/>
              </a:tblGrid>
              <a:tr h="12192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295400" y="228600"/>
            <a:ext cx="76006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Расположим числа вокруг центра:</a:t>
            </a:r>
          </a:p>
          <a:p>
            <a:endParaRPr lang="ru-RU" sz="2800" b="1" dirty="0" smtClean="0"/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1</a:t>
            </a:r>
            <a:r>
              <a:rPr lang="ru-RU" sz="4000" b="1" dirty="0" smtClean="0"/>
              <a:t>     2    </a:t>
            </a:r>
            <a:r>
              <a:rPr lang="ru-RU" sz="4000" b="1" dirty="0" smtClean="0">
                <a:solidFill>
                  <a:srgbClr val="339933"/>
                </a:solidFill>
              </a:rPr>
              <a:t>3</a:t>
            </a:r>
            <a:r>
              <a:rPr lang="ru-RU" sz="4000" b="1" dirty="0" smtClean="0"/>
              <a:t>    </a:t>
            </a:r>
            <a:r>
              <a:rPr lang="ru-RU" sz="4000" b="1" dirty="0" smtClean="0">
                <a:solidFill>
                  <a:srgbClr val="0070C0"/>
                </a:solidFill>
              </a:rPr>
              <a:t>4</a:t>
            </a:r>
            <a:r>
              <a:rPr lang="ru-RU" sz="4000" b="1" dirty="0" smtClean="0"/>
              <a:t>    </a:t>
            </a:r>
            <a:r>
              <a:rPr lang="ru-RU" sz="4000" b="1" dirty="0" smtClean="0">
                <a:solidFill>
                  <a:srgbClr val="FF0000"/>
                </a:solidFill>
              </a:rPr>
              <a:t>5</a:t>
            </a:r>
            <a:r>
              <a:rPr lang="ru-RU" sz="4000" b="1" dirty="0" smtClean="0"/>
              <a:t>    </a:t>
            </a:r>
            <a:r>
              <a:rPr lang="ru-RU" sz="4000" b="1" dirty="0" smtClean="0">
                <a:solidFill>
                  <a:srgbClr val="0070C0"/>
                </a:solidFill>
              </a:rPr>
              <a:t>6</a:t>
            </a:r>
            <a:r>
              <a:rPr lang="ru-RU" sz="4000" b="1" dirty="0" smtClean="0"/>
              <a:t>    </a:t>
            </a:r>
            <a:r>
              <a:rPr lang="ru-RU" sz="4000" b="1" dirty="0" smtClean="0">
                <a:solidFill>
                  <a:srgbClr val="339933"/>
                </a:solidFill>
              </a:rPr>
              <a:t>7</a:t>
            </a:r>
            <a:r>
              <a:rPr lang="ru-RU" sz="4000" b="1" dirty="0" smtClean="0"/>
              <a:t>    8    </a:t>
            </a:r>
            <a:r>
              <a:rPr lang="ru-RU" sz="4000" b="1" dirty="0" smtClean="0">
                <a:solidFill>
                  <a:srgbClr val="C00000"/>
                </a:solidFill>
              </a:rPr>
              <a:t>9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5" name="Выгнутая вверх стрелка 24"/>
          <p:cNvSpPr/>
          <p:nvPr/>
        </p:nvSpPr>
        <p:spPr>
          <a:xfrm>
            <a:off x="4343400" y="838200"/>
            <a:ext cx="1676400" cy="304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низ стрелка 25"/>
          <p:cNvSpPr/>
          <p:nvPr/>
        </p:nvSpPr>
        <p:spPr>
          <a:xfrm>
            <a:off x="3429000" y="1752600"/>
            <a:ext cx="3505200" cy="6096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8200" y="4495800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5</a:t>
            </a:r>
            <a:endParaRPr lang="ru-RU" sz="4000" b="1" dirty="0"/>
          </a:p>
        </p:txBody>
      </p:sp>
      <p:sp>
        <p:nvSpPr>
          <p:cNvPr id="28" name="Выгнутая вверх стрелка 27"/>
          <p:cNvSpPr/>
          <p:nvPr/>
        </p:nvSpPr>
        <p:spPr>
          <a:xfrm>
            <a:off x="2438400" y="228600"/>
            <a:ext cx="5410200" cy="9144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низ стрелка 28"/>
          <p:cNvSpPr/>
          <p:nvPr/>
        </p:nvSpPr>
        <p:spPr>
          <a:xfrm>
            <a:off x="1600200" y="1752600"/>
            <a:ext cx="7162800" cy="9906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91200" y="1066800"/>
            <a:ext cx="45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6</a:t>
            </a:r>
            <a:endParaRPr lang="ru-RU" sz="40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038600" y="1143000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4</a:t>
            </a:r>
            <a:endParaRPr lang="ru-RU" sz="40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467600" y="1143000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8</a:t>
            </a:r>
            <a:endParaRPr lang="ru-RU" sz="40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2362200" y="1143000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2</a:t>
            </a:r>
            <a:endParaRPr lang="ru-RU" sz="4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629400" y="1066800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339933"/>
                </a:solidFill>
              </a:rPr>
              <a:t>7</a:t>
            </a:r>
            <a:endParaRPr lang="ru-RU" sz="4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3200400" y="1066800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339933"/>
                </a:solidFill>
              </a:rPr>
              <a:t>3</a:t>
            </a:r>
            <a:endParaRPr lang="ru-RU" sz="40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1371600" y="1066800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1</a:t>
            </a:r>
            <a:endParaRPr lang="ru-RU" sz="40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8305800" y="1066800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9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3726 L 0.01667 0.681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3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0.01504 L -0.07569 0.315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" y="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6.2963E-6 L -0.45 0.66666 " pathEditMode="relative" ptsTypes="AA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3 0.02615 L 0.39097 0.3261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 0.03726 L -0.08402 0.5150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3726 L 0.01598 0.5150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0.02615 L 0.35764 0.6817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 0.03726 L -0.41736 0.3261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914400" y="2514600"/>
          <a:ext cx="3505200" cy="3429000"/>
        </p:xfrm>
        <a:graphic>
          <a:graphicData uri="http://schemas.openxmlformats.org/drawingml/2006/table">
            <a:tbl>
              <a:tblPr/>
              <a:tblGrid>
                <a:gridCol w="1168400"/>
                <a:gridCol w="1168400"/>
                <a:gridCol w="1168400"/>
              </a:tblGrid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143000" y="152400"/>
            <a:ext cx="78507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Можно преобразовать магический квадрат исходя из данного квадрата, т.е. получить другой магический квадрат с другой суммой. Как?</a:t>
            </a:r>
            <a:endParaRPr lang="ru-RU" sz="3200" b="1" dirty="0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486400" y="2514600"/>
          <a:ext cx="3505200" cy="3429000"/>
        </p:xfrm>
        <a:graphic>
          <a:graphicData uri="http://schemas.openxmlformats.org/drawingml/2006/table">
            <a:tbl>
              <a:tblPr/>
              <a:tblGrid>
                <a:gridCol w="1168400"/>
                <a:gridCol w="1168400"/>
                <a:gridCol w="1168400"/>
              </a:tblGrid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sp>
        <p:nvSpPr>
          <p:cNvPr id="24" name="Стрелка вправо 23"/>
          <p:cNvSpPr/>
          <p:nvPr/>
        </p:nvSpPr>
        <p:spPr>
          <a:xfrm>
            <a:off x="4495800" y="4114800"/>
            <a:ext cx="914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438400" y="3886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5</a:t>
            </a:r>
            <a:endParaRPr lang="ru-RU" sz="4400" dirty="0"/>
          </a:p>
        </p:txBody>
      </p:sp>
      <p:sp>
        <p:nvSpPr>
          <p:cNvPr id="26" name="TextBox 25"/>
          <p:cNvSpPr txBox="1"/>
          <p:nvPr/>
        </p:nvSpPr>
        <p:spPr>
          <a:xfrm>
            <a:off x="1295400" y="2743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4</a:t>
            </a:r>
            <a:endParaRPr lang="ru-RU" sz="4400" dirty="0"/>
          </a:p>
        </p:txBody>
      </p:sp>
      <p:sp>
        <p:nvSpPr>
          <p:cNvPr id="27" name="TextBox 26"/>
          <p:cNvSpPr txBox="1"/>
          <p:nvPr/>
        </p:nvSpPr>
        <p:spPr>
          <a:xfrm>
            <a:off x="2362200" y="2743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9</a:t>
            </a:r>
            <a:endParaRPr lang="ru-RU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3581400" y="2743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</a:t>
            </a:r>
            <a:endParaRPr lang="ru-RU" sz="4400" dirty="0"/>
          </a:p>
        </p:txBody>
      </p:sp>
      <p:sp>
        <p:nvSpPr>
          <p:cNvPr id="29" name="TextBox 28"/>
          <p:cNvSpPr txBox="1"/>
          <p:nvPr/>
        </p:nvSpPr>
        <p:spPr>
          <a:xfrm>
            <a:off x="1295400" y="3886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3</a:t>
            </a:r>
            <a:endParaRPr lang="ru-RU" sz="4400" dirty="0"/>
          </a:p>
        </p:txBody>
      </p:sp>
      <p:sp>
        <p:nvSpPr>
          <p:cNvPr id="30" name="TextBox 29"/>
          <p:cNvSpPr txBox="1"/>
          <p:nvPr/>
        </p:nvSpPr>
        <p:spPr>
          <a:xfrm>
            <a:off x="3505200" y="3886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7</a:t>
            </a:r>
            <a:endParaRPr lang="ru-RU" sz="4400" dirty="0"/>
          </a:p>
        </p:txBody>
      </p:sp>
      <p:sp>
        <p:nvSpPr>
          <p:cNvPr id="31" name="TextBox 30"/>
          <p:cNvSpPr txBox="1"/>
          <p:nvPr/>
        </p:nvSpPr>
        <p:spPr>
          <a:xfrm>
            <a:off x="1295400" y="5029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8</a:t>
            </a:r>
            <a:endParaRPr lang="ru-RU" sz="4400" dirty="0"/>
          </a:p>
        </p:txBody>
      </p:sp>
      <p:sp>
        <p:nvSpPr>
          <p:cNvPr id="32" name="TextBox 31"/>
          <p:cNvSpPr txBox="1"/>
          <p:nvPr/>
        </p:nvSpPr>
        <p:spPr>
          <a:xfrm>
            <a:off x="2362200" y="5029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1</a:t>
            </a:r>
            <a:endParaRPr lang="ru-RU" sz="4400" dirty="0"/>
          </a:p>
        </p:txBody>
      </p:sp>
      <p:sp>
        <p:nvSpPr>
          <p:cNvPr id="33" name="TextBox 32"/>
          <p:cNvSpPr txBox="1"/>
          <p:nvPr/>
        </p:nvSpPr>
        <p:spPr>
          <a:xfrm>
            <a:off x="3581400" y="5029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6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334000" y="2514600"/>
          <a:ext cx="3505200" cy="3429000"/>
        </p:xfrm>
        <a:graphic>
          <a:graphicData uri="http://schemas.openxmlformats.org/drawingml/2006/table">
            <a:tbl>
              <a:tblPr/>
              <a:tblGrid>
                <a:gridCol w="1168400"/>
                <a:gridCol w="1168400"/>
                <a:gridCol w="1168400"/>
              </a:tblGrid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09600" y="2514600"/>
          <a:ext cx="3505200" cy="3429000"/>
        </p:xfrm>
        <a:graphic>
          <a:graphicData uri="http://schemas.openxmlformats.org/drawingml/2006/table">
            <a:tbl>
              <a:tblPr/>
              <a:tblGrid>
                <a:gridCol w="1168400"/>
                <a:gridCol w="1168400"/>
                <a:gridCol w="1168400"/>
              </a:tblGrid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066800" y="2286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Чтобы получился новый магический квадрат, </a:t>
            </a:r>
          </a:p>
          <a:p>
            <a:r>
              <a:rPr lang="ru-RU" sz="2400" b="1" dirty="0" smtClean="0"/>
              <a:t>надо к данным числам прибавить одно и то же число или вычесть от данных чисел одно и то же число.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914400" y="26670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4</a:t>
            </a:r>
            <a:endParaRPr lang="ru-RU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2057400" y="26670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9</a:t>
            </a:r>
            <a:endParaRPr lang="ru-RU" sz="4400" dirty="0"/>
          </a:p>
        </p:txBody>
      </p:sp>
      <p:sp>
        <p:nvSpPr>
          <p:cNvPr id="29" name="TextBox 28"/>
          <p:cNvSpPr txBox="1"/>
          <p:nvPr/>
        </p:nvSpPr>
        <p:spPr>
          <a:xfrm>
            <a:off x="3200400" y="26670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</a:t>
            </a:r>
            <a:endParaRPr lang="ru-RU" sz="4400" dirty="0"/>
          </a:p>
        </p:txBody>
      </p:sp>
      <p:sp>
        <p:nvSpPr>
          <p:cNvPr id="30" name="TextBox 29"/>
          <p:cNvSpPr txBox="1"/>
          <p:nvPr/>
        </p:nvSpPr>
        <p:spPr>
          <a:xfrm>
            <a:off x="914400" y="38100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3</a:t>
            </a:r>
            <a:endParaRPr lang="ru-RU" sz="4400" dirty="0"/>
          </a:p>
        </p:txBody>
      </p:sp>
      <p:sp>
        <p:nvSpPr>
          <p:cNvPr id="31" name="TextBox 30"/>
          <p:cNvSpPr txBox="1"/>
          <p:nvPr/>
        </p:nvSpPr>
        <p:spPr>
          <a:xfrm>
            <a:off x="2133600" y="3886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5</a:t>
            </a:r>
            <a:endParaRPr lang="ru-RU" sz="4400" dirty="0"/>
          </a:p>
        </p:txBody>
      </p:sp>
      <p:sp>
        <p:nvSpPr>
          <p:cNvPr id="32" name="TextBox 31"/>
          <p:cNvSpPr txBox="1"/>
          <p:nvPr/>
        </p:nvSpPr>
        <p:spPr>
          <a:xfrm>
            <a:off x="3276600" y="3886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7</a:t>
            </a:r>
            <a:endParaRPr lang="ru-RU" sz="4400" dirty="0"/>
          </a:p>
        </p:txBody>
      </p:sp>
      <p:sp>
        <p:nvSpPr>
          <p:cNvPr id="33" name="TextBox 32"/>
          <p:cNvSpPr txBox="1"/>
          <p:nvPr/>
        </p:nvSpPr>
        <p:spPr>
          <a:xfrm>
            <a:off x="914400" y="5029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8</a:t>
            </a:r>
            <a:endParaRPr lang="ru-RU" sz="4400" dirty="0"/>
          </a:p>
        </p:txBody>
      </p:sp>
      <p:sp>
        <p:nvSpPr>
          <p:cNvPr id="34" name="TextBox 33"/>
          <p:cNvSpPr txBox="1"/>
          <p:nvPr/>
        </p:nvSpPr>
        <p:spPr>
          <a:xfrm>
            <a:off x="2133600" y="5029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1</a:t>
            </a:r>
            <a:endParaRPr lang="ru-RU" sz="4400" dirty="0"/>
          </a:p>
        </p:txBody>
      </p:sp>
      <p:sp>
        <p:nvSpPr>
          <p:cNvPr id="35" name="TextBox 34"/>
          <p:cNvSpPr txBox="1"/>
          <p:nvPr/>
        </p:nvSpPr>
        <p:spPr>
          <a:xfrm>
            <a:off x="3276600" y="5029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6</a:t>
            </a:r>
            <a:endParaRPr lang="ru-RU" sz="4400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4267200" y="4114800"/>
            <a:ext cx="914400" cy="381000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5486400" y="2743200"/>
            <a:ext cx="11432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4+1</a:t>
            </a:r>
            <a:endParaRPr lang="ru-RU" sz="4400" dirty="0"/>
          </a:p>
        </p:txBody>
      </p:sp>
      <p:sp>
        <p:nvSpPr>
          <p:cNvPr id="38" name="TextBox 37"/>
          <p:cNvSpPr txBox="1"/>
          <p:nvPr/>
        </p:nvSpPr>
        <p:spPr>
          <a:xfrm>
            <a:off x="6553200" y="2743200"/>
            <a:ext cx="11432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9+1</a:t>
            </a:r>
            <a:endParaRPr lang="ru-RU" sz="4400" dirty="0"/>
          </a:p>
        </p:txBody>
      </p:sp>
      <p:sp>
        <p:nvSpPr>
          <p:cNvPr id="39" name="TextBox 38"/>
          <p:cNvSpPr txBox="1"/>
          <p:nvPr/>
        </p:nvSpPr>
        <p:spPr>
          <a:xfrm>
            <a:off x="7772400" y="2743200"/>
            <a:ext cx="11432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2+1</a:t>
            </a:r>
            <a:endParaRPr lang="ru-RU" sz="4400" dirty="0"/>
          </a:p>
        </p:txBody>
      </p:sp>
      <p:sp>
        <p:nvSpPr>
          <p:cNvPr id="40" name="TextBox 39"/>
          <p:cNvSpPr txBox="1"/>
          <p:nvPr/>
        </p:nvSpPr>
        <p:spPr>
          <a:xfrm>
            <a:off x="5410200" y="3886200"/>
            <a:ext cx="11432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3+1</a:t>
            </a:r>
            <a:endParaRPr lang="ru-RU" sz="4400" dirty="0"/>
          </a:p>
        </p:txBody>
      </p:sp>
      <p:sp>
        <p:nvSpPr>
          <p:cNvPr id="41" name="TextBox 40"/>
          <p:cNvSpPr txBox="1"/>
          <p:nvPr/>
        </p:nvSpPr>
        <p:spPr>
          <a:xfrm>
            <a:off x="6629400" y="3886200"/>
            <a:ext cx="11432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5+1</a:t>
            </a:r>
            <a:endParaRPr lang="ru-RU" sz="4400" dirty="0"/>
          </a:p>
        </p:txBody>
      </p:sp>
      <p:sp>
        <p:nvSpPr>
          <p:cNvPr id="42" name="TextBox 41"/>
          <p:cNvSpPr txBox="1"/>
          <p:nvPr/>
        </p:nvSpPr>
        <p:spPr>
          <a:xfrm>
            <a:off x="7772400" y="3886200"/>
            <a:ext cx="11432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7+1</a:t>
            </a:r>
            <a:endParaRPr lang="ru-RU" sz="4400" dirty="0"/>
          </a:p>
        </p:txBody>
      </p:sp>
      <p:sp>
        <p:nvSpPr>
          <p:cNvPr id="43" name="TextBox 42"/>
          <p:cNvSpPr txBox="1"/>
          <p:nvPr/>
        </p:nvSpPr>
        <p:spPr>
          <a:xfrm>
            <a:off x="5410200" y="5029200"/>
            <a:ext cx="11432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8+1</a:t>
            </a:r>
            <a:endParaRPr lang="ru-RU" sz="4400" dirty="0"/>
          </a:p>
        </p:txBody>
      </p:sp>
      <p:sp>
        <p:nvSpPr>
          <p:cNvPr id="44" name="TextBox 43"/>
          <p:cNvSpPr txBox="1"/>
          <p:nvPr/>
        </p:nvSpPr>
        <p:spPr>
          <a:xfrm>
            <a:off x="6629400" y="5029200"/>
            <a:ext cx="11432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1+1</a:t>
            </a:r>
            <a:endParaRPr lang="ru-RU" sz="4400" dirty="0"/>
          </a:p>
        </p:txBody>
      </p:sp>
      <p:sp>
        <p:nvSpPr>
          <p:cNvPr id="45" name="TextBox 44"/>
          <p:cNvSpPr txBox="1"/>
          <p:nvPr/>
        </p:nvSpPr>
        <p:spPr>
          <a:xfrm>
            <a:off x="7772400" y="5029200"/>
            <a:ext cx="11432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6+1</a:t>
            </a:r>
            <a:endParaRPr lang="ru-RU" sz="4400" dirty="0"/>
          </a:p>
        </p:txBody>
      </p:sp>
      <p:sp>
        <p:nvSpPr>
          <p:cNvPr id="46" name="TextBox 45"/>
          <p:cNvSpPr txBox="1"/>
          <p:nvPr/>
        </p:nvSpPr>
        <p:spPr>
          <a:xfrm>
            <a:off x="1676400" y="6248400"/>
            <a:ext cx="6456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На сколько увеличится сумма квадрата?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685800" y="2209800"/>
          <a:ext cx="3505200" cy="3429000"/>
        </p:xfrm>
        <a:graphic>
          <a:graphicData uri="http://schemas.openxmlformats.org/drawingml/2006/table">
            <a:tbl>
              <a:tblPr/>
              <a:tblGrid>
                <a:gridCol w="1168400"/>
                <a:gridCol w="1168400"/>
                <a:gridCol w="1168400"/>
              </a:tblGrid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295400" y="304800"/>
            <a:ext cx="71828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Если каждое число магического </a:t>
            </a:r>
          </a:p>
          <a:p>
            <a:r>
              <a:rPr lang="ru-RU" sz="3200" b="1" dirty="0" smtClean="0"/>
              <a:t>квадрата </a:t>
            </a:r>
            <a:r>
              <a:rPr lang="ru-RU" sz="3200" b="1" dirty="0" smtClean="0"/>
              <a:t> увеличить </a:t>
            </a:r>
            <a:r>
              <a:rPr lang="ru-RU" sz="3200" b="1" dirty="0" smtClean="0"/>
              <a:t>в 2 раза, то и</a:t>
            </a:r>
          </a:p>
          <a:p>
            <a:r>
              <a:rPr lang="ru-RU" sz="3200" b="1" dirty="0" smtClean="0"/>
              <a:t>сумма квадрата</a:t>
            </a:r>
            <a:r>
              <a:rPr lang="ru-RU" sz="3200" b="1" dirty="0" smtClean="0"/>
              <a:t> </a:t>
            </a:r>
            <a:r>
              <a:rPr lang="ru-RU" sz="3200" b="1" dirty="0" smtClean="0"/>
              <a:t>увеличится. Как?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66800" y="25146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4</a:t>
            </a:r>
            <a:endParaRPr lang="ru-RU" sz="4400" dirty="0"/>
          </a:p>
        </p:txBody>
      </p:sp>
      <p:sp>
        <p:nvSpPr>
          <p:cNvPr id="28" name="TextBox 27"/>
          <p:cNvSpPr txBox="1"/>
          <p:nvPr/>
        </p:nvSpPr>
        <p:spPr>
          <a:xfrm>
            <a:off x="2209800" y="25146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9</a:t>
            </a:r>
            <a:endParaRPr lang="ru-RU" sz="4400" dirty="0"/>
          </a:p>
        </p:txBody>
      </p:sp>
      <p:sp>
        <p:nvSpPr>
          <p:cNvPr id="29" name="TextBox 28"/>
          <p:cNvSpPr txBox="1"/>
          <p:nvPr/>
        </p:nvSpPr>
        <p:spPr>
          <a:xfrm>
            <a:off x="3352800" y="25146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2</a:t>
            </a:r>
            <a:endParaRPr lang="ru-RU" sz="4400" dirty="0"/>
          </a:p>
        </p:txBody>
      </p:sp>
      <p:sp>
        <p:nvSpPr>
          <p:cNvPr id="30" name="TextBox 29"/>
          <p:cNvSpPr txBox="1"/>
          <p:nvPr/>
        </p:nvSpPr>
        <p:spPr>
          <a:xfrm>
            <a:off x="1066800" y="36576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3</a:t>
            </a:r>
            <a:endParaRPr lang="ru-RU" sz="4400" dirty="0"/>
          </a:p>
        </p:txBody>
      </p:sp>
      <p:sp>
        <p:nvSpPr>
          <p:cNvPr id="31" name="TextBox 30"/>
          <p:cNvSpPr txBox="1"/>
          <p:nvPr/>
        </p:nvSpPr>
        <p:spPr>
          <a:xfrm>
            <a:off x="2209800" y="36576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5</a:t>
            </a:r>
            <a:endParaRPr lang="ru-RU" sz="4400" dirty="0"/>
          </a:p>
        </p:txBody>
      </p:sp>
      <p:sp>
        <p:nvSpPr>
          <p:cNvPr id="32" name="TextBox 31"/>
          <p:cNvSpPr txBox="1"/>
          <p:nvPr/>
        </p:nvSpPr>
        <p:spPr>
          <a:xfrm>
            <a:off x="3352800" y="36576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7</a:t>
            </a:r>
            <a:endParaRPr lang="ru-RU" sz="4400" dirty="0"/>
          </a:p>
        </p:txBody>
      </p:sp>
      <p:sp>
        <p:nvSpPr>
          <p:cNvPr id="33" name="TextBox 32"/>
          <p:cNvSpPr txBox="1"/>
          <p:nvPr/>
        </p:nvSpPr>
        <p:spPr>
          <a:xfrm>
            <a:off x="1066800" y="47244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8</a:t>
            </a:r>
            <a:endParaRPr lang="ru-RU" sz="4400" dirty="0"/>
          </a:p>
        </p:txBody>
      </p:sp>
      <p:sp>
        <p:nvSpPr>
          <p:cNvPr id="34" name="TextBox 33"/>
          <p:cNvSpPr txBox="1"/>
          <p:nvPr/>
        </p:nvSpPr>
        <p:spPr>
          <a:xfrm>
            <a:off x="2286000" y="47244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1</a:t>
            </a:r>
            <a:endParaRPr lang="ru-RU" sz="4400" dirty="0"/>
          </a:p>
        </p:txBody>
      </p:sp>
      <p:sp>
        <p:nvSpPr>
          <p:cNvPr id="35" name="TextBox 34"/>
          <p:cNvSpPr txBox="1"/>
          <p:nvPr/>
        </p:nvSpPr>
        <p:spPr>
          <a:xfrm>
            <a:off x="3352800" y="47244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6</a:t>
            </a:r>
            <a:endParaRPr lang="ru-RU" sz="4400" dirty="0"/>
          </a:p>
        </p:txBody>
      </p:sp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5257800" y="2209800"/>
          <a:ext cx="3505200" cy="3429000"/>
        </p:xfrm>
        <a:graphic>
          <a:graphicData uri="http://schemas.openxmlformats.org/drawingml/2006/table">
            <a:tbl>
              <a:tblPr/>
              <a:tblGrid>
                <a:gridCol w="1168400"/>
                <a:gridCol w="1168400"/>
                <a:gridCol w="1168400"/>
              </a:tblGrid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</a:tbl>
          </a:graphicData>
        </a:graphic>
      </p:graphicFrame>
      <p:sp>
        <p:nvSpPr>
          <p:cNvPr id="37" name="Стрелка вправо 36"/>
          <p:cNvSpPr/>
          <p:nvPr/>
        </p:nvSpPr>
        <p:spPr>
          <a:xfrm>
            <a:off x="4267200" y="3810000"/>
            <a:ext cx="838200" cy="30480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5638800" y="24384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</a:rPr>
              <a:t>8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29400" y="2438400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</a:rPr>
              <a:t>18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924800" y="24384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</a:rPr>
              <a:t>4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62600" y="35814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</a:rPr>
              <a:t>6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53200" y="3581400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</a:rPr>
              <a:t>10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772400" y="3581400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</a:rPr>
              <a:t>14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486400" y="4648200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</a:rPr>
              <a:t>16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781800" y="4648200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</a:rPr>
              <a:t>2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696200" y="4648200"/>
            <a:ext cx="8130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</a:rPr>
              <a:t>12</a:t>
            </a:r>
            <a:endParaRPr lang="ru-RU" sz="4400" b="1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057400" y="5867400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Сумма квадрата была 15, стала 30 :</a:t>
            </a:r>
          </a:p>
          <a:p>
            <a:r>
              <a:rPr lang="ru-RU" sz="2400" b="1" dirty="0" smtClean="0"/>
              <a:t> увеличилась в 2 раза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304800"/>
            <a:ext cx="7924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Так можно преобразовать любой магический квадрат. Даже квадрат 4 на 4.</a:t>
            </a:r>
          </a:p>
          <a:p>
            <a:r>
              <a:rPr lang="ru-RU" sz="2800" dirty="0" smtClean="0"/>
              <a:t>Располагаем числа в магическом порядке от 1 до 16 по порядку друг за другом.</a:t>
            </a: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3400" y="2514600"/>
          <a:ext cx="3810000" cy="35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500"/>
                <a:gridCol w="952500"/>
                <a:gridCol w="952500"/>
                <a:gridCol w="952500"/>
              </a:tblGrid>
              <a:tr h="889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800080"/>
                          </a:solidFill>
                        </a:rPr>
                        <a:t>4</a:t>
                      </a:r>
                      <a:endParaRPr lang="ru-RU" sz="4000" b="1" dirty="0">
                        <a:solidFill>
                          <a:srgbClr val="80008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6</a:t>
                      </a:r>
                      <a:endParaRPr lang="ru-RU" sz="4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339933"/>
                          </a:solidFill>
                        </a:rPr>
                        <a:t>7</a:t>
                      </a:r>
                      <a:endParaRPr lang="ru-RU" sz="4000" b="1" dirty="0">
                        <a:solidFill>
                          <a:srgbClr val="339933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339933"/>
                          </a:solidFill>
                        </a:rPr>
                        <a:t>10</a:t>
                      </a:r>
                      <a:endParaRPr lang="ru-RU" sz="4000" b="1" dirty="0">
                        <a:solidFill>
                          <a:srgbClr val="339933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11</a:t>
                      </a:r>
                      <a:endParaRPr lang="ru-RU" sz="4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800080"/>
                          </a:solidFill>
                        </a:rPr>
                        <a:t>13</a:t>
                      </a:r>
                      <a:endParaRPr lang="ru-RU" sz="4000" b="1" dirty="0">
                        <a:solidFill>
                          <a:srgbClr val="80008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181600" y="2514600"/>
          <a:ext cx="3810000" cy="35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500"/>
                <a:gridCol w="952500"/>
                <a:gridCol w="952500"/>
                <a:gridCol w="952500"/>
              </a:tblGrid>
              <a:tr h="889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800080"/>
                          </a:solidFill>
                        </a:rPr>
                        <a:t>13</a:t>
                      </a:r>
                      <a:endParaRPr lang="ru-RU" sz="4000" b="1" dirty="0">
                        <a:solidFill>
                          <a:srgbClr val="80008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11</a:t>
                      </a:r>
                      <a:endParaRPr lang="ru-RU" sz="4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339933"/>
                          </a:solidFill>
                        </a:rPr>
                        <a:t>10</a:t>
                      </a:r>
                      <a:endParaRPr lang="ru-RU" sz="4000" b="1" dirty="0">
                        <a:solidFill>
                          <a:srgbClr val="339933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339933"/>
                          </a:solidFill>
                        </a:rPr>
                        <a:t>7</a:t>
                      </a:r>
                      <a:endParaRPr lang="ru-RU" sz="4000" b="1" dirty="0">
                        <a:solidFill>
                          <a:srgbClr val="339933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6</a:t>
                      </a:r>
                      <a:endParaRPr lang="ru-RU" sz="40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88900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800080"/>
                          </a:solidFill>
                        </a:rPr>
                        <a:t>4</a:t>
                      </a:r>
                      <a:endParaRPr lang="ru-RU" sz="4000" b="1" dirty="0">
                        <a:solidFill>
                          <a:srgbClr val="80008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" name="Стрелка вправо 20"/>
          <p:cNvSpPr/>
          <p:nvPr/>
        </p:nvSpPr>
        <p:spPr>
          <a:xfrm>
            <a:off x="4343400" y="4191000"/>
            <a:ext cx="762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828800" y="6324600"/>
            <a:ext cx="6436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Посчитайте сумму магического квадрата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761</TotalTime>
  <Words>325</Words>
  <Application>Microsoft Office PowerPoint</Application>
  <PresentationFormat>Экран (4:3)</PresentationFormat>
  <Paragraphs>203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Составление и преобразование магических квадратов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Использованы материалы: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Магические квадраты</dc:subject>
  <dc:creator>Коровина</dc:creator>
  <cp:lastModifiedBy>Home</cp:lastModifiedBy>
  <cp:revision>61</cp:revision>
  <cp:lastPrinted>1601-01-01T00:00:00Z</cp:lastPrinted>
  <dcterms:created xsi:type="dcterms:W3CDTF">1601-01-01T00:00:00Z</dcterms:created>
  <dcterms:modified xsi:type="dcterms:W3CDTF">2015-11-25T18:52:08Z</dcterms:modified>
  <cp:category>математика 2 класс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