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8" r:id="rId10"/>
    <p:sldId id="263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239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4531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3157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152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9758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341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2746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983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506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9365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0335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36442-D230-41D3-B819-FFD5173FFC93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1148C-00B0-42D7-AF09-204B4DE10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131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&#1063;&#1077;&#1083;&#1073;&#1072;&#1089;&#1089;&#1082;&#1072;&#1103;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ru.wikipedia.org/wiki/%D0%9A%D0%B0%D0%BD%D0%B5%D0%B2%D1%81%D0%BA%D0%B0%D1%8F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40_%D0%B3%D0%BE%D0%B4" TargetMode="External"/><Relationship Id="rId13" Type="http://schemas.openxmlformats.org/officeDocument/2006/relationships/hyperlink" Target="https://ru.wikipedia.org/wiki/279-%D1%8F_%D1%81%D1%82%D1%80%D0%B5%D0%BB%D0%BA%D0%BE%D0%B2%D0%B0%D1%8F_%D0%B4%D0%B8%D0%B2%D0%B8%D0%B7%D0%B8%D1%8F_(2-%D0%B3%D0%BE_%D1%84%D0%BE%D1%80%D0%BC%D0%B8%D1%80%D0%BE%D0%B2%D0%B0%D0%BD%D0%B8%D1%8F)" TargetMode="External"/><Relationship Id="rId18" Type="http://schemas.openxmlformats.org/officeDocument/2006/relationships/hyperlink" Target="https://ru.wikipedia.org/wiki/%D0%93%D1%80%D0%B0%D0%BD%D0%B0%D1%82%D0%B0" TargetMode="External"/><Relationship Id="rId3" Type="http://schemas.openxmlformats.org/officeDocument/2006/relationships/hyperlink" Target="https://ru.wikipedia.org/wiki/1919_%D0%B3%D0%BE%D0%B4" TargetMode="External"/><Relationship Id="rId21" Type="http://schemas.openxmlformats.org/officeDocument/2006/relationships/hyperlink" Target="https://ru.wikipedia.org/wiki/24_%D0%BC%D0%B0%D1%80%D1%82%D0%B0" TargetMode="External"/><Relationship Id="rId7" Type="http://schemas.openxmlformats.org/officeDocument/2006/relationships/hyperlink" Target="https://ru.wikipedia.org/wiki/%D0%9A%D1%80%D0%B5%D1%81%D1%82%D1%8C%D1%8F%D0%BD%D0%B8%D0%BD" TargetMode="External"/><Relationship Id="rId12" Type="http://schemas.openxmlformats.org/officeDocument/2006/relationships/hyperlink" Target="https://ru.wikipedia.org/wiki/%D0%92%D0%B7%D0%B2%D0%BE%D0%B4" TargetMode="External"/><Relationship Id="rId17" Type="http://schemas.openxmlformats.org/officeDocument/2006/relationships/hyperlink" Target="https://ru.wikipedia.org/wiki/9_%D0%BC%D0%B0%D1%8F" TargetMode="External"/><Relationship Id="rId25" Type="http://schemas.openxmlformats.org/officeDocument/2006/relationships/hyperlink" Target="https://ru.wikipedia.org/wiki/%D0%9C%D0%B5%D0%B4%D0%B0%D0%BB%D1%8C_%C2%AB%D0%97%D0%BE%D0%BB%D0%BE%D1%82%D0%B0%D1%8F_%D0%97%D0%B2%D0%B5%D0%B7%D0%B4%D0%B0%C2%BB_(%D0%A1%D0%A1%D0%A1%D0%A0)" TargetMode="External"/><Relationship Id="rId2" Type="http://schemas.openxmlformats.org/officeDocument/2006/relationships/hyperlink" Target="https://ru.wikipedia.org/wiki/15_%D0%B8%D1%8E%D0%BB%D1%8F" TargetMode="External"/><Relationship Id="rId16" Type="http://schemas.openxmlformats.org/officeDocument/2006/relationships/hyperlink" Target="https://ru.wikipedia.org/wiki/%D0%94%D1%83%D0%B1,_%D0%93%D1%80%D0%B8%D0%B3%D0%BE%D1%80%D0%B8%D0%B9_%D0%9C%D0%BE%D0%B8%D1%81%D0%B5%D0%B5%D0%B2%D0%B8%D1%87" TargetMode="External"/><Relationship Id="rId20" Type="http://schemas.openxmlformats.org/officeDocument/2006/relationships/hyperlink" Target="https://ru.wikipedia.org/wiki/%D0%92%D0%B5%D1%80%D1%85%D0%BE%D0%B2%D0%BD%D1%8B%D0%B9_%D0%A1%D0%BE%D0%B2%D0%B5%D1%82_%D0%A1%D0%A1%D0%A1%D0%A0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A%D1%80%D0%B0%D1%81%D0%BD%D0%BE%D0%B4%D0%B0%D1%80%D1%81%D0%BA%D0%B8%D0%B9_%D0%BA%D1%80%D0%B0%D0%B9" TargetMode="External"/><Relationship Id="rId11" Type="http://schemas.openxmlformats.org/officeDocument/2006/relationships/hyperlink" Target="https://ru.wikipedia.org/wiki/%D0%A1%D1%82%D0%B0%D1%80%D1%88%D0%B8%D0%B9_%D1%81%D0%B5%D1%80%D0%B6%D0%B0%D0%BD%D1%82" TargetMode="External"/><Relationship Id="rId24" Type="http://schemas.openxmlformats.org/officeDocument/2006/relationships/hyperlink" Target="https://ru.wikipedia.org/wiki/%D0%9E%D1%80%D0%B4%D0%B5%D0%BD_%D0%9B%D0%B5%D0%BD%D0%B8%D0%BD%D0%B0" TargetMode="External"/><Relationship Id="rId5" Type="http://schemas.openxmlformats.org/officeDocument/2006/relationships/hyperlink" Target="https://ru.wikipedia.org/wiki/%D0%9A%D0%B0%D0%BD%D0%B5%D0%B2%D1%81%D0%BA%D0%BE%D0%B9_%D1%80%D0%B0%D0%B9%D0%BE%D0%BD" TargetMode="External"/><Relationship Id="rId15" Type="http://schemas.openxmlformats.org/officeDocument/2006/relationships/hyperlink" Target="https://ru.wikipedia.org/wiki/%D0%A1%D0%B5%D0%B2%D0%B0%D1%81%D1%82%D0%BE%D0%BF%D0%BE%D0%BB%D1%8C" TargetMode="External"/><Relationship Id="rId23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10" Type="http://schemas.openxmlformats.org/officeDocument/2006/relationships/hyperlink" Target="https://ru.wikipedia.org/wiki/1944_%D0%B3%D0%BE%D0%B4" TargetMode="External"/><Relationship Id="rId19" Type="http://schemas.openxmlformats.org/officeDocument/2006/relationships/hyperlink" Target="https://ru.wikipedia.org/wiki/%D0%9F%D1%83%D0%BB%D0%B5%D0%BC%D1%91%D1%82" TargetMode="External"/><Relationship Id="rId4" Type="http://schemas.openxmlformats.org/officeDocument/2006/relationships/hyperlink" Target="https://ru.wikipedia.org/wiki/%D0%A7%D0%B5%D0%BB%D0%B1%D0%B0%D1%81%D1%81%D0%BA%D0%B0%D1%8F" TargetMode="External"/><Relationship Id="rId9" Type="http://schemas.openxmlformats.org/officeDocument/2006/relationships/hyperlink" Target="https://ru.wikipedia.org/wiki/1942_%D0%B3%D0%BE%D0%B4" TargetMode="External"/><Relationship Id="rId14" Type="http://schemas.openxmlformats.org/officeDocument/2006/relationships/hyperlink" Target="https://ru.wikipedia.org/wiki/51-%D1%8F_%D0%B0%D1%80%D0%BC%D0%B8%D1%8F_(%D0%A1%D0%A1%D0%A1%D0%A0)" TargetMode="External"/><Relationship Id="rId22" Type="http://schemas.openxmlformats.org/officeDocument/2006/relationships/hyperlink" Target="https://ru.wikipedia.org/wiki/1945_%D0%B3%D0%BE%D0%B4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dirty="0" smtClean="0"/>
              <a:t>Использование этнокультурных ресурсов региона (исторических, литературных, природных памятников) в преподавании русского языка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653136"/>
            <a:ext cx="4024536" cy="14401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sz="1600" dirty="0" err="1" smtClean="0">
                <a:solidFill>
                  <a:schemeClr val="tx1"/>
                </a:solidFill>
              </a:rPr>
              <a:t>Хауст</a:t>
            </a:r>
            <a:r>
              <a:rPr lang="ru-RU" sz="1600" dirty="0" smtClean="0">
                <a:solidFill>
                  <a:schemeClr val="tx1"/>
                </a:solidFill>
              </a:rPr>
              <a:t> Ирина Александровна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Каневской район, ст. Челбасская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МБОУООШ № 25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043608" y="2852936"/>
            <a:ext cx="7056784" cy="14401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 smtClean="0">
                <a:solidFill>
                  <a:schemeClr val="tx1"/>
                </a:solidFill>
              </a:rPr>
              <a:t>Проект: 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«Моя малая Родина- станица Челбасская»</a:t>
            </a:r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3038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u="sng" dirty="0" smtClean="0"/>
              <a:t>Список использованных источников и литературы:</a:t>
            </a:r>
            <a:br>
              <a:rPr lang="ru-RU" sz="3200" u="sng" dirty="0" smtClean="0"/>
            </a:br>
            <a:endParaRPr lang="ru-RU" sz="3200" u="sng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 </a:t>
            </a:r>
            <a:r>
              <a:rPr lang="ru-RU" sz="1400" dirty="0" smtClean="0">
                <a:hlinkClick r:id="rId2"/>
              </a:rPr>
              <a:t>Интернет- ресурсы</a:t>
            </a:r>
          </a:p>
          <a:p>
            <a:r>
              <a:rPr lang="en-US" sz="1400" dirty="0" smtClean="0">
                <a:hlinkClick r:id="rId2"/>
              </a:rPr>
              <a:t>https://ru.wikipedia.org/wiki</a:t>
            </a:r>
            <a:r>
              <a:rPr lang="ru-RU" sz="1400" dirty="0" smtClean="0">
                <a:hlinkClick r:id="rId2"/>
              </a:rPr>
              <a:t>Челбасская</a:t>
            </a:r>
            <a:endParaRPr lang="ru-RU" sz="1400" dirty="0" smtClean="0"/>
          </a:p>
          <a:p>
            <a:r>
              <a:rPr lang="en-US" sz="1400" dirty="0" smtClean="0"/>
              <a:t>http://litkopilkakanevchan.blogspot.com/2017/02/blog-post_22.html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731234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8" y="2780928"/>
            <a:ext cx="7200800" cy="566738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Спасибо за внимание!</a:t>
            </a:r>
            <a:endParaRPr lang="ru-RU" sz="4400" i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6831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24554011"/>
              </p:ext>
            </p:extLst>
          </p:nvPr>
        </p:nvGraphicFramePr>
        <p:xfrm>
          <a:off x="457200" y="1600200"/>
          <a:ext cx="8229600" cy="4216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 проекта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Развивать интерес к изучению 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</a:rPr>
                        <a:t> истории своей малой Родины,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 быта, культуры.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Задачи проекта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baseline="0" dirty="0" smtClean="0"/>
                        <a:t>Расширение знаний   о своей малой Родине- станице Челбасской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бережного  отношения к истории своей малой Родины.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Область применения проекта</a:t>
                      </a:r>
                      <a:r>
                        <a:rPr lang="ru-RU" baseline="0" dirty="0" smtClean="0"/>
                        <a:t> (НОО, ООО, СОО)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НОО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Возраст обучающихся,</a:t>
                      </a:r>
                      <a:r>
                        <a:rPr lang="ru-RU" baseline="0" dirty="0" smtClean="0"/>
                        <a:t> для которых может быть использован проект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7-10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43776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Ожидаемые результаты, основные знания, умения и навыки, характеризующие результативность усвоения материала</a:t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28500790"/>
              </p:ext>
            </p:extLst>
          </p:nvPr>
        </p:nvGraphicFramePr>
        <p:xfrm>
          <a:off x="457200" y="1600200"/>
          <a:ext cx="8229600" cy="39928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14800"/>
                <a:gridCol w="4114800"/>
              </a:tblGrid>
              <a:tr h="370840">
                <a:tc gridSpan="2">
                  <a:txBody>
                    <a:bodyPr/>
                    <a:lstStyle/>
                    <a:p>
                      <a:pPr algn="just"/>
                      <a:r>
                        <a:rPr lang="ru-RU" b="0" i="1" dirty="0" smtClean="0"/>
                        <a:t>Применение метода виртуальной экскурсии на уроках будет способствовать эффективному формированию у обучающихся личностных, регулятивных, познавательных и коммуникативных универсальных учебных действий (УУД) как основы умения учиться:</a:t>
                      </a:r>
                      <a:endParaRPr lang="ru-RU" b="0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 в сфере личностных УУД: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личностное самоопределение, устойчивый познавательный интерес к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истории своей малой Родины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патриотизм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 в сфере регулятивных УУД: 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Оценивать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свои знания и умения о станице, жителях, обществе 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 в сфере коммуникативных УУД: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Обогащать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культурное общение с одноклассниками, жителями станицы, учителем.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 в сфере познавательных УУД: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Развивать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свои способности наблюдать, мыслить, обобщать, делать выводы.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16102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14375" y="500063"/>
            <a:ext cx="7772400" cy="7858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/>
              <a:t>Объекты исследования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90401645"/>
              </p:ext>
            </p:extLst>
          </p:nvPr>
        </p:nvGraphicFramePr>
        <p:xfrm>
          <a:off x="827584" y="1844824"/>
          <a:ext cx="7704856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92088"/>
                <a:gridCol w="691276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Перечень объектов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Карта</a:t>
                      </a:r>
                      <a:r>
                        <a:rPr lang="ru-RU" baseline="0" dirty="0" smtClean="0"/>
                        <a:t> Краснодарского края.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</a:t>
                      </a:r>
                      <a:r>
                        <a:rPr lang="ru-RU" baseline="0" dirty="0" smtClean="0"/>
                        <a:t>  станицы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Традиции  станицы.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Известные люди Челбасской.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45094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642938" y="357188"/>
            <a:ext cx="7786687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Челбасская на карте Краснодарского края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Челбасская- станица </a:t>
            </a:r>
            <a:r>
              <a:rPr lang="ru-RU" dirty="0" err="1" smtClean="0"/>
              <a:t>Каневского</a:t>
            </a:r>
            <a:r>
              <a:rPr lang="ru-RU" dirty="0" smtClean="0"/>
              <a:t> района, Краснодарского края. Расположена в степной зоне, на реке Средний </a:t>
            </a:r>
            <a:r>
              <a:rPr lang="ru-RU" dirty="0" err="1" smtClean="0"/>
              <a:t>Челбасс</a:t>
            </a:r>
            <a:r>
              <a:rPr lang="ru-RU" dirty="0" smtClean="0"/>
              <a:t>, в 28 км к юго-востоку от районного центра — станицы </a:t>
            </a:r>
            <a:r>
              <a:rPr lang="ru-RU" dirty="0" smtClean="0">
                <a:hlinkClick r:id="rId2" tooltip="Каневская"/>
              </a:rPr>
              <a:t>Каневской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Изображение</a:t>
            </a:r>
            <a:endParaRPr lang="ru-RU" dirty="0"/>
          </a:p>
        </p:txBody>
      </p:sp>
      <p:pic>
        <p:nvPicPr>
          <p:cNvPr id="7170" name="Picture 2" descr="ÐÐ°ÑÑÐ¸Ð½ÐºÐ¸ Ð¿Ð¾ Ð·Ð°Ð¿ÑÐ¾ÑÑ ÐÐ°ÑÑÐ° ÐÐ Ð°ÑÐ½Ð¾Ð´Ð°ÑÑÐºÐ¾Ð³Ð¾ ÐºÑÐ°Ñ Ð¿ÑÐµÐ·ÐµÐ½ÑÐ°ÑÐ¸Ñ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</p:pic>
      <p:pic>
        <p:nvPicPr>
          <p:cNvPr id="7172" name="Picture 4" descr="http://krasnodarskogo.ru/karta-krasnodarskogo-kraya-gorodam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9" y="2420888"/>
            <a:ext cx="3816424" cy="29512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18517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642938" y="357188"/>
            <a:ext cx="7786687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Из истории станицы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Станица Челбасская была основана в 1885 году</a:t>
            </a:r>
            <a:r>
              <a:rPr lang="ru-RU" dirty="0" smtClean="0"/>
              <a:t> казаками, выходцами из Полтавской, Черниговской губерний и иногородними – переселенцами из центра России.</a:t>
            </a:r>
          </a:p>
          <a:p>
            <a:r>
              <a:rPr lang="ru-RU" dirty="0" smtClean="0"/>
              <a:t>3 октября 1887 года Кубанское областное правление сообщило, что Главнокомандующий гражданской частью на Кавказе дал согласие на официальное открытие станичного правления в новой станице и наименовал ее Челбасской, по названию речки Средние </a:t>
            </a:r>
            <a:r>
              <a:rPr lang="ru-RU" dirty="0" err="1" smtClean="0"/>
              <a:t>Челбассы</a:t>
            </a:r>
            <a:r>
              <a:rPr lang="ru-RU" dirty="0" smtClean="0"/>
              <a:t> и </a:t>
            </a:r>
            <a:r>
              <a:rPr lang="ru-RU" dirty="0" err="1" smtClean="0"/>
              <a:t>Среднечелбасской</a:t>
            </a:r>
            <a:r>
              <a:rPr lang="ru-RU" dirty="0" smtClean="0"/>
              <a:t> степи.</a:t>
            </a:r>
          </a:p>
          <a:p>
            <a:endParaRPr lang="ru-RU" dirty="0"/>
          </a:p>
        </p:txBody>
      </p:sp>
      <p:pic>
        <p:nvPicPr>
          <p:cNvPr id="6145" name="Picture 1" descr="C:\Users\User\Desktop\893662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042617"/>
            <a:ext cx="4038600" cy="3641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68076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642938" y="357188"/>
            <a:ext cx="7786687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Традиции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 smtClean="0"/>
              <a:t>Челбассяне</a:t>
            </a:r>
            <a:r>
              <a:rPr lang="ru-RU" dirty="0" smtClean="0"/>
              <a:t> чтут  традиции своего народа.</a:t>
            </a:r>
          </a:p>
          <a:p>
            <a:r>
              <a:rPr lang="ru-RU" dirty="0" smtClean="0"/>
              <a:t>Уважение старшего.</a:t>
            </a:r>
          </a:p>
          <a:p>
            <a:pPr>
              <a:buNone/>
            </a:pPr>
            <a:r>
              <a:rPr lang="ru-RU" dirty="0" smtClean="0"/>
              <a:t>      Гостеприимство.</a:t>
            </a:r>
          </a:p>
          <a:p>
            <a:pPr>
              <a:buNone/>
            </a:pPr>
            <a:r>
              <a:rPr lang="ru-RU" dirty="0" smtClean="0"/>
              <a:t>      Казак  без веры не казак.</a:t>
            </a:r>
          </a:p>
          <a:p>
            <a:pPr>
              <a:buNone/>
            </a:pPr>
            <a:r>
              <a:rPr lang="ru-RU" dirty="0" smtClean="0"/>
              <a:t>    Обычаи и обряды старины.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Изображение</a:t>
            </a:r>
            <a:endParaRPr lang="ru-RU" dirty="0"/>
          </a:p>
        </p:txBody>
      </p:sp>
      <p:pic>
        <p:nvPicPr>
          <p:cNvPr id="5122" name="Picture 2" descr="ÐÑ Ð»ÑÐ±Ð¸Ð¼ Ð¿ÑÐ°Ð·Ð´Ð½Ð¸ÐºÐ¸ Ð² Ð½Ð°ÑÐµÐ¹ ÑÑÐ°Ð½Ð¸ÑÐµ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996952"/>
            <a:ext cx="2952750" cy="2209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43057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642938" y="357188"/>
            <a:ext cx="7786687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Известные люди Челбасской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Григорий Дуб родился </a:t>
            </a:r>
            <a:r>
              <a:rPr lang="ru-RU" dirty="0" smtClean="0">
                <a:hlinkClick r:id="rId2" tooltip="15 июля"/>
              </a:rPr>
              <a:t>15 июля</a:t>
            </a:r>
            <a:r>
              <a:rPr lang="ru-RU" dirty="0" smtClean="0"/>
              <a:t> </a:t>
            </a:r>
            <a:r>
              <a:rPr lang="ru-RU" dirty="0" smtClean="0">
                <a:hlinkClick r:id="rId3" tooltip="1919 год"/>
              </a:rPr>
              <a:t>1919 года</a:t>
            </a:r>
            <a:r>
              <a:rPr lang="ru-RU" dirty="0" smtClean="0"/>
              <a:t> в станице </a:t>
            </a:r>
            <a:r>
              <a:rPr lang="ru-RU" dirty="0" smtClean="0">
                <a:hlinkClick r:id="rId4" tooltip="Челбасская"/>
              </a:rPr>
              <a:t>Челбасская</a:t>
            </a:r>
            <a:r>
              <a:rPr lang="ru-RU" dirty="0" smtClean="0"/>
              <a:t> (ныне — </a:t>
            </a:r>
            <a:r>
              <a:rPr lang="ru-RU" dirty="0" smtClean="0">
                <a:hlinkClick r:id="rId5" tooltip="Каневской район"/>
              </a:rPr>
              <a:t>Каневской район</a:t>
            </a:r>
            <a:r>
              <a:rPr lang="ru-RU" dirty="0" smtClean="0"/>
              <a:t> </a:t>
            </a:r>
            <a:r>
              <a:rPr lang="ru-RU" dirty="0" smtClean="0">
                <a:hlinkClick r:id="rId6" tooltip="Краснодарский край"/>
              </a:rPr>
              <a:t>Краснодарского края</a:t>
            </a:r>
            <a:r>
              <a:rPr lang="ru-RU" dirty="0" smtClean="0"/>
              <a:t>) в </a:t>
            </a:r>
            <a:r>
              <a:rPr lang="ru-RU" dirty="0" smtClean="0">
                <a:hlinkClick r:id="rId7" tooltip="Крестьянин"/>
              </a:rPr>
              <a:t>крестьянской</a:t>
            </a:r>
            <a:r>
              <a:rPr lang="ru-RU" dirty="0" smtClean="0"/>
              <a:t> семье. Окончил школу-семилетку, после чего работал начальником пожарной команды. В </a:t>
            </a:r>
            <a:r>
              <a:rPr lang="ru-RU" dirty="0" smtClean="0">
                <a:hlinkClick r:id="rId8" tooltip="1940 год"/>
              </a:rPr>
              <a:t>1940 году</a:t>
            </a:r>
            <a:r>
              <a:rPr lang="ru-RU" dirty="0" smtClean="0"/>
              <a:t> Дуб был призван на службу в Рабоче-крестьянскую Красную Армию. С июня </a:t>
            </a:r>
            <a:r>
              <a:rPr lang="ru-RU" dirty="0" smtClean="0">
                <a:hlinkClick r:id="rId9" tooltip="1942 год"/>
              </a:rPr>
              <a:t>1942 года</a:t>
            </a:r>
            <a:r>
              <a:rPr lang="ru-RU" dirty="0" smtClean="0"/>
              <a:t> — на фронтах Великой Отечественной войны. К маю </a:t>
            </a:r>
            <a:r>
              <a:rPr lang="ru-RU" dirty="0" smtClean="0">
                <a:hlinkClick r:id="rId10" tooltip="1944 год"/>
              </a:rPr>
              <a:t>1944 года</a:t>
            </a:r>
            <a:r>
              <a:rPr lang="ru-RU" dirty="0" smtClean="0"/>
              <a:t> </a:t>
            </a:r>
            <a:r>
              <a:rPr lang="ru-RU" dirty="0" smtClean="0">
                <a:hlinkClick r:id="rId11" tooltip="Старший сержант"/>
              </a:rPr>
              <a:t>старший сержант</a:t>
            </a:r>
            <a:r>
              <a:rPr lang="ru-RU" dirty="0" smtClean="0"/>
              <a:t> Григорий Дуб был помощником командира </a:t>
            </a:r>
            <a:r>
              <a:rPr lang="ru-RU" dirty="0" smtClean="0">
                <a:hlinkClick r:id="rId12" tooltip="Взвод"/>
              </a:rPr>
              <a:t>взвода</a:t>
            </a:r>
            <a:r>
              <a:rPr lang="ru-RU" dirty="0" smtClean="0"/>
              <a:t> 1001-го стрелкового полка </a:t>
            </a:r>
            <a:r>
              <a:rPr lang="ru-RU" dirty="0" smtClean="0">
                <a:hlinkClick r:id="rId13" tooltip="279-я стрелковая дивизия (2-го формирования)"/>
              </a:rPr>
              <a:t>279-й стрелковой дивизии</a:t>
            </a:r>
            <a:r>
              <a:rPr lang="ru-RU" dirty="0" smtClean="0"/>
              <a:t> </a:t>
            </a:r>
            <a:r>
              <a:rPr lang="ru-RU" dirty="0" smtClean="0">
                <a:hlinkClick r:id="rId14" tooltip="51-я армия (СССР)"/>
              </a:rPr>
              <a:t>51-й армии</a:t>
            </a:r>
            <a:r>
              <a:rPr lang="ru-RU" dirty="0" smtClean="0"/>
              <a:t> 4-го Украинского фронта. Отличился во время боёв за освобождение </a:t>
            </a:r>
            <a:r>
              <a:rPr lang="ru-RU" dirty="0" smtClean="0">
                <a:hlinkClick r:id="rId15" tooltip="Севастополь"/>
              </a:rPr>
              <a:t>Севастополя</a:t>
            </a:r>
            <a:r>
              <a:rPr lang="ru-RU" baseline="30000" dirty="0" smtClean="0">
                <a:hlinkClick r:id="rId16"/>
              </a:rPr>
              <a:t>[1]</a:t>
            </a:r>
            <a:r>
              <a:rPr lang="ru-RU" dirty="0" smtClean="0"/>
              <a:t>.</a:t>
            </a:r>
          </a:p>
          <a:p>
            <a:r>
              <a:rPr lang="ru-RU" dirty="0" smtClean="0">
                <a:hlinkClick r:id="rId17" tooltip="9 мая"/>
              </a:rPr>
              <a:t>9 мая</a:t>
            </a:r>
            <a:r>
              <a:rPr lang="ru-RU" dirty="0" smtClean="0"/>
              <a:t> 1944 года на подступах к Севастополю Дуб скрытно подобрался ко вражескому доту в районе высоты 144,4 и забросал его </a:t>
            </a:r>
            <a:r>
              <a:rPr lang="ru-RU" dirty="0" smtClean="0">
                <a:hlinkClick r:id="rId18" tooltip="Граната"/>
              </a:rPr>
              <a:t>гранатами</a:t>
            </a:r>
            <a:r>
              <a:rPr lang="ru-RU" dirty="0" smtClean="0"/>
              <a:t>. Вступил в рукопашную схватку с охранением дота. Захватив крупнокалиберный </a:t>
            </a:r>
            <a:r>
              <a:rPr lang="ru-RU" dirty="0" smtClean="0">
                <a:hlinkClick r:id="rId19" tooltip="Пулемёт"/>
              </a:rPr>
              <a:t>пулемёт</a:t>
            </a:r>
            <a:r>
              <a:rPr lang="ru-RU" dirty="0" smtClean="0"/>
              <a:t>, он успешно отразил контратаку вражеских подразделений</a:t>
            </a:r>
            <a:r>
              <a:rPr lang="ru-RU" baseline="30000" dirty="0" smtClean="0">
                <a:hlinkClick r:id="rId16"/>
              </a:rPr>
              <a:t>[1]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Указом Президиума </a:t>
            </a:r>
            <a:r>
              <a:rPr lang="ru-RU" dirty="0" smtClean="0">
                <a:hlinkClick r:id="rId20" tooltip="Верховный Совет СССР"/>
              </a:rPr>
              <a:t>Верховного Совета СССР</a:t>
            </a:r>
            <a:r>
              <a:rPr lang="ru-RU" dirty="0" smtClean="0"/>
              <a:t> от </a:t>
            </a:r>
            <a:r>
              <a:rPr lang="ru-RU" dirty="0" smtClean="0">
                <a:hlinkClick r:id="rId21" tooltip="24 марта"/>
              </a:rPr>
              <a:t>24 марта</a:t>
            </a:r>
            <a:r>
              <a:rPr lang="ru-RU" dirty="0" smtClean="0"/>
              <a:t> </a:t>
            </a:r>
            <a:r>
              <a:rPr lang="ru-RU" dirty="0" smtClean="0">
                <a:hlinkClick r:id="rId22" tooltip="1945 год"/>
              </a:rPr>
              <a:t>1945 года</a:t>
            </a:r>
            <a:r>
              <a:rPr lang="ru-RU" dirty="0" smtClean="0"/>
              <a:t> старший сержант Григорий Дуб был удостоен высокого звания </a:t>
            </a:r>
            <a:r>
              <a:rPr lang="ru-RU" dirty="0" smtClean="0">
                <a:hlinkClick r:id="rId23" tooltip="Герой Советского Союза"/>
              </a:rPr>
              <a:t>Героя Советского Союза</a:t>
            </a:r>
            <a:r>
              <a:rPr lang="ru-RU" dirty="0" smtClean="0"/>
              <a:t> с вручением </a:t>
            </a:r>
            <a:r>
              <a:rPr lang="ru-RU" dirty="0" smtClean="0">
                <a:hlinkClick r:id="rId24" tooltip="Орден Ленина"/>
              </a:rPr>
              <a:t>ордена Ленина</a:t>
            </a:r>
            <a:r>
              <a:rPr lang="ru-RU" dirty="0" smtClean="0"/>
              <a:t> и </a:t>
            </a:r>
            <a:r>
              <a:rPr lang="ru-RU" dirty="0" smtClean="0">
                <a:hlinkClick r:id="rId25" tooltip="Медаль «Золотая Звезда» (СССР)"/>
              </a:rPr>
              <a:t>медали «Золотая Звезда»</a:t>
            </a:r>
            <a:r>
              <a:rPr lang="ru-RU" baseline="30000" dirty="0" smtClean="0">
                <a:hlinkClick r:id="rId16"/>
              </a:rPr>
              <a:t>[1]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Изображение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9468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Анализ результатов 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81832210"/>
              </p:ext>
            </p:extLst>
          </p:nvPr>
        </p:nvGraphicFramePr>
        <p:xfrm>
          <a:off x="1043608" y="1397000"/>
          <a:ext cx="7272808" cy="51257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08312"/>
                <a:gridCol w="4464496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Рефлексия (функции):</a:t>
                      </a:r>
                      <a:endParaRPr lang="ru-RU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коммуникационная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</a:t>
                      </a:r>
                      <a:r>
                        <a:rPr lang="ru-RU" baseline="0" dirty="0" smtClean="0"/>
                        <a:t> изучении истории станицы Челбасской появляется представление о жизни людей, об известных людях, о традициях </a:t>
                      </a:r>
                      <a:r>
                        <a:rPr lang="ru-RU" baseline="0" dirty="0" err="1" smtClean="0"/>
                        <a:t>челбассян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информационная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</a:t>
                      </a:r>
                      <a:r>
                        <a:rPr lang="ru-RU" baseline="0" dirty="0" smtClean="0"/>
                        <a:t> выполнении проекта узнали много нового и интересного.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мотивационная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побуждение к дальнейшему расширению информационного поля, работе с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дополнительным материалом, дальнейшему изучению истории своей малой Родины.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оценочная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соотнесение новой информации и имеющихся знаний, выработка собственной позиции, оценивание себя и других учащихся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310263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415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Использование этнокультурных ресурсов региона (исторических, литературных, природных памятников) в преподавании русского языка</vt:lpstr>
      <vt:lpstr>Цели и задачи</vt:lpstr>
      <vt:lpstr>Ожидаемые результаты, основные знания, умения и навыки, характеризующие результативность усвоения материала </vt:lpstr>
      <vt:lpstr>Слайд 4</vt:lpstr>
      <vt:lpstr>Слайд 5</vt:lpstr>
      <vt:lpstr>Слайд 6</vt:lpstr>
      <vt:lpstr>Слайд 7</vt:lpstr>
      <vt:lpstr>Слайд 8</vt:lpstr>
      <vt:lpstr>Анализ результатов </vt:lpstr>
      <vt:lpstr>Список использованных источников и литературы: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этнокультурных ресурсов региона (исторических, литературных, природных памятников) в преподавании русского языка</dc:title>
  <dc:creator>Иван</dc:creator>
  <cp:lastModifiedBy>HP</cp:lastModifiedBy>
  <cp:revision>20</cp:revision>
  <dcterms:created xsi:type="dcterms:W3CDTF">2017-06-27T15:51:30Z</dcterms:created>
  <dcterms:modified xsi:type="dcterms:W3CDTF">2020-11-03T10:19:10Z</dcterms:modified>
</cp:coreProperties>
</file>