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5" r:id="rId2"/>
    <p:sldId id="258" r:id="rId3"/>
    <p:sldId id="259" r:id="rId4"/>
    <p:sldId id="299" r:id="rId5"/>
    <p:sldId id="281" r:id="rId6"/>
    <p:sldId id="317" r:id="rId7"/>
    <p:sldId id="289" r:id="rId8"/>
    <p:sldId id="266" r:id="rId9"/>
    <p:sldId id="301" r:id="rId10"/>
    <p:sldId id="303" r:id="rId11"/>
    <p:sldId id="304" r:id="rId12"/>
    <p:sldId id="306" r:id="rId13"/>
    <p:sldId id="297" r:id="rId14"/>
    <p:sldId id="314" r:id="rId15"/>
    <p:sldId id="318" r:id="rId16"/>
    <p:sldId id="309" r:id="rId17"/>
    <p:sldId id="307" r:id="rId18"/>
    <p:sldId id="308" r:id="rId19"/>
    <p:sldId id="310" r:id="rId20"/>
    <p:sldId id="311" r:id="rId21"/>
    <p:sldId id="320" r:id="rId22"/>
    <p:sldId id="312" r:id="rId23"/>
    <p:sldId id="313" r:id="rId24"/>
    <p:sldId id="279" r:id="rId25"/>
    <p:sldId id="316" r:id="rId26"/>
    <p:sldId id="25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C49B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7" autoAdjust="0"/>
    <p:restoredTop sz="94660"/>
  </p:normalViewPr>
  <p:slideViewPr>
    <p:cSldViewPr>
      <p:cViewPr>
        <p:scale>
          <a:sx n="70" d="100"/>
          <a:sy n="70" d="100"/>
        </p:scale>
        <p:origin x="-1752" y="-2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F9CC1-E32E-454D-AB9D-B2925F1BAE8F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20B83-1C48-4FBA-A1DB-B822B0735B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688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0B83-1C48-4FBA-A1DB-B822B0735B7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3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0B83-1C48-4FBA-A1DB-B822B0735B7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37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0B83-1C48-4FBA-A1DB-B822B0735B7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37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0B83-1C48-4FBA-A1DB-B822B0735B7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37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0B83-1C48-4FBA-A1DB-B822B0735B7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37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0B83-1C48-4FBA-A1DB-B822B0735B7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37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20B83-1C48-4FBA-A1DB-B822B0735B7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37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cs1.livemaster.ru/storage/12/87/3731fbb244bc4168e588300434c4--dlya-doma-i-interera-kovsh-dlya-bani.jpg" TargetMode="External"/><Relationship Id="rId3" Type="http://schemas.openxmlformats.org/officeDocument/2006/relationships/hyperlink" Target="https://www.stihi.ru/pics/2016/03/28/1734.jpg" TargetMode="External"/><Relationship Id="rId7" Type="http://schemas.openxmlformats.org/officeDocument/2006/relationships/hyperlink" Target="https://im0-tub-ru.yandex.net/i?id=3dd1f3db701d06dbcf6563d4f193cb3a&amp;n=13" TargetMode="External"/><Relationship Id="rId2" Type="http://schemas.openxmlformats.org/officeDocument/2006/relationships/hyperlink" Target="https://img3.goodfon.ru/original/5184x3456/6/67/moon-moonlight-night-midnight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.ytimg.com/vi/80s2cph0ipU/maxresdefault.jpg" TargetMode="External"/><Relationship Id="rId5" Type="http://schemas.openxmlformats.org/officeDocument/2006/relationships/hyperlink" Target="https://media.tcdn.co/ed46584368f70380f0a254ff84b2ac46/04bf35b11ade7701006593afe54d17cc95.jpg" TargetMode="External"/><Relationship Id="rId4" Type="http://schemas.openxmlformats.org/officeDocument/2006/relationships/hyperlink" Target="https://i.pinimg.com/originals/b5/c5/cc/b5c5ccb63cb412addd2d16e07638906d.jpg" TargetMode="External"/><Relationship Id="rId9" Type="http://schemas.openxmlformats.org/officeDocument/2006/relationships/hyperlink" Target="https://pbs.twimg.com/media/DIiwFq_W0AAwT0J.jpg:larg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124744"/>
            <a:ext cx="8136904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ПРЕЗЕНТАЦИЯ </a:t>
            </a:r>
          </a:p>
          <a:p>
            <a:pPr algn="ctr"/>
            <a:r>
              <a:rPr lang="ru-RU" sz="2800" dirty="0">
                <a:latin typeface="Segoe Print" panose="02000600000000000000" pitchFamily="2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уроку родного языка  во 2 классе</a:t>
            </a:r>
          </a:p>
          <a:p>
            <a:pPr algn="ctr"/>
            <a:endParaRPr lang="ru-RU" sz="2800" dirty="0" smtClean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Воду в решете не </a:t>
            </a:r>
            <a:r>
              <a:rPr lang="ru-RU" sz="44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удержишь</a:t>
            </a:r>
            <a:endParaRPr lang="ru-RU" sz="4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27784" y="4293096"/>
            <a:ext cx="39869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Запишите тему урока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787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Из истории языка и культуры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3950" y="1196752"/>
            <a:ext cx="858481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РЕШЕТО </a:t>
            </a:r>
            <a:r>
              <a:rPr lang="ru-RU" sz="2800" dirty="0" smtClean="0"/>
              <a:t>– это что-то дырявое, «дырчатка». </a:t>
            </a:r>
          </a:p>
          <a:p>
            <a:r>
              <a:rPr lang="ru-RU" sz="2800" dirty="0" smtClean="0"/>
              <a:t>Есть  такое выражение: </a:t>
            </a:r>
            <a:r>
              <a:rPr lang="ru-RU" sz="2800" dirty="0" smtClean="0">
                <a:solidFill>
                  <a:srgbClr val="FF0000"/>
                </a:solidFill>
              </a:rPr>
              <a:t>решетом воду носить</a:t>
            </a:r>
            <a:r>
              <a:rPr lang="ru-RU" sz="2800" dirty="0" smtClean="0"/>
              <a:t>. Понятно, что в дырявой посудине вода не удержится. Поэтому это выражение означает бессмысленное, пустое занятие. </a:t>
            </a:r>
            <a:endParaRPr lang="ru-RU" sz="2800" dirty="0"/>
          </a:p>
        </p:txBody>
      </p:sp>
      <p:pic>
        <p:nvPicPr>
          <p:cNvPr id="7172" name="Picture 4" descr="https://www.stihi.ru/pics/2016/03/28/17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65" y="4015522"/>
            <a:ext cx="5195026" cy="2724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5465287" y="4150457"/>
            <a:ext cx="3588233" cy="2590003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Segoe Print" panose="02000600000000000000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83147" y="4278402"/>
            <a:ext cx="31056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Segoe Print" panose="02000600000000000000" pitchFamily="2" charset="0"/>
              </a:rPr>
              <a:t>Носить</a:t>
            </a:r>
            <a:r>
              <a:rPr lang="ru-RU" sz="1600" dirty="0">
                <a:solidFill>
                  <a:srgbClr val="C00000"/>
                </a:solidFill>
                <a:latin typeface="Segoe Print" panose="02000600000000000000" pitchFamily="2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latin typeface="Segoe Print" panose="02000600000000000000" pitchFamily="2" charset="0"/>
              </a:rPr>
              <a:t>воду</a:t>
            </a:r>
            <a:r>
              <a:rPr lang="ru-RU" sz="1600" dirty="0">
                <a:solidFill>
                  <a:srgbClr val="C00000"/>
                </a:solidFill>
                <a:latin typeface="Segoe Print" panose="02000600000000000000" pitchFamily="2" charset="0"/>
              </a:rPr>
              <a:t> в </a:t>
            </a:r>
            <a:r>
              <a:rPr lang="ru-RU" sz="1600" b="1" dirty="0">
                <a:solidFill>
                  <a:srgbClr val="C00000"/>
                </a:solidFill>
                <a:latin typeface="Segoe Print" panose="02000600000000000000" pitchFamily="2" charset="0"/>
              </a:rPr>
              <a:t>решете</a:t>
            </a:r>
            <a:r>
              <a:rPr lang="ru-RU" sz="1600" dirty="0">
                <a:solidFill>
                  <a:srgbClr val="C00000"/>
                </a:solidFill>
                <a:latin typeface="Segoe Print" panose="02000600000000000000" pitchFamily="2" charset="0"/>
              </a:rPr>
              <a:t> (неодобр. ) - проводить время попусту, бессмысленно повторять какие-либо бесполезные действия, заниматься ненужным и бессмысленным </a:t>
            </a:r>
            <a:r>
              <a:rPr lang="ru-RU" sz="16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делом.</a:t>
            </a:r>
            <a:endParaRPr lang="ru-RU" sz="16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81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Прочитай </a:t>
            </a:r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текст</a:t>
            </a:r>
            <a:endParaRPr lang="ru-RU" sz="4000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5" y="438486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За </a:t>
            </a:r>
            <a:r>
              <a:rPr lang="ru-RU" sz="2400" dirty="0" smtClean="0"/>
              <a:t>водой на реку с коромыслом ходила</a:t>
            </a:r>
            <a:r>
              <a:rPr lang="ru-RU" sz="2400" dirty="0" smtClean="0"/>
              <a:t>.</a:t>
            </a:r>
          </a:p>
          <a:p>
            <a:pPr marL="457200" indent="-457200">
              <a:buAutoNum type="arabicPeriod"/>
            </a:pPr>
            <a:endParaRPr lang="ru-RU" sz="2400" dirty="0" smtClean="0"/>
          </a:p>
          <a:p>
            <a:r>
              <a:rPr lang="ru-RU" sz="2400" dirty="0" smtClean="0"/>
              <a:t>2. Вспыхнула молния, и я увидел, как бьётся в углу палатки прозрачными крыльями изогнутая коромыслом синяя стрекоза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3. </a:t>
            </a:r>
            <a:r>
              <a:rPr lang="ru-RU" sz="2400" dirty="0" smtClean="0"/>
              <a:t>Золотое </a:t>
            </a:r>
            <a:r>
              <a:rPr lang="ru-RU" sz="2400" dirty="0" smtClean="0"/>
              <a:t>коромысло над рекой повисло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4. </a:t>
            </a:r>
            <a:r>
              <a:rPr lang="ru-RU" sz="2400" dirty="0" smtClean="0"/>
              <a:t>Как на речку за водой</a:t>
            </a:r>
          </a:p>
          <a:p>
            <a:r>
              <a:rPr lang="ru-RU" sz="2400" dirty="0" smtClean="0"/>
              <a:t>     мчится месяц молодой,</a:t>
            </a:r>
          </a:p>
          <a:p>
            <a:r>
              <a:rPr lang="ru-RU" sz="2400" dirty="0" smtClean="0"/>
              <a:t>     за тесовою оградой</a:t>
            </a:r>
          </a:p>
          <a:p>
            <a:r>
              <a:rPr lang="ru-RU" sz="2400" dirty="0" smtClean="0"/>
              <a:t>     светом тропку выстлал.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Коромысла и не надо: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сам – что коромысло!!!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4139952" y="4365104"/>
            <a:ext cx="4824536" cy="2311085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Что означает слово КОРОМЫСЛО в каждом предложении? </a:t>
            </a:r>
            <a:endParaRPr lang="ru-RU" sz="2000" b="1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Найди </a:t>
            </a: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среди предложений загадку. </a:t>
            </a:r>
            <a:endParaRPr lang="ru-RU" sz="2000" b="1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Спиши </a:t>
            </a:r>
            <a:r>
              <a:rPr lang="ru-RU" sz="2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её. </a:t>
            </a:r>
            <a:endParaRPr lang="ru-RU" sz="2000" b="1" dirty="0">
              <a:solidFill>
                <a:schemeClr val="tx1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11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631" y="188640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Найди соответствия</a:t>
            </a:r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.</a:t>
            </a:r>
          </a:p>
        </p:txBody>
      </p:sp>
      <p:pic>
        <p:nvPicPr>
          <p:cNvPr id="6" name="Picture 2" descr="https://sun9-26.userapi.com/c206828/v206828210/7fa30/a_N4iG-UtH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" t="24702" r="6332" b="26581"/>
          <a:stretch/>
        </p:blipFill>
        <p:spPr bwMode="auto">
          <a:xfrm>
            <a:off x="581037" y="667796"/>
            <a:ext cx="7674068" cy="62384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 rot="1705348">
            <a:off x="3798146" y="4547521"/>
            <a:ext cx="2332876" cy="21123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18785940">
            <a:off x="3407403" y="3330215"/>
            <a:ext cx="3578693" cy="2346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98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05" y="24867"/>
            <a:ext cx="9036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Из истории языка </a:t>
            </a:r>
          </a:p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 </a:t>
            </a:r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культуры </a:t>
            </a:r>
            <a:endParaRPr lang="ru-RU" sz="4000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5" y="1196752"/>
            <a:ext cx="720080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Решето и сито очень похожи. Но у решета ячейки покрупнее, а у сита помельче. И название этих предметов возникло по-разному. РЕШЕТО названо по своему внешнему виду (дырчатое), а СИТО – по тому делу, которое с его помощью можно делать: сеять, просеивать. </a:t>
            </a:r>
            <a:endParaRPr lang="ru-RU" sz="2400" b="1" dirty="0"/>
          </a:p>
          <a:p>
            <a:pPr marL="457200" indent="-457200" algn="ctr">
              <a:buAutoNum type="arabicPeriod"/>
            </a:pPr>
            <a:endParaRPr lang="ru-RU" sz="2800" dirty="0" smtClean="0">
              <a:latin typeface="Segoe Print" panose="02000600000000000000" pitchFamily="2" charset="0"/>
            </a:endParaRPr>
          </a:p>
          <a:p>
            <a:pPr marL="457200" indent="-457200" algn="ctr">
              <a:buAutoNum type="arabicPeriod"/>
            </a:pPr>
            <a:endParaRPr lang="ru-RU" sz="2400" dirty="0">
              <a:latin typeface="Segoe Print" panose="02000600000000000000" pitchFamily="2" charset="0"/>
            </a:endParaRPr>
          </a:p>
        </p:txBody>
      </p:sp>
      <p:pic>
        <p:nvPicPr>
          <p:cNvPr id="19458" name="Picture 2" descr="https://media.tcdn.co/ed46584368f70380f0a254ff84b2ac46/04bf35b11ade7701006593afe54d17cc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31" y="3861047"/>
            <a:ext cx="4251225" cy="283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s://i.ytimg.com/vi/80s2cph0ipU/maxres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62810"/>
            <a:ext cx="3931454" cy="273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9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631" y="188640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Найди </a:t>
            </a:r>
            <a:r>
              <a:rPr lang="ru-RU" sz="32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соответствия</a:t>
            </a:r>
            <a:endParaRPr lang="ru-RU" sz="4000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pic>
        <p:nvPicPr>
          <p:cNvPr id="6" name="Picture 2" descr="https://sun9-26.userapi.com/c206828/v206828210/7fa30/a_N4iG-UtH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" t="24702" r="6332" b="26581"/>
          <a:stretch/>
        </p:blipFill>
        <p:spPr bwMode="auto">
          <a:xfrm>
            <a:off x="581037" y="667796"/>
            <a:ext cx="7674068" cy="62384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 rot="1705348">
            <a:off x="3798146" y="4547521"/>
            <a:ext cx="2332876" cy="21123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18785940">
            <a:off x="3039738" y="3330215"/>
            <a:ext cx="3578693" cy="23469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242341" flipV="1">
            <a:off x="3459448" y="2370442"/>
            <a:ext cx="3010273" cy="20282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52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268760"/>
            <a:ext cx="79208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Названия домашней утвари встречаются в художественных произведениях.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98731" y="4333746"/>
            <a:ext cx="3746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Догадайтесь по картинкам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31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24544" y="260648"/>
            <a:ext cx="97978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Восстанови отрывки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из сказок К.И. Чуковского.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635627"/>
            <a:ext cx="56886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/>
              <a:t>Скачет </a:t>
            </a:r>
            <a:r>
              <a:rPr lang="ru-RU" sz="3200" dirty="0" smtClean="0"/>
              <a:t>(_______) </a:t>
            </a:r>
            <a:r>
              <a:rPr lang="ru-RU" sz="3200" dirty="0" smtClean="0"/>
              <a:t>по полям,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/>
              <a:t>А </a:t>
            </a:r>
            <a:r>
              <a:rPr lang="ru-RU" sz="3200" dirty="0"/>
              <a:t>(_______)</a:t>
            </a:r>
            <a:r>
              <a:rPr lang="ru-RU" sz="3200" dirty="0" smtClean="0"/>
              <a:t>  </a:t>
            </a:r>
            <a:r>
              <a:rPr lang="ru-RU" sz="3200" dirty="0" smtClean="0"/>
              <a:t>по лугам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/>
              <a:t>За </a:t>
            </a:r>
            <a:r>
              <a:rPr lang="ru-RU" sz="3200" dirty="0" smtClean="0"/>
              <a:t>(_______)</a:t>
            </a:r>
            <a:r>
              <a:rPr lang="ru-RU" sz="3200" dirty="0"/>
              <a:t> (_______)</a:t>
            </a:r>
            <a:endParaRPr lang="ru-RU" sz="3200" dirty="0" smtClean="0"/>
          </a:p>
          <a:p>
            <a:pPr algn="ctr">
              <a:lnSpc>
                <a:spcPct val="150000"/>
              </a:lnSpc>
            </a:pPr>
            <a:r>
              <a:rPr lang="ru-RU" sz="3200" dirty="0" smtClean="0"/>
              <a:t>Вдоль по улице пошла.</a:t>
            </a:r>
          </a:p>
        </p:txBody>
      </p:sp>
      <p:pic>
        <p:nvPicPr>
          <p:cNvPr id="10242" name="Picture 2" descr="https://sun9-67.userapi.com/c858032/v858032593/190cec/y3-oGFDqdm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59" t="37668" r="18985" b="54044"/>
          <a:stretch/>
        </p:blipFill>
        <p:spPr bwMode="auto">
          <a:xfrm>
            <a:off x="6268016" y="1473370"/>
            <a:ext cx="2090935" cy="1235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sun9-67.userapi.com/c858032/v858032593/190cec/y3-oGFDqdm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84" t="42448" r="29685" b="47515"/>
          <a:stretch/>
        </p:blipFill>
        <p:spPr bwMode="auto">
          <a:xfrm>
            <a:off x="6012160" y="2677498"/>
            <a:ext cx="2515313" cy="12160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sun9-67.userapi.com/c858032/v858032593/190cec/y3-oGFDqdm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8" t="48319" r="11934" b="42310"/>
          <a:stretch/>
        </p:blipFill>
        <p:spPr bwMode="auto">
          <a:xfrm>
            <a:off x="5708556" y="3861048"/>
            <a:ext cx="3209853" cy="1080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47169" y="1635627"/>
            <a:ext cx="13351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сито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4232" y="2440646"/>
            <a:ext cx="1760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корыто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7200" y="3276273"/>
            <a:ext cx="1687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лопатою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7944" y="3223982"/>
            <a:ext cx="14705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метла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8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24544" y="77443"/>
            <a:ext cx="97978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Восстанови отрывки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из сказок К.И. Чуковского.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951404"/>
            <a:ext cx="700089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/>
              <a:t>А </a:t>
            </a:r>
            <a:r>
              <a:rPr lang="ru-RU" sz="2800" dirty="0" smtClean="0"/>
              <a:t>лисички </a:t>
            </a:r>
            <a:r>
              <a:rPr lang="ru-RU" sz="2800" dirty="0" smtClean="0"/>
              <a:t>взяли </a:t>
            </a:r>
            <a:r>
              <a:rPr lang="ru-RU" sz="2800" dirty="0" smtClean="0"/>
              <a:t>спички,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К морю синему пошли, 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Море синее зажгли.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(_______)</a:t>
            </a:r>
            <a:r>
              <a:rPr lang="ru-RU" sz="2800" dirty="0" smtClean="0"/>
              <a:t>-</a:t>
            </a:r>
            <a:r>
              <a:rPr lang="ru-RU" sz="2800" dirty="0" smtClean="0"/>
              <a:t>то, </a:t>
            </a:r>
            <a:r>
              <a:rPr lang="ru-RU" sz="2800" dirty="0"/>
              <a:t>(_______)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Так </a:t>
            </a:r>
            <a:r>
              <a:rPr lang="ru-RU" sz="2800" dirty="0" smtClean="0"/>
              <a:t>и сыплются с горы…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Но, как чёрная железная нога,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Побежала, поскакала </a:t>
            </a:r>
            <a:r>
              <a:rPr lang="ru-RU" sz="2800" dirty="0"/>
              <a:t>(_______)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.</a:t>
            </a:r>
            <a:endParaRPr lang="ru-RU" sz="2800" dirty="0" smtClean="0"/>
          </a:p>
          <a:p>
            <a:pPr marL="457200" indent="-457200" algn="ctr">
              <a:buAutoNum type="arabicPeriod"/>
            </a:pPr>
            <a:endParaRPr lang="ru-RU" sz="2000" dirty="0" smtClean="0"/>
          </a:p>
          <a:p>
            <a:pPr marL="457200" indent="-457200" algn="ctr">
              <a:buAutoNum type="arabicPeriod"/>
            </a:pPr>
            <a:endParaRPr lang="ru-RU" sz="2400" dirty="0"/>
          </a:p>
        </p:txBody>
      </p:sp>
      <p:pic>
        <p:nvPicPr>
          <p:cNvPr id="10248" name="Picture 8" descr="https://sun9-67.userapi.com/c858032/v858032593/190cec/y3-oGFDqdm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20" t="54406" r="13687" b="27086"/>
          <a:stretch/>
        </p:blipFill>
        <p:spPr bwMode="auto">
          <a:xfrm>
            <a:off x="6950988" y="1031550"/>
            <a:ext cx="1898996" cy="2501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s://sun9-3.userapi.com/c856032/v856032210/1f6668/BBN67y8qjl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23" t="10006" r="14712" b="79078"/>
          <a:stretch/>
        </p:blipFill>
        <p:spPr bwMode="auto">
          <a:xfrm>
            <a:off x="6654061" y="3533404"/>
            <a:ext cx="2492851" cy="16374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un9-3.userapi.com/c856032/v856032210/1f6668/BBN67y8qjl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06" t="16961" r="18363" b="79078"/>
          <a:stretch/>
        </p:blipFill>
        <p:spPr bwMode="auto">
          <a:xfrm>
            <a:off x="6654061" y="3789040"/>
            <a:ext cx="1137243" cy="7200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27784" y="2948629"/>
            <a:ext cx="1475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топоры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4008" y="2948629"/>
            <a:ext cx="1475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топоры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4878489"/>
            <a:ext cx="15367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кочерга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24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24544" y="77443"/>
            <a:ext cx="97978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Восстанови отрывки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из сказок К.И. Чуковского.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7998" y="1031550"/>
            <a:ext cx="756721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/>
              <a:t>Долго</a:t>
            </a:r>
            <a:r>
              <a:rPr lang="ru-RU" sz="2800" dirty="0" smtClean="0"/>
              <a:t>, долго крокодил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Море  синее тушил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Пирогами, и блинами,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И сушёными грибами, 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Прибегали два курчонка,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Поливали из </a:t>
            </a:r>
            <a:r>
              <a:rPr lang="ru-RU" sz="2800" dirty="0" smtClean="0"/>
              <a:t>(________)</a:t>
            </a:r>
            <a:endParaRPr lang="ru-RU" sz="2800" dirty="0" smtClean="0"/>
          </a:p>
          <a:p>
            <a:pPr marL="457200" indent="-457200" algn="ctr">
              <a:buAutoNum type="arabicPeriod"/>
            </a:pPr>
            <a:endParaRPr lang="ru-RU" sz="2000" dirty="0" smtClean="0"/>
          </a:p>
          <a:p>
            <a:pPr marL="457200" indent="-457200" algn="ctr">
              <a:buAutoNum type="arabicPeriod"/>
            </a:pPr>
            <a:endParaRPr lang="ru-RU" sz="2400" dirty="0"/>
          </a:p>
        </p:txBody>
      </p:sp>
      <p:pic>
        <p:nvPicPr>
          <p:cNvPr id="15362" name="Picture 2" descr="https://sun9-3.userapi.com/c856032/v856032210/1f6668/BBN67y8qjl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76" t="22830" r="15989" b="62799"/>
          <a:stretch/>
        </p:blipFill>
        <p:spPr bwMode="auto">
          <a:xfrm>
            <a:off x="5796136" y="4149080"/>
            <a:ext cx="2713028" cy="24482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55976" y="4293096"/>
            <a:ext cx="1629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бочонка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11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24544" y="336269"/>
            <a:ext cx="97978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Восстанови отрывки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из сказок К.И. Чуковского.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68759" y="1268760"/>
            <a:ext cx="7567218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AutoNum type="arabicPeriod"/>
            </a:pPr>
            <a:endParaRPr lang="ru-RU" sz="2400" dirty="0" smtClean="0"/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Приплывали </a:t>
            </a:r>
            <a:r>
              <a:rPr lang="ru-RU" sz="2800" dirty="0" smtClean="0"/>
              <a:t>два ерша,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Поливали из </a:t>
            </a:r>
            <a:r>
              <a:rPr lang="ru-RU" sz="2800" dirty="0" smtClean="0"/>
              <a:t>(_______).</a:t>
            </a:r>
            <a:endParaRPr lang="ru-RU" sz="2800" dirty="0" smtClean="0"/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Прибегали лягушата,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Поливали из </a:t>
            </a:r>
            <a:r>
              <a:rPr lang="ru-RU" sz="2800" dirty="0" smtClean="0"/>
              <a:t>(_______). </a:t>
            </a:r>
            <a:endParaRPr lang="ru-RU" sz="2800" dirty="0" smtClean="0"/>
          </a:p>
          <a:p>
            <a:pPr marL="457200" indent="-457200" algn="ctr">
              <a:buAutoNum type="arabicPeriod"/>
            </a:pPr>
            <a:endParaRPr lang="ru-RU" sz="2000" dirty="0" smtClean="0"/>
          </a:p>
        </p:txBody>
      </p:sp>
      <p:pic>
        <p:nvPicPr>
          <p:cNvPr id="16386" name="Picture 2" descr="https://sun9-3.userapi.com/c856032/v856032210/1f6668/BBN67y8qjl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47" t="35776" r="16836" b="45470"/>
          <a:stretch/>
        </p:blipFill>
        <p:spPr bwMode="auto">
          <a:xfrm>
            <a:off x="6300192" y="1701342"/>
            <a:ext cx="2629462" cy="29424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71865" y="2327309"/>
            <a:ext cx="1280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ковша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5134" y="3632448"/>
            <a:ext cx="1222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ушата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48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822" y="39550"/>
            <a:ext cx="8229600" cy="16470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Рассыпалось слово</a:t>
            </a:r>
            <a:endParaRPr lang="ru-RU" dirty="0"/>
          </a:p>
        </p:txBody>
      </p:sp>
      <p:sp>
        <p:nvSpPr>
          <p:cNvPr id="53" name="Прямоугольник с двумя скругленными противолежащими углами 52"/>
          <p:cNvSpPr/>
          <p:nvPr/>
        </p:nvSpPr>
        <p:spPr>
          <a:xfrm>
            <a:off x="3203848" y="5157192"/>
            <a:ext cx="5760640" cy="1224136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Что такое «загадка»?</a:t>
            </a:r>
            <a:endParaRPr lang="ru-RU" sz="2800" b="1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936625"/>
            <a:ext cx="52533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А З Г А К А Д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897757" y="1884017"/>
            <a:ext cx="5760640" cy="1224136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ЗАГАДКА</a:t>
            </a:r>
            <a:endParaRPr lang="ru-RU" sz="5400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19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324544" y="336269"/>
            <a:ext cx="97978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Восстанови отрывки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из сказок К.И. Чуковского.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068242"/>
            <a:ext cx="756721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AutoNum type="arabicPeriod"/>
            </a:pPr>
            <a:endParaRPr lang="ru-RU" sz="2400" dirty="0" smtClean="0"/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Давайте </a:t>
            </a:r>
            <a:r>
              <a:rPr lang="ru-RU" sz="2800" dirty="0" smtClean="0"/>
              <a:t>же мыться, плескаться, 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Купаться, нырять, кувыркаться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В </a:t>
            </a:r>
            <a:r>
              <a:rPr lang="ru-RU" sz="2800" dirty="0" smtClean="0"/>
              <a:t>(_______), </a:t>
            </a:r>
            <a:r>
              <a:rPr lang="ru-RU" sz="2800" dirty="0" smtClean="0"/>
              <a:t>в </a:t>
            </a:r>
            <a:r>
              <a:rPr lang="ru-RU" sz="2800" dirty="0" smtClean="0"/>
              <a:t>(_______), </a:t>
            </a:r>
            <a:r>
              <a:rPr lang="ru-RU" sz="2800" dirty="0" smtClean="0"/>
              <a:t>в лохани,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В реке, в ручейке, в океане,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И в ванне, и в бане, 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Всегда и везде – 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/>
              <a:t>Вечная слава воде!</a:t>
            </a:r>
          </a:p>
          <a:p>
            <a:pPr marL="457200" indent="-457200" algn="ctr">
              <a:buAutoNum type="arabicPeriod"/>
            </a:pPr>
            <a:endParaRPr lang="ru-RU" sz="2000" dirty="0" smtClean="0"/>
          </a:p>
        </p:txBody>
      </p:sp>
      <p:pic>
        <p:nvPicPr>
          <p:cNvPr id="18436" name="Picture 4" descr="https://i.pinimg.com/originals/b5/c5/cc/b5c5ccb63cb412addd2d16e07638906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10836"/>
            <a:ext cx="3275856" cy="1670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3.userapi.com/c856032/v856032210/1f6668/BBN67y8qjl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27" t="44220" r="16836" b="45470"/>
          <a:stretch/>
        </p:blipFill>
        <p:spPr bwMode="auto">
          <a:xfrm>
            <a:off x="6732240" y="3212976"/>
            <a:ext cx="2278483" cy="16176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95736" y="2780928"/>
            <a:ext cx="1222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ушате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2811896"/>
            <a:ext cx="1435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корыте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34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268760"/>
            <a:ext cx="792088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Дополнительный материал</a:t>
            </a:r>
          </a:p>
        </p:txBody>
      </p:sp>
    </p:spTree>
    <p:extLst>
      <p:ext uri="{BB962C8B-B14F-4D97-AF65-F5344CB8AC3E}">
        <p14:creationId xmlns:p14="http://schemas.microsoft.com/office/powerpoint/2010/main" val="333894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Прочитай текст.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5" y="438486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Старушка перестала вдруг плакать, сидит, ногами болтает. Потом достала из одного кармана газету, а из другого кусочек </a:t>
            </a:r>
            <a:r>
              <a:rPr lang="ru-RU" sz="2400" b="1" dirty="0" smtClean="0"/>
              <a:t>ситного</a:t>
            </a:r>
            <a:r>
              <a:rPr lang="ru-RU" sz="2400" dirty="0" smtClean="0"/>
              <a:t> с изюмом. Изюм выковыривает, а сам ситный не трогает.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И какая радость в доме, какой чай с деревенским </a:t>
            </a:r>
            <a:r>
              <a:rPr lang="ru-RU" sz="2400" b="1" dirty="0" smtClean="0"/>
              <a:t>ситником</a:t>
            </a:r>
            <a:r>
              <a:rPr lang="ru-RU" sz="2400" dirty="0" smtClean="0"/>
              <a:t> и творогом!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 полуночи небо стало затягивать тучками, звёздочки исчезли, а к утру начал накрапывать мелкий, но холодный </a:t>
            </a:r>
            <a:r>
              <a:rPr lang="ru-RU" sz="2400" b="1" dirty="0" smtClean="0"/>
              <a:t>ситничек</a:t>
            </a:r>
            <a:r>
              <a:rPr lang="ru-RU" sz="2400" dirty="0" smtClean="0"/>
              <a:t>. 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Возьми-ка </a:t>
            </a:r>
            <a:r>
              <a:rPr lang="ru-RU" sz="2400" b="1" dirty="0" smtClean="0"/>
              <a:t>ситничка</a:t>
            </a:r>
            <a:r>
              <a:rPr lang="ru-RU" sz="2400" dirty="0" smtClean="0"/>
              <a:t> </a:t>
            </a:r>
            <a:r>
              <a:rPr lang="ru-RU" sz="2400" dirty="0" err="1" smtClean="0"/>
              <a:t>краюшечку</a:t>
            </a:r>
            <a:r>
              <a:rPr lang="ru-RU" sz="2400" dirty="0" smtClean="0"/>
              <a:t> в дорогу.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Журчит молоко, текущее сквозь </a:t>
            </a:r>
            <a:r>
              <a:rPr lang="ru-RU" sz="2400" b="1" dirty="0" smtClean="0"/>
              <a:t>ситечко</a:t>
            </a:r>
            <a:r>
              <a:rPr lang="ru-RU" sz="2400" dirty="0" smtClean="0"/>
              <a:t>, журчит тёплым молоком и бабушкин голос. 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699792" y="5013176"/>
            <a:ext cx="6192688" cy="1656183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Что означает выделенное слово в каждом предложении? Объясни значение последнего предложения. </a:t>
            </a:r>
            <a:endParaRPr lang="ru-RU" sz="2400" b="1" dirty="0">
              <a:solidFill>
                <a:schemeClr val="tx1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97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05" y="24867"/>
            <a:ext cx="9036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Из истории языка </a:t>
            </a:r>
          </a:p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 культуры.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15615" y="1196752"/>
            <a:ext cx="7200801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Ситный хлеб пекли из муки, просеянной через мелкое сито. Это был белый, пышный, очень вкусный хлеб. Его подавали к чаю с медом и творогом.  Перед ситным устоять было просто невозможно! Ели его с удовольствием. Вот и стали называть ситный – другом. А потом и к приятелям стали обращаться: «Друг ситный!», называя так человека, общение с которым – настоящее удовольствие. </a:t>
            </a:r>
            <a:endParaRPr lang="ru-RU" sz="2400" b="1" dirty="0"/>
          </a:p>
          <a:p>
            <a:pPr marL="457200" indent="-457200" algn="ctr">
              <a:buAutoNum type="arabicPeriod"/>
            </a:pPr>
            <a:endParaRPr lang="ru-RU" sz="2800" dirty="0" smtClean="0">
              <a:latin typeface="Segoe Print" panose="02000600000000000000" pitchFamily="2" charset="0"/>
            </a:endParaRPr>
          </a:p>
          <a:p>
            <a:pPr marL="457200" indent="-457200" algn="ctr">
              <a:buAutoNum type="arabicPeriod"/>
            </a:pPr>
            <a:endParaRPr lang="ru-RU" sz="2400" dirty="0">
              <a:latin typeface="Segoe Print" panose="02000600000000000000" pitchFamily="2" charset="0"/>
            </a:endParaRPr>
          </a:p>
        </p:txBody>
      </p:sp>
      <p:pic>
        <p:nvPicPr>
          <p:cNvPr id="20482" name="Picture 2" descr="https://im0-tub-ru.yandex.net/i?id=3dd1f3db701d06dbcf6563d4f193cb3a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25266"/>
            <a:ext cx="3364962" cy="26327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73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74535" y="235967"/>
            <a:ext cx="89644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Задание</a:t>
            </a:r>
            <a:endParaRPr lang="ru-RU" sz="4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68664" y="836712"/>
            <a:ext cx="57606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Segoe Print" panose="02000600000000000000" pitchFamily="2" charset="0"/>
              </a:rPr>
              <a:t>Придумайте загадку про созвездие БОЛЬШОЙ МЕДВЕДИЦЫ используя сравнение с ковшом. </a:t>
            </a:r>
            <a:endParaRPr lang="ru-RU" sz="2800" dirty="0">
              <a:latin typeface="Segoe Print" panose="02000600000000000000" pitchFamily="2" charset="0"/>
            </a:endParaRPr>
          </a:p>
        </p:txBody>
      </p:sp>
      <p:sp>
        <p:nvSpPr>
          <p:cNvPr id="6" name="AutoShape 2" descr="https://cs1.livemaster.ru/storage/12/87/3731fbb244bc4168e588300434c4--dlya-doma-i-interera-kovsh-dlya-bani.jpg"/>
          <p:cNvSpPr>
            <a:spLocks noChangeAspect="1" noChangeArrowheads="1"/>
          </p:cNvSpPr>
          <p:nvPr/>
        </p:nvSpPr>
        <p:spPr bwMode="auto">
          <a:xfrm>
            <a:off x="155575" y="-2986088"/>
            <a:ext cx="8305800" cy="622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cs1.livemaster.ru/storage/12/87/3731fbb244bc4168e588300434c4--dlya-doma-i-interera-kovsh-dlya-bani.jpg"/>
          <p:cNvSpPr>
            <a:spLocks noChangeAspect="1" noChangeArrowheads="1"/>
          </p:cNvSpPr>
          <p:nvPr/>
        </p:nvSpPr>
        <p:spPr bwMode="auto">
          <a:xfrm>
            <a:off x="307975" y="-2833688"/>
            <a:ext cx="8305800" cy="622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cs1.livemaster.ru/storage/12/87/3731fbb244bc4168e588300434c4--dlya-doma-i-interera-kovsh-dlya-bani.jpg"/>
          <p:cNvSpPr>
            <a:spLocks noChangeAspect="1" noChangeArrowheads="1"/>
          </p:cNvSpPr>
          <p:nvPr/>
        </p:nvSpPr>
        <p:spPr bwMode="auto">
          <a:xfrm>
            <a:off x="460375" y="-2681288"/>
            <a:ext cx="8305800" cy="622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s://cs1.livemaster.ru/storage/12/87/3731fbb244bc4168e588300434c4--dlya-doma-i-interera-kovsh-dlya-bani.jpg"/>
          <p:cNvSpPr>
            <a:spLocks noChangeAspect="1" noChangeArrowheads="1"/>
          </p:cNvSpPr>
          <p:nvPr/>
        </p:nvSpPr>
        <p:spPr bwMode="auto">
          <a:xfrm>
            <a:off x="612775" y="-2528888"/>
            <a:ext cx="8305800" cy="622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https://cs1.livemaster.ru/storage/12/87/3731fbb244bc4168e588300434c4--dlya-doma-i-interera-kovsh-dlya-bani.jpg"/>
          <p:cNvSpPr>
            <a:spLocks noChangeAspect="1" noChangeArrowheads="1"/>
          </p:cNvSpPr>
          <p:nvPr/>
        </p:nvSpPr>
        <p:spPr bwMode="auto">
          <a:xfrm>
            <a:off x="765175" y="-2376488"/>
            <a:ext cx="8305800" cy="622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0" name="Picture 12" descr="https://cs1.livemaster.ru/storage/12/87/3731fbb244bc4168e588300434c4--dlya-doma-i-interera-kovsh-dlya-ban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52594"/>
            <a:ext cx="3237833" cy="1909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2" name="Picture 14" descr="https://pbs.twimg.com/media/DIiwFq_W0AAwT0J.jpg: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663612"/>
            <a:ext cx="3445093" cy="193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308475" y="3243263"/>
            <a:ext cx="831205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308475" y="3556581"/>
            <a:ext cx="831205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62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095981"/>
            <a:ext cx="89644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СПАСИБО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ЗА ВНИМАНИЕ!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78274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548680"/>
            <a:ext cx="8064896" cy="12926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Использованные ресурсы: </a:t>
            </a:r>
          </a:p>
          <a:p>
            <a:r>
              <a:rPr lang="en-US" dirty="0">
                <a:solidFill>
                  <a:srgbClr val="C00000"/>
                </a:solidFill>
                <a:hlinkClick r:id="rId2"/>
              </a:rPr>
              <a:t>https://</a:t>
            </a:r>
            <a:r>
              <a:rPr lang="en-US" dirty="0" smtClean="0">
                <a:solidFill>
                  <a:srgbClr val="C00000"/>
                </a:solidFill>
                <a:hlinkClick r:id="rId2"/>
              </a:rPr>
              <a:t>img3.goodfon.ru/original/5184x3456/6/67/moon-moonlight-night-midnight.jpg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rgbClr val="C00000"/>
                </a:solidFill>
                <a:hlinkClick r:id="rId3"/>
              </a:rPr>
              <a:t>www.stihi.ru/pics/2016/03/28/1734.jpg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  <a:hlinkClick r:id="rId4"/>
              </a:rPr>
              <a:t>https://</a:t>
            </a:r>
            <a:r>
              <a:rPr lang="en-US" dirty="0" smtClean="0">
                <a:solidFill>
                  <a:srgbClr val="C00000"/>
                </a:solidFill>
                <a:hlinkClick r:id="rId4"/>
              </a:rPr>
              <a:t>i.pinimg.com/originals/b5/c5/cc/b5c5ccb63cb412addd2d16e07638906d.jpg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  <a:hlinkClick r:id="rId5"/>
              </a:rPr>
              <a:t>https://</a:t>
            </a:r>
            <a:r>
              <a:rPr lang="en-US" dirty="0" smtClean="0">
                <a:solidFill>
                  <a:srgbClr val="C00000"/>
                </a:solidFill>
                <a:hlinkClick r:id="rId5"/>
              </a:rPr>
              <a:t>media.tcdn.co/ed46584368f70380f0a254ff84b2ac46/04bf35b11ade7701006593afe54d17cc95.jpg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  <a:hlinkClick r:id="rId6"/>
              </a:rPr>
              <a:t>https://</a:t>
            </a:r>
            <a:r>
              <a:rPr lang="en-US" dirty="0" smtClean="0">
                <a:solidFill>
                  <a:srgbClr val="C00000"/>
                </a:solidFill>
                <a:hlinkClick r:id="rId6"/>
              </a:rPr>
              <a:t>i.ytimg.com/vi/80s2cph0ipU/maxresdefault.jpg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  <a:hlinkClick r:id="rId7"/>
              </a:rPr>
              <a:t>https://</a:t>
            </a:r>
            <a:r>
              <a:rPr lang="en-US" dirty="0" smtClean="0">
                <a:solidFill>
                  <a:srgbClr val="C00000"/>
                </a:solidFill>
                <a:hlinkClick r:id="rId7"/>
              </a:rPr>
              <a:t>im0-tub-ru.yandex.net/i?id=3dd1f3db701d06dbcf6563d4f193cb3a&amp;n=13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  <a:hlinkClick r:id="rId8"/>
              </a:rPr>
              <a:t>https://cs1.livemaster.ru/storage/12/87/3731fbb244bc4168e588300434c4--</a:t>
            </a:r>
            <a:r>
              <a:rPr lang="en-US" dirty="0" smtClean="0">
                <a:solidFill>
                  <a:srgbClr val="C00000"/>
                </a:solidFill>
                <a:hlinkClick r:id="rId8"/>
              </a:rPr>
              <a:t>dlya-doma-i-interera-kovsh-dlya-bani.jpg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  <a:hlinkClick r:id="rId9"/>
              </a:rPr>
              <a:t>https://</a:t>
            </a:r>
            <a:r>
              <a:rPr lang="en-US" dirty="0" smtClean="0">
                <a:solidFill>
                  <a:srgbClr val="C00000"/>
                </a:solidFill>
                <a:hlinkClick r:id="rId9"/>
              </a:rPr>
              <a:t>pbs.twimg.com/media/DIiwFq_W0AAwT0J.jpg:large</a:t>
            </a:r>
            <a:endParaRPr lang="ru-RU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37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9760" y="392107"/>
            <a:ext cx="94685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Отгадай загадки. Подсказка: во всех загадках одна отгадка.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60749" y="1582539"/>
            <a:ext cx="3024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Золотое корытце</a:t>
            </a:r>
          </a:p>
          <a:p>
            <a:pPr algn="ctr"/>
            <a:r>
              <a:rPr lang="ru-RU" b="1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по льду катится.</a:t>
            </a:r>
            <a:endParaRPr lang="ru-RU" b="1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https://sun9-36.userapi.com/c853424/v853424210/1fa14c/GpSr3k-QHX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08" t="22698" r="8647" b="62769"/>
          <a:stretch/>
        </p:blipFill>
        <p:spPr bwMode="auto">
          <a:xfrm>
            <a:off x="467544" y="2650069"/>
            <a:ext cx="2247335" cy="17691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710913" y="2738865"/>
            <a:ext cx="3024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Погляжу в окошко-</a:t>
            </a:r>
          </a:p>
          <a:p>
            <a:pPr algn="ctr"/>
            <a:r>
              <a:rPr lang="ru-RU" b="1" dirty="0">
                <a:latin typeface="Segoe Print" panose="02000600000000000000" pitchFamily="2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исит лукошко.</a:t>
            </a:r>
            <a:endParaRPr lang="ru-RU" b="1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1912" y="1734939"/>
            <a:ext cx="3024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Над двором, двором</a:t>
            </a:r>
          </a:p>
          <a:p>
            <a:pPr algn="ctr"/>
            <a:r>
              <a:rPr lang="ru-RU" b="1" dirty="0">
                <a:latin typeface="Segoe Print" panose="02000600000000000000" pitchFamily="2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тоит чаша с молоком.</a:t>
            </a:r>
            <a:endParaRPr lang="ru-RU" b="1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08104" y="3789040"/>
            <a:ext cx="30243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Шёл я мимо,</a:t>
            </a:r>
          </a:p>
          <a:p>
            <a:pPr algn="ctr"/>
            <a:r>
              <a:rPr lang="ru-RU" b="1" dirty="0">
                <a:latin typeface="Segoe Print" panose="02000600000000000000" pitchFamily="2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идел диво:</a:t>
            </a:r>
          </a:p>
          <a:p>
            <a:pPr algn="ctr"/>
            <a:r>
              <a:rPr lang="ru-RU" b="1" dirty="0">
                <a:latin typeface="Segoe Print" panose="02000600000000000000" pitchFamily="2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исит котёл</a:t>
            </a:r>
          </a:p>
          <a:p>
            <a:pPr algn="ctr"/>
            <a:r>
              <a:rPr lang="ru-RU" b="1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в девяносто вёдер.</a:t>
            </a:r>
            <a:endParaRPr lang="ru-RU" b="1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https://sun9-36.userapi.com/c853424/v853424210/1fa14c/GpSr3k-QHX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08" t="60352" r="4631" b="23091"/>
          <a:stretch/>
        </p:blipFill>
        <p:spPr bwMode="auto">
          <a:xfrm>
            <a:off x="5992740" y="4989369"/>
            <a:ext cx="1819620" cy="1583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sun9-36.userapi.com/c853424/v853424210/1fa14c/GpSr3k-QHX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6" t="47185" r="2926" b="36726"/>
          <a:stretch/>
        </p:blipFill>
        <p:spPr bwMode="auto">
          <a:xfrm>
            <a:off x="5600980" y="2228870"/>
            <a:ext cx="2343876" cy="16663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sun9-36.userapi.com/c853424/v853424210/1fa14c/GpSr3k-QHX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01" t="33732" r="9887" b="49901"/>
          <a:stretch/>
        </p:blipFill>
        <p:spPr bwMode="auto">
          <a:xfrm>
            <a:off x="3328954" y="3544646"/>
            <a:ext cx="1780407" cy="19630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img3.goodfon.ru/original/5184x3456/6/67/moon-moonlight-night-midn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914" y="-403856"/>
            <a:ext cx="9312434" cy="726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38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822" y="39550"/>
            <a:ext cx="8229600" cy="115720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Прочитайте</a:t>
            </a:r>
            <a:endParaRPr lang="ru-RU" dirty="0"/>
          </a:p>
        </p:txBody>
      </p:sp>
      <p:sp>
        <p:nvSpPr>
          <p:cNvPr id="53" name="Прямоугольник с двумя скругленными противолежащими углами 52"/>
          <p:cNvSpPr/>
          <p:nvPr/>
        </p:nvSpPr>
        <p:spPr>
          <a:xfrm>
            <a:off x="505692" y="3140968"/>
            <a:ext cx="8352928" cy="612068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Что общего у луны и этих предметов?</a:t>
            </a:r>
            <a:endParaRPr lang="ru-RU" sz="2800" b="1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052736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Segoe Print" panose="02000600000000000000" pitchFamily="2" charset="0"/>
              </a:rPr>
              <a:t>В </a:t>
            </a:r>
            <a:r>
              <a:rPr lang="ru-RU" sz="2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загадке</a:t>
            </a:r>
            <a:r>
              <a:rPr lang="ru-RU" sz="2400" b="1" dirty="0" smtClean="0">
                <a:latin typeface="Segoe Print" panose="02000600000000000000" pitchFamily="2" charset="0"/>
              </a:rPr>
              <a:t> один предмет – тот, который</a:t>
            </a:r>
          </a:p>
          <a:p>
            <a:pPr algn="ctr"/>
            <a:r>
              <a:rPr lang="ru-RU" sz="2400" b="1" dirty="0" smtClean="0">
                <a:latin typeface="Segoe Print" panose="02000600000000000000" pitchFamily="2" charset="0"/>
              </a:rPr>
              <a:t> загадывается, - сравнивается с другим </a:t>
            </a:r>
          </a:p>
          <a:p>
            <a:pPr algn="ctr"/>
            <a:r>
              <a:rPr lang="ru-RU" sz="2400" b="1" dirty="0" smtClean="0">
                <a:latin typeface="Segoe Print" panose="02000600000000000000" pitchFamily="2" charset="0"/>
              </a:rPr>
              <a:t>предметом. Люди </a:t>
            </a:r>
            <a:r>
              <a:rPr lang="ru-RU" sz="2400" b="1" u="sng" dirty="0" smtClean="0">
                <a:latin typeface="Segoe Print" panose="02000600000000000000" pitchFamily="2" charset="0"/>
              </a:rPr>
              <a:t>сравнивали далёкое и </a:t>
            </a:r>
          </a:p>
          <a:p>
            <a:pPr algn="ctr"/>
            <a:r>
              <a:rPr lang="ru-RU" sz="2400" b="1" u="sng" dirty="0">
                <a:latin typeface="Segoe Print" panose="02000600000000000000" pitchFamily="2" charset="0"/>
              </a:rPr>
              <a:t>н</a:t>
            </a:r>
            <a:r>
              <a:rPr lang="ru-RU" sz="2400" b="1" u="sng" dirty="0" smtClean="0">
                <a:latin typeface="Segoe Print" panose="02000600000000000000" pitchFamily="2" charset="0"/>
              </a:rPr>
              <a:t>епонятное с тем, что было рядом</a:t>
            </a:r>
            <a:r>
              <a:rPr lang="ru-RU" sz="2400" b="1" dirty="0" smtClean="0">
                <a:latin typeface="Segoe Print" panose="02000600000000000000" pitchFamily="2" charset="0"/>
              </a:rPr>
              <a:t>, чем </a:t>
            </a:r>
          </a:p>
          <a:p>
            <a:pPr algn="ctr"/>
            <a:r>
              <a:rPr lang="ru-RU" sz="2400" b="1" dirty="0" smtClean="0">
                <a:latin typeface="Segoe Print" panose="02000600000000000000" pitchFamily="2" charset="0"/>
              </a:rPr>
              <a:t>пользовались каждый день.</a:t>
            </a:r>
            <a:endParaRPr lang="ru-RU" sz="2400" b="1" dirty="0"/>
          </a:p>
        </p:txBody>
      </p:sp>
      <p:pic>
        <p:nvPicPr>
          <p:cNvPr id="7" name="Picture 2" descr="https://sun9-36.userapi.com/c853424/v853424210/1fa14c/GpSr3k-QHX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08" t="22698" r="8647" b="62769"/>
          <a:stretch/>
        </p:blipFill>
        <p:spPr bwMode="auto">
          <a:xfrm>
            <a:off x="134725" y="4611728"/>
            <a:ext cx="2727099" cy="2146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un9-36.userapi.com/c853424/v853424210/1fa14c/GpSr3k-QHX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08" t="60352" r="4631" b="23091"/>
          <a:stretch/>
        </p:blipFill>
        <p:spPr bwMode="auto">
          <a:xfrm>
            <a:off x="7236296" y="3947127"/>
            <a:ext cx="1819620" cy="1583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sun9-36.userapi.com/c853424/v853424210/1fa14c/GpSr3k-QHX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01" t="33732" r="9887" b="49901"/>
          <a:stretch/>
        </p:blipFill>
        <p:spPr bwMode="auto">
          <a:xfrm>
            <a:off x="5080844" y="4390747"/>
            <a:ext cx="2155452" cy="23765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sun9-36.userapi.com/c853424/v853424210/1fa14c/GpSr3k-QHX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6" t="47185" r="2926" b="36726"/>
          <a:stretch/>
        </p:blipFill>
        <p:spPr bwMode="auto">
          <a:xfrm>
            <a:off x="2719549" y="3980396"/>
            <a:ext cx="2304256" cy="16381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417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80528" y="260648"/>
            <a:ext cx="9145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Из истории языка и культуры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9056" y="1144776"/>
            <a:ext cx="426209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Домашняя утварь </a:t>
            </a:r>
            <a:r>
              <a:rPr lang="ru-RU" sz="2400" dirty="0" smtClean="0"/>
              <a:t>– это посуда, предметы для хранения припасов, приготовления пищи, ведения хозяйства. Слово </a:t>
            </a:r>
            <a:r>
              <a:rPr lang="ru-RU" sz="2400" dirty="0" smtClean="0">
                <a:solidFill>
                  <a:srgbClr val="FF0000"/>
                </a:solidFill>
              </a:rPr>
              <a:t>утварь </a:t>
            </a:r>
            <a:r>
              <a:rPr lang="ru-RU" sz="2400" dirty="0" smtClean="0"/>
              <a:t>произошло от слова </a:t>
            </a:r>
            <a:r>
              <a:rPr lang="ru-RU" sz="2400" dirty="0" smtClean="0">
                <a:solidFill>
                  <a:srgbClr val="FF0000"/>
                </a:solidFill>
              </a:rPr>
              <a:t>творить,</a:t>
            </a:r>
            <a:r>
              <a:rPr lang="ru-RU" sz="2400" dirty="0" smtClean="0"/>
              <a:t> то есть делать. В словаре В.И. Даля есть и слово </a:t>
            </a:r>
            <a:r>
              <a:rPr lang="ru-RU" sz="2400" dirty="0" err="1" smtClean="0">
                <a:solidFill>
                  <a:srgbClr val="FF0000"/>
                </a:solidFill>
              </a:rPr>
              <a:t>утворити</a:t>
            </a:r>
            <a:r>
              <a:rPr lang="ru-RU" sz="2400" dirty="0" smtClean="0"/>
              <a:t> – «украсить». </a:t>
            </a:r>
            <a:endParaRPr lang="ru-RU" sz="2400" dirty="0"/>
          </a:p>
        </p:txBody>
      </p:sp>
      <p:pic>
        <p:nvPicPr>
          <p:cNvPr id="5" name="Picture 2" descr="https://sun9-63.userapi.com/c855216/v855216210/204643/9rk-u8UBLr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7" t="30544" r="12600" b="32300"/>
          <a:stretch/>
        </p:blipFill>
        <p:spPr bwMode="auto">
          <a:xfrm>
            <a:off x="4711150" y="1124744"/>
            <a:ext cx="4071376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80528" y="4437112"/>
            <a:ext cx="89630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/>
              <a:t>Древнерусскую посуду делали из дерева, бересты, глины и украшали росписью и резьбой. </a:t>
            </a:r>
          </a:p>
        </p:txBody>
      </p:sp>
    </p:spTree>
    <p:extLst>
      <p:ext uri="{BB962C8B-B14F-4D97-AF65-F5344CB8AC3E}">
        <p14:creationId xmlns:p14="http://schemas.microsoft.com/office/powerpoint/2010/main" val="197345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80528" y="260648"/>
            <a:ext cx="9145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Запиши в тетрадь</a:t>
            </a:r>
            <a:endParaRPr lang="ru-RU" sz="4000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44776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Утварь </a:t>
            </a:r>
            <a:r>
              <a:rPr lang="ru-RU" sz="3600" i="1" dirty="0" smtClean="0"/>
              <a:t>(</a:t>
            </a:r>
            <a:r>
              <a:rPr lang="ru-RU" sz="3600" dirty="0"/>
              <a:t>от слова </a:t>
            </a:r>
            <a:r>
              <a:rPr lang="ru-RU" sz="3600" dirty="0" smtClean="0"/>
              <a:t>«творить»</a:t>
            </a:r>
            <a:r>
              <a:rPr lang="ru-RU" sz="3600" i="1" dirty="0" smtClean="0"/>
              <a:t>)</a:t>
            </a:r>
            <a:r>
              <a:rPr lang="ru-RU" sz="3600" i="1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/>
              <a:t>– это посуда, предметы для </a:t>
            </a:r>
            <a:r>
              <a:rPr lang="ru-RU" sz="3600" dirty="0" smtClean="0"/>
              <a:t>ведения </a:t>
            </a:r>
            <a:r>
              <a:rPr lang="ru-RU" sz="3600" dirty="0" smtClean="0"/>
              <a:t>хозяйства. </a:t>
            </a:r>
            <a:endParaRPr lang="ru-RU" sz="3600" dirty="0"/>
          </a:p>
        </p:txBody>
      </p:sp>
      <p:pic>
        <p:nvPicPr>
          <p:cNvPr id="5" name="Picture 2" descr="https://sun9-63.userapi.com/c855216/v855216210/204643/9rk-u8UBLr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7" t="30544" r="12600" b="32300"/>
          <a:stretch/>
        </p:blipFill>
        <p:spPr bwMode="auto">
          <a:xfrm>
            <a:off x="3390326" y="2338411"/>
            <a:ext cx="5256584" cy="4462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76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08520" y="44624"/>
            <a:ext cx="92525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Нам предстоит найти  соответствия</a:t>
            </a:r>
            <a:endParaRPr lang="ru-RU" sz="4000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pic>
        <p:nvPicPr>
          <p:cNvPr id="6" name="Picture 2" descr="https://sun9-26.userapi.com/c206828/v206828210/7fa30/a_N4iG-UtH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" t="24702" r="6332" b="26581"/>
          <a:stretch/>
        </p:blipFill>
        <p:spPr bwMode="auto">
          <a:xfrm>
            <a:off x="693778" y="637875"/>
            <a:ext cx="7674068" cy="62384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92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6818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Прочитайте  текст</a:t>
            </a:r>
            <a:endParaRPr lang="ru-RU" sz="4000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8721" y="631776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1. Часто курице –наседке устраивали гнездо в решете. Созвездие Плеяды казалось русскому крестьянину похожим на такое гнездо. Поэтому его называли РЕШЕТОМ. </a:t>
            </a:r>
          </a:p>
          <a:p>
            <a:r>
              <a:rPr lang="ru-RU" sz="2400" dirty="0" smtClean="0"/>
              <a:t>2. Золотое решето чёрных домиков полно.</a:t>
            </a:r>
          </a:p>
          <a:p>
            <a:r>
              <a:rPr lang="ru-RU" sz="2400" dirty="0" smtClean="0"/>
              <a:t>3. Крыша покрыта ветками и при каждом дожде течёт. Как решето. </a:t>
            </a:r>
          </a:p>
          <a:p>
            <a:r>
              <a:rPr lang="ru-RU" sz="2400" dirty="0" smtClean="0"/>
              <a:t>4. В снегу  под кроной дерева образуется решето: это постарались капли. </a:t>
            </a:r>
          </a:p>
          <a:p>
            <a:r>
              <a:rPr lang="ru-RU" sz="2400" dirty="0" smtClean="0"/>
              <a:t>5. Шляпа светло-жёлтая и вся в дырочках, как решето, - чтобы продувало. </a:t>
            </a:r>
          </a:p>
          <a:p>
            <a:r>
              <a:rPr lang="ru-RU" sz="2400" dirty="0" smtClean="0"/>
              <a:t>6. Называли ему это имя, да память у него как решето.</a:t>
            </a:r>
          </a:p>
          <a:p>
            <a:endParaRPr lang="ru-RU" sz="2400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699792" y="5305420"/>
            <a:ext cx="6336704" cy="1363939"/>
          </a:xfrm>
          <a:prstGeom prst="round2DiagRect">
            <a:avLst>
              <a:gd name="adj1" fmla="val 16667"/>
              <a:gd name="adj2" fmla="val 50000"/>
            </a:avLst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Что можно сравнить с решетом? </a:t>
            </a:r>
            <a:endParaRPr lang="ru-RU" sz="2400" b="1" dirty="0" smtClean="0">
              <a:solidFill>
                <a:srgbClr val="C00000"/>
              </a:solidFill>
              <a:latin typeface="Segoe Print" panose="02000600000000000000" pitchFamily="2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Найди </a:t>
            </a:r>
            <a:r>
              <a:rPr lang="ru-RU" sz="24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среди предложений загадку. Спиши её. </a:t>
            </a:r>
            <a:endParaRPr lang="ru-RU" sz="2400" b="1" dirty="0">
              <a:solidFill>
                <a:schemeClr val="tx1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30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631" y="188640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Найди соответствия</a:t>
            </a:r>
            <a:r>
              <a:rPr lang="ru-RU" sz="40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.</a:t>
            </a:r>
          </a:p>
        </p:txBody>
      </p:sp>
      <p:pic>
        <p:nvPicPr>
          <p:cNvPr id="6" name="Picture 2" descr="https://sun9-26.userapi.com/c206828/v206828210/7fa30/a_N4iG-UtH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" t="24702" r="6332" b="26581"/>
          <a:stretch/>
        </p:blipFill>
        <p:spPr bwMode="auto">
          <a:xfrm>
            <a:off x="693778" y="637875"/>
            <a:ext cx="7674068" cy="62384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 rot="1705348">
            <a:off x="3798146" y="4547521"/>
            <a:ext cx="2332876" cy="21123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19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</TotalTime>
  <Words>964</Words>
  <Application>Microsoft Office PowerPoint</Application>
  <PresentationFormat>Экран (4:3)</PresentationFormat>
  <Paragraphs>188</Paragraphs>
  <Slides>26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Рассыпалось слово</vt:lpstr>
      <vt:lpstr>Презентация PowerPoint</vt:lpstr>
      <vt:lpstr>Прочитайте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Валюшка</dc:creator>
  <cp:lastModifiedBy>Семья</cp:lastModifiedBy>
  <cp:revision>55</cp:revision>
  <dcterms:created xsi:type="dcterms:W3CDTF">2019-09-30T17:12:24Z</dcterms:created>
  <dcterms:modified xsi:type="dcterms:W3CDTF">2020-10-28T11:27:43Z</dcterms:modified>
</cp:coreProperties>
</file>