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66" r:id="rId10"/>
    <p:sldId id="270" r:id="rId11"/>
    <p:sldId id="268" r:id="rId12"/>
    <p:sldId id="269" r:id="rId13"/>
    <p:sldId id="267" r:id="rId14"/>
    <p:sldId id="271" r:id="rId15"/>
    <p:sldId id="26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1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95F731B2-C00E-4149-BB60-01C519E59E97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9DDEA10B-D0AD-4DF0-9C8C-A97509D1497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731B2-C00E-4149-BB60-01C519E59E97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EA10B-D0AD-4DF0-9C8C-A97509D149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731B2-C00E-4149-BB60-01C519E59E97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EA10B-D0AD-4DF0-9C8C-A97509D149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5F731B2-C00E-4149-BB60-01C519E59E97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DDEA10B-D0AD-4DF0-9C8C-A97509D1497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95F731B2-C00E-4149-BB60-01C519E59E97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9DDEA10B-D0AD-4DF0-9C8C-A97509D1497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731B2-C00E-4149-BB60-01C519E59E97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EA10B-D0AD-4DF0-9C8C-A97509D1497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731B2-C00E-4149-BB60-01C519E59E97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EA10B-D0AD-4DF0-9C8C-A97509D1497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5F731B2-C00E-4149-BB60-01C519E59E97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DDEA10B-D0AD-4DF0-9C8C-A97509D1497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731B2-C00E-4149-BB60-01C519E59E97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EA10B-D0AD-4DF0-9C8C-A97509D149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5F731B2-C00E-4149-BB60-01C519E59E97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DDEA10B-D0AD-4DF0-9C8C-A97509D1497F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5F731B2-C00E-4149-BB60-01C519E59E97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DDEA10B-D0AD-4DF0-9C8C-A97509D1497F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5F731B2-C00E-4149-BB60-01C519E59E97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DDEA10B-D0AD-4DF0-9C8C-A97509D1497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55577" y="1309033"/>
            <a:ext cx="79093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«Все профессии  нужны, все профессии важны».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44208" y="4800903"/>
            <a:ext cx="23164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Выполнила: </a:t>
            </a:r>
          </a:p>
          <a:p>
            <a:r>
              <a:rPr lang="ru-RU" dirty="0" smtClean="0"/>
              <a:t>Воспитатели </a:t>
            </a:r>
          </a:p>
          <a:p>
            <a:r>
              <a:rPr lang="ru-RU" dirty="0" err="1"/>
              <a:t>Артамошина</a:t>
            </a:r>
            <a:r>
              <a:rPr lang="ru-RU" dirty="0"/>
              <a:t> </a:t>
            </a:r>
            <a:r>
              <a:rPr lang="ru-RU"/>
              <a:t>В.Л</a:t>
            </a:r>
            <a:r>
              <a:rPr lang="ru-RU" smtClean="0"/>
              <a:t>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699792" y="6191924"/>
            <a:ext cx="31500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>
                <a:solidFill>
                  <a:prstClr val="black"/>
                </a:solidFill>
              </a:rPr>
              <a:t>г</a:t>
            </a:r>
            <a:r>
              <a:rPr lang="ru-RU" dirty="0" smtClean="0">
                <a:solidFill>
                  <a:prstClr val="black"/>
                </a:solidFill>
              </a:rPr>
              <a:t>. Барнаул, 2020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8" name="Picture 2" descr="C:\Users\ирина\Desktop\проф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438" y="2681753"/>
            <a:ext cx="8064500" cy="205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623858" y="476672"/>
            <a:ext cx="40141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 smtClean="0">
                <a:solidFill>
                  <a:prstClr val="black"/>
                </a:solidFill>
              </a:rPr>
              <a:t>МАДОУ «Детский сад №267»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453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sun9-65.userapi.com/WF9UGOpcHEPT_d9BOU63TEQQCOS5Gap6T6nE2g/31m6klRecV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877" y="1340768"/>
            <a:ext cx="6872189" cy="51541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52716" y="116632"/>
            <a:ext cx="77768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 нас есть книжкина больничка где мы ремонтируем наши книги.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4782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2656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сюжетно-ролевой игре «Супермаркет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», «Книжный магазин» у 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детей зарождается интерес к профессии продавца.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https://sun9-66.userapi.com/Bo3eqGkb_dhY1xtT7B7Rm70CRKO1Y04ljszjsQ/cP3D5ldnKG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83" r="21036" b="4586"/>
          <a:stretch/>
        </p:blipFill>
        <p:spPr bwMode="auto">
          <a:xfrm>
            <a:off x="755574" y="1844824"/>
            <a:ext cx="3690807" cy="420027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un9-41.userapi.com/jxsVC52P1jBr8Ebl_0prEZuXrhWxOljx4t0uww/USbDDBb67-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700808"/>
            <a:ext cx="3132348" cy="41764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93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sun9-3.userapi.com/2TMGoBSXy3el5dk_I6BWntXt_UKX93YuszG-JA/fz9vRYcNcy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700808"/>
            <a:ext cx="3596877" cy="47958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sun9-39.userapi.com/J40vfWRxeHsDc63u2qHpVl0dRUpe5Jvb9Wdl7A/O32gaAjmXvM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2"/>
          <a:stretch/>
        </p:blipFill>
        <p:spPr bwMode="auto">
          <a:xfrm>
            <a:off x="4316076" y="2204864"/>
            <a:ext cx="4104456" cy="33388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52716" y="116632"/>
            <a:ext cx="7776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сюжетно-ролевой игре: «Салон красоты» у детей появляется возможность попробовать себя в профессии парикмахера.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2347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35696" y="404663"/>
            <a:ext cx="7056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Знакомство детей с профессиями через н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астольно-печатные 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дидактические 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игры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s://sun9-67.userapi.com/lf9uQaIzr7pwaG5g_f4FzRsMA-LObLV-l3aBuw/SAVkNRDZUE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966"/>
          <a:stretch/>
        </p:blipFill>
        <p:spPr bwMode="auto">
          <a:xfrm>
            <a:off x="251520" y="1858706"/>
            <a:ext cx="2232248" cy="400835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12.userapi.com/MwEmkAO4kgR7kjPTnOndfM8cp14uWR9yXHh6wQ/jn4rKQI_ED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813368"/>
            <a:ext cx="2880320" cy="38404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un9-35.userapi.com/mtoWiV01P47ojcagvL8lidFxPeFL_ysfPAVemQ/9pyugE87hO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727" y="1741167"/>
            <a:ext cx="2836052" cy="37814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652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3108" y="427120"/>
            <a:ext cx="5000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Результаты проекта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428736"/>
            <a:ext cx="8352928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Собран и систематизирован весь материал по теме проекта.</a:t>
            </a:r>
          </a:p>
          <a:p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Дети знают и называют профессии, их значимость, (в том числе профессии своих родителей), знают названия орудий труда. </a:t>
            </a:r>
          </a:p>
          <a:p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детей сформировано чувство гордости за своих родителей  и желание помогать им. </a:t>
            </a:r>
          </a:p>
          <a:p>
            <a:endParaRPr lang="ru-RU" sz="2000" dirty="0" smtClean="0">
              <a:solidFill>
                <a:prstClr val="black"/>
              </a:solidFill>
              <a:latin typeface="Constantia"/>
            </a:endParaRPr>
          </a:p>
          <a:p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prstClr val="black"/>
              </a:solidFill>
              <a:latin typeface="Constantia"/>
            </a:endParaRPr>
          </a:p>
        </p:txBody>
      </p:sp>
      <p:pic>
        <p:nvPicPr>
          <p:cNvPr id="5122" name="Picture 2" descr="https://avatars.mds.yandex.net/get-zen_doc/1781567/pub_5e8659be549f6e4aecfb5acf_5e865c3401822a01b722a0fd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868" y="4509120"/>
            <a:ext cx="2411812" cy="2154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567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2348880"/>
            <a:ext cx="62568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Спасибо за внимание.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02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100" y="188640"/>
            <a:ext cx="835292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старшем дошкольном возрасте особое значение для полноценного развития детской личности приобретает дальнейшее приобщение к миру взрослых людей и созданных их трудом предметов. Ознакомление с профессиями родителей обеспечивает дальнейшее вхождение ребёнка в современный мир, приобщение к его ценностям, обеспечивает удовлетворение и развитие половых познавательных интересов мальчиков и девочек старшего дошкольного возраста.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52066" y="3177378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   Профессий </a:t>
            </a:r>
            <a:r>
              <a:rPr lang="ru-RU" b="1" dirty="0">
                <a:solidFill>
                  <a:srgbClr val="C00000"/>
                </a:solidFill>
              </a:rPr>
              <a:t>много в мире есть,</a:t>
            </a:r>
          </a:p>
          <a:p>
            <a:r>
              <a:rPr lang="ru-RU" b="1" dirty="0">
                <a:solidFill>
                  <a:srgbClr val="C00000"/>
                </a:solidFill>
              </a:rPr>
              <a:t>   Их невозможно перечесть.</a:t>
            </a:r>
          </a:p>
          <a:p>
            <a:r>
              <a:rPr lang="ru-RU" b="1" dirty="0">
                <a:solidFill>
                  <a:srgbClr val="C00000"/>
                </a:solidFill>
              </a:rPr>
              <a:t>   Сегодня многие нужны,</a:t>
            </a:r>
          </a:p>
          <a:p>
            <a:r>
              <a:rPr lang="ru-RU" b="1" dirty="0">
                <a:solidFill>
                  <a:srgbClr val="C00000"/>
                </a:solidFill>
              </a:rPr>
              <a:t>   И актуальны, и важны:</a:t>
            </a:r>
          </a:p>
          <a:p>
            <a:r>
              <a:rPr lang="ru-RU" b="1" dirty="0">
                <a:solidFill>
                  <a:srgbClr val="C00000"/>
                </a:solidFill>
              </a:rPr>
              <a:t>   Спасатель, фермер, гувернер,</a:t>
            </a:r>
          </a:p>
          <a:p>
            <a:r>
              <a:rPr lang="ru-RU" b="1" dirty="0">
                <a:solidFill>
                  <a:srgbClr val="C00000"/>
                </a:solidFill>
              </a:rPr>
              <a:t>   Телеведущий и актер,</a:t>
            </a:r>
          </a:p>
          <a:p>
            <a:r>
              <a:rPr lang="ru-RU" b="1" dirty="0">
                <a:solidFill>
                  <a:srgbClr val="C00000"/>
                </a:solidFill>
              </a:rPr>
              <a:t>   И ты скорее подрастай,</a:t>
            </a:r>
          </a:p>
          <a:p>
            <a:r>
              <a:rPr lang="ru-RU" b="1" dirty="0">
                <a:solidFill>
                  <a:srgbClr val="C00000"/>
                </a:solidFill>
              </a:rPr>
              <a:t>   Профессией овладевай.</a:t>
            </a:r>
          </a:p>
          <a:p>
            <a:r>
              <a:rPr lang="ru-RU" b="1" dirty="0">
                <a:solidFill>
                  <a:srgbClr val="C00000"/>
                </a:solidFill>
              </a:rPr>
              <a:t>   Старайся в деле первым быть</a:t>
            </a:r>
          </a:p>
          <a:p>
            <a:r>
              <a:rPr lang="ru-RU" b="1" dirty="0">
                <a:solidFill>
                  <a:srgbClr val="C00000"/>
                </a:solidFill>
              </a:rPr>
              <a:t>   И людям пользу приносить. </a:t>
            </a:r>
          </a:p>
        </p:txBody>
      </p:sp>
      <p:pic>
        <p:nvPicPr>
          <p:cNvPr id="6" name="Picture 6" descr="MCj0424162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427984" y="3284984"/>
            <a:ext cx="1928794" cy="2357454"/>
          </a:xfrm>
          <a:prstGeom prst="rect">
            <a:avLst/>
          </a:prstGeom>
          <a:ln>
            <a:noFill/>
          </a:ln>
        </p:spPr>
      </p:pic>
      <p:pic>
        <p:nvPicPr>
          <p:cNvPr id="7" name="Picture 4" descr="http://veselka.dnepredu.com/uploads/editor/1902/92777/sitepage_24/images/e6019b30696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3363" y="3429000"/>
            <a:ext cx="2143140" cy="3071834"/>
          </a:xfrm>
          <a:prstGeom prst="rect">
            <a:avLst/>
          </a:prstGeom>
          <a:ln w="88900" cap="sq" cmpd="thickThin">
            <a:solidFill>
              <a:srgbClr val="00B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6127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55576" y="452801"/>
            <a:ext cx="7920880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Начинать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знакомить детей с разными видами профессионального труда необходимо с дошкольного возраста. Это помогает расширить у них представления о мире взрослых, пробуждать интерес к их профессиональной деятельности, формировать уважение к труду и бережное отношение к вещам, обогащает словарный запас. А как это сделать? Вот в этом и заключается задача воспитателя.</a:t>
            </a:r>
          </a:p>
        </p:txBody>
      </p:sp>
      <p:pic>
        <p:nvPicPr>
          <p:cNvPr id="3074" name="Picture 2" descr="https://sun9-50.userapi.com/U97n7-Jaln35X22Xb4iw8Gv558Xk2GFphr8HjA/-IYXW6He-iQ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26" r="6023"/>
          <a:stretch/>
        </p:blipFill>
        <p:spPr bwMode="auto">
          <a:xfrm>
            <a:off x="1835696" y="2934468"/>
            <a:ext cx="2256504" cy="3744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sun9-37.userapi.com/LXSwmGsl5lbUktxjsm-F-M7LjObETuNx93PIlw/qf_JSuMJTn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935744"/>
            <a:ext cx="2807354" cy="374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0808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755576" y="735094"/>
            <a:ext cx="7572428" cy="5238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Создать условия для формирования целостного представления дошкольников о профессиях.</a:t>
            </a:r>
          </a:p>
          <a:p>
            <a:pPr algn="ctr"/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80000"/>
              </a:lnSpc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Задачи:</a:t>
            </a:r>
          </a:p>
          <a:p>
            <a:pPr marL="342900" indent="-342900" algn="just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Развивать у детей интерес к различного рода профессиям; показать значение трудовой деятельности в жизни человека.</a:t>
            </a:r>
          </a:p>
          <a:p>
            <a:pPr marL="342900" indent="-342900" algn="just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Создавать условия для закрепления представлений о трудовых действиях, совершаемых взрослыми, о результатах труда, об оборудовании.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</a:t>
            </a:r>
          </a:p>
          <a:p>
            <a:pPr marL="342900" indent="-342900" algn="just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Воспитывать уважительное и доброе отношение к людям разных профессий.                                                                                                             </a:t>
            </a:r>
          </a:p>
          <a:p>
            <a:pPr marL="342900" indent="-342900" algn="just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Заставить детей задуматься о выборе будущей профессии.</a:t>
            </a:r>
            <a:endParaRPr lang="ru-RU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199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259632" y="908720"/>
            <a:ext cx="668199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Мы хотим узнать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 algn="ctr">
              <a:lnSpc>
                <a:spcPct val="150000"/>
              </a:lnSpc>
            </a:pP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Какие бывают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профессии;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Чем занимаются люди разных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профессий;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Какие профессии у наших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родителей;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Какие знания и качества нужны для той или иной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профессии;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Взаимосвязь профессий. </a:t>
            </a:r>
          </a:p>
        </p:txBody>
      </p:sp>
    </p:spTree>
    <p:extLst>
      <p:ext uri="{BB962C8B-B14F-4D97-AF65-F5344CB8AC3E}">
        <p14:creationId xmlns:p14="http://schemas.microsoft.com/office/powerpoint/2010/main" val="3050603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89878" y="2160997"/>
            <a:ext cx="25922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250"/>
              </a:spcBef>
              <a:buClr>
                <a:srgbClr val="0BD0D9"/>
              </a:buClr>
              <a:buSzPct val="95000"/>
            </a:pPr>
            <a:r>
              <a:rPr lang="ru-RU" b="1" dirty="0">
                <a:solidFill>
                  <a:srgbClr val="002060"/>
                </a:solidFill>
                <a:latin typeface="Constantia"/>
              </a:rPr>
              <a:t>Играя в сюжетно-ролевые игры у детей появляется интерес к профессиям, желание попробовать себя в роли продавца, врача, повара, водителя…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51520" y="801094"/>
            <a:ext cx="2212848" cy="751805"/>
          </a:xfrm>
          <a:prstGeom prst="rect">
            <a:avLst/>
          </a:prstGeom>
        </p:spPr>
        <p:txBody>
          <a:bodyPr vert="horz" lIns="45720" tIns="45720" rIns="45720" bIns="4572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2000" b="1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nstantia"/>
                <a:ea typeface="+mj-ea"/>
                <a:cs typeface="+mj-cs"/>
              </a:rPr>
              <a:t>Сюжетно-ролевые игры.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nstantia"/>
              <a:ea typeface="+mj-ea"/>
              <a:cs typeface="+mj-cs"/>
            </a:endParaRPr>
          </a:p>
        </p:txBody>
      </p:sp>
      <p:pic>
        <p:nvPicPr>
          <p:cNvPr id="4098" name="Picture 2" descr="https://sun9-47.userapi.com/_g2sebgCEaQpX0A1WJyr544v8VA6p8rNxqGTbg/T00yB0Iutmc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66" r="10055"/>
          <a:stretch/>
        </p:blipFill>
        <p:spPr bwMode="auto">
          <a:xfrm>
            <a:off x="2682166" y="149138"/>
            <a:ext cx="2793543" cy="33267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sun9-46.userapi.com/CCMLQecmUgXTTFcBKsSfPQlTCKkceLlS9oXGoA/55Q1YwBLVKI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65" r="13526"/>
          <a:stretch/>
        </p:blipFill>
        <p:spPr bwMode="auto">
          <a:xfrm>
            <a:off x="3410497" y="3562621"/>
            <a:ext cx="4330378" cy="317874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sun9-58.userapi.com/NMXwL-A3NnNVRm5oKLbs0GvT2tYEi1ewCHg3Bw/6adlE1raiyg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27"/>
          <a:stretch/>
        </p:blipFill>
        <p:spPr bwMode="auto">
          <a:xfrm>
            <a:off x="5796136" y="116632"/>
            <a:ext cx="2761138" cy="33123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238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 descr="https://avatars.mds.yandex.net/get-pdb/2839550/53871d01-5ce8-4250-ab96-da0e6bee9b21/s1200?webp=fals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25" r="4735" b="10834"/>
          <a:stretch/>
        </p:blipFill>
        <p:spPr bwMode="auto">
          <a:xfrm>
            <a:off x="5562536" y="4885501"/>
            <a:ext cx="2270089" cy="191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sun9-6.userapi.com/WDjtC1vRANYN_Hl5ABr8ytEPF0CoZK6VbifrUQ/YDF0e_JaaU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8"/>
          <a:stretch/>
        </p:blipFill>
        <p:spPr bwMode="auto">
          <a:xfrm>
            <a:off x="3032411" y="188640"/>
            <a:ext cx="5690062" cy="45365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https://3.bp.blogspot.com/-JF4kVwM-ph0/W9NE5plbhwI/AAAAAAAAwhg/C-diqMJI5Sgi8Tsim-B9rOBazlMoZdKlACLcBGAs/s1600/School%2Bicon%2B%25282%252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371" b="63031"/>
          <a:stretch/>
        </p:blipFill>
        <p:spPr bwMode="auto">
          <a:xfrm>
            <a:off x="2051720" y="5015795"/>
            <a:ext cx="1461825" cy="16562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72" t="3780" b="63639"/>
          <a:stretch/>
        </p:blipFill>
        <p:spPr bwMode="auto">
          <a:xfrm>
            <a:off x="179512" y="188639"/>
            <a:ext cx="1502544" cy="14600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308" r="67424"/>
          <a:stretch/>
        </p:blipFill>
        <p:spPr bwMode="auto">
          <a:xfrm>
            <a:off x="467544" y="5088958"/>
            <a:ext cx="1459885" cy="15099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Текст 2"/>
          <p:cNvSpPr txBox="1">
            <a:spLocks/>
          </p:cNvSpPr>
          <p:nvPr/>
        </p:nvSpPr>
        <p:spPr>
          <a:xfrm>
            <a:off x="53576" y="1742881"/>
            <a:ext cx="2997752" cy="302433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Вам покрасить чуб в полоску?                                              Может бороду побрить?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Или сделать вам причёску?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Кудри вам могу завить.                  Приходите в салон красоты,                                              Здесь сбудутся ваши мечты!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003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sun9-38.userapi.com/gBaS87-zBFKMjIE14UXrvKfE6eaXzwtrrL5veQ/fZFsKFSvEbQ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39"/>
          <a:stretch/>
        </p:blipFill>
        <p:spPr bwMode="auto">
          <a:xfrm>
            <a:off x="2812597" y="177798"/>
            <a:ext cx="5820771" cy="47941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polesie-igrushki.ru/upload/iblock/95d/95d01f15a5cc1d47d52c2d09d282cbe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45" b="38544"/>
          <a:stretch/>
        </p:blipFill>
        <p:spPr bwMode="auto">
          <a:xfrm>
            <a:off x="2411760" y="5139773"/>
            <a:ext cx="2808312" cy="16803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forkidsandmum.ru/pictures/102100567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8580" y="5139773"/>
            <a:ext cx="2433939" cy="16803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https://static.vecteezy.com/system/resources/previews/000/142/942/original/plait-hair-vector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6" t="42447" r="71554" b="9394"/>
          <a:stretch/>
        </p:blipFill>
        <p:spPr bwMode="auto">
          <a:xfrm>
            <a:off x="323527" y="4299887"/>
            <a:ext cx="1641711" cy="2520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5761" y="925364"/>
            <a:ext cx="25020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Парикмахер, взяв расчёску,</a:t>
            </a:r>
            <a:b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Ловко делает причёску.</a:t>
            </a:r>
            <a:b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Быстро ножницы стригут,</a:t>
            </a:r>
            <a:b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Облик новый создают</a:t>
            </a:r>
          </a:p>
        </p:txBody>
      </p:sp>
    </p:spTree>
    <p:extLst>
      <p:ext uri="{BB962C8B-B14F-4D97-AF65-F5344CB8AC3E}">
        <p14:creationId xmlns:p14="http://schemas.microsoft.com/office/powerpoint/2010/main" val="1452988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sun9-34.userapi.com/1Dc6JpgqkRvNVKwnNT1FVVFx47F9lKdP1alexg/PHv3eBpgDJ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5"/>
          <a:stretch/>
        </p:blipFill>
        <p:spPr bwMode="auto">
          <a:xfrm>
            <a:off x="2627784" y="116632"/>
            <a:ext cx="6266242" cy="50569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ae01.alicdn.com/kf/HTB1j7eYKbSYBuNjSspfq6AZCpXaE/11Pcs-Chef-Set-Protective-Complete-Nontoxic-Lightweight-Durable-Kitchen-Suit-Playset-for-Kids-Playing-Kitchen-Cooki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504" y="4365104"/>
            <a:ext cx="2348880" cy="24928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thumbs.dreamstime.com/b/kitchen-utensils-2254268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999"/>
          <a:stretch/>
        </p:blipFill>
        <p:spPr bwMode="auto">
          <a:xfrm>
            <a:off x="5148064" y="5313394"/>
            <a:ext cx="3517476" cy="1486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s://chudomama.com/purchases/uploads/748/b19/c8c4594013b3ad0195083565b0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1693" y="5277484"/>
            <a:ext cx="1584176" cy="155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25760" y="272064"/>
            <a:ext cx="22860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Вот повар</a:t>
            </a:r>
            <a:b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белом колпаке</a:t>
            </a:r>
            <a:b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большим половником</a:t>
            </a:r>
            <a:b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руке.</a:t>
            </a:r>
            <a:b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Умеет он</a:t>
            </a:r>
            <a:b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Искусно</a:t>
            </a:r>
            <a:b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Готовить</a:t>
            </a:r>
            <a:b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Кашу вкусную!</a:t>
            </a:r>
            <a:b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Такую</a:t>
            </a:r>
            <a:b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Кашу сладкую —</a:t>
            </a:r>
            <a:b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Её съем</a:t>
            </a:r>
            <a:b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Без остатка я!</a:t>
            </a:r>
          </a:p>
        </p:txBody>
      </p:sp>
    </p:spTree>
    <p:extLst>
      <p:ext uri="{BB962C8B-B14F-4D97-AF65-F5344CB8AC3E}">
        <p14:creationId xmlns:p14="http://schemas.microsoft.com/office/powerpoint/2010/main" val="1212113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197</TotalTime>
  <Words>469</Words>
  <Application>Microsoft Office PowerPoint</Application>
  <PresentationFormat>Экран (4:3)</PresentationFormat>
  <Paragraphs>53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Эркер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Dns</dc:creator>
  <cp:lastModifiedBy>User</cp:lastModifiedBy>
  <cp:revision>24</cp:revision>
  <dcterms:created xsi:type="dcterms:W3CDTF">2015-01-27T15:08:50Z</dcterms:created>
  <dcterms:modified xsi:type="dcterms:W3CDTF">2020-12-10T15:57:30Z</dcterms:modified>
</cp:coreProperties>
</file>