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313" r:id="rId3"/>
    <p:sldId id="291" r:id="rId4"/>
    <p:sldId id="298" r:id="rId5"/>
    <p:sldId id="294" r:id="rId6"/>
    <p:sldId id="295" r:id="rId7"/>
    <p:sldId id="297" r:id="rId8"/>
    <p:sldId id="289" r:id="rId9"/>
    <p:sldId id="301" r:id="rId10"/>
    <p:sldId id="307" r:id="rId11"/>
    <p:sldId id="262" r:id="rId12"/>
    <p:sldId id="284" r:id="rId13"/>
    <p:sldId id="263" r:id="rId14"/>
    <p:sldId id="274" r:id="rId15"/>
    <p:sldId id="264" r:id="rId16"/>
    <p:sldId id="276" r:id="rId17"/>
    <p:sldId id="265" r:id="rId18"/>
    <p:sldId id="266" r:id="rId19"/>
    <p:sldId id="277" r:id="rId20"/>
    <p:sldId id="268" r:id="rId21"/>
    <p:sldId id="269" r:id="rId22"/>
    <p:sldId id="278" r:id="rId23"/>
    <p:sldId id="272" r:id="rId24"/>
    <p:sldId id="280" r:id="rId25"/>
    <p:sldId id="281" r:id="rId26"/>
    <p:sldId id="282" r:id="rId27"/>
    <p:sldId id="30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1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AB1C7-62CE-4159-8C29-CF575F3A3515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AEF8A-A68F-4127-884D-37316E3AA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594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AEF8A-A68F-4127-884D-37316E3AA84D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2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708920"/>
            <a:ext cx="7342584" cy="6034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Особенности развития детей раннего возраста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129652">
            <a:off x="2008795" y="4452612"/>
            <a:ext cx="7160840" cy="653762"/>
          </a:xfrm>
        </p:spPr>
        <p:txBody>
          <a:bodyPr>
            <a:noAutofit/>
          </a:bodyPr>
          <a:lstStyle/>
          <a:p>
            <a:r>
              <a:rPr lang="ru-RU" sz="4000" dirty="0"/>
              <a:t>Лучшие игры малышам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3267075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360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94722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tx1"/>
                </a:solidFill>
              </a:rPr>
              <a:t>Нейрогимнастика</a:t>
            </a:r>
            <a:r>
              <a:rPr lang="ru-RU" dirty="0">
                <a:solidFill>
                  <a:schemeClr val="tx1"/>
                </a:solidFill>
              </a:rPr>
              <a:t> — это универсальная система упражнений, она эффективна и для детей и для взрослых в любом возрасте.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Но особенно актуально применение кинезиологических упражнений у детей с проблемами в развитии. 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5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140968"/>
            <a:ext cx="5486400" cy="52228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Особенности речевого развития детей раннего возраста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" b="161"/>
          <a:stretch>
            <a:fillRect/>
          </a:stretch>
        </p:blipFill>
        <p:spPr bwMode="auto">
          <a:xfrm>
            <a:off x="251520" y="4005064"/>
            <a:ext cx="3635896" cy="262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79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22920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Развитие речи – одно из важных приобретений ребенка в дошкольном возрасте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188640"/>
            <a:ext cx="7559675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46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332656"/>
            <a:ext cx="8496944" cy="6048672"/>
          </a:xfrm>
        </p:spPr>
        <p:txBody>
          <a:bodyPr>
            <a:normAutofit fontScale="47500" lnSpcReduction="20000"/>
          </a:bodyPr>
          <a:lstStyle/>
          <a:p>
            <a:r>
              <a:rPr lang="ru-RU" sz="5900" b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Этапы речевого развития</a:t>
            </a:r>
            <a:endParaRPr lang="ru-RU" sz="5900" dirty="0" smtClean="0"/>
          </a:p>
          <a:p>
            <a:pPr marL="571500" lvl="0" indent="-571500" algn="l">
              <a:buFont typeface="Wingdings" pitchFamily="2" charset="2"/>
              <a:buChar char="Ø"/>
            </a:pPr>
            <a:r>
              <a:rPr lang="ru-RU" sz="4000" b="1" dirty="0" smtClean="0"/>
              <a:t>0 </a:t>
            </a:r>
            <a:r>
              <a:rPr lang="ru-RU" sz="4000" b="1" dirty="0"/>
              <a:t>- 2 месяца – период младенческого крика</a:t>
            </a:r>
            <a:r>
              <a:rPr lang="ru-RU" sz="4000" dirty="0"/>
              <a:t>. Самое первое речевое проявление</a:t>
            </a:r>
            <a:r>
              <a:rPr lang="ru-RU" sz="4000" dirty="0" smtClean="0"/>
              <a:t>.</a:t>
            </a:r>
          </a:p>
          <a:p>
            <a:pPr marL="571500" lvl="0" indent="-571500" algn="l">
              <a:buFont typeface="Wingdings" pitchFamily="2" charset="2"/>
              <a:buChar char="Ø"/>
            </a:pPr>
            <a:endParaRPr lang="ru-RU" sz="4000" dirty="0"/>
          </a:p>
          <a:p>
            <a:pPr marL="571500" indent="-571500" algn="l">
              <a:buFont typeface="Wingdings" pitchFamily="2" charset="2"/>
              <a:buChar char="Ø"/>
            </a:pPr>
            <a:r>
              <a:rPr lang="ru-RU" sz="4000" b="1" dirty="0" smtClean="0"/>
              <a:t>2</a:t>
            </a:r>
            <a:r>
              <a:rPr lang="ru-RU" sz="4000" dirty="0" smtClean="0"/>
              <a:t>-</a:t>
            </a:r>
            <a:r>
              <a:rPr lang="ru-RU" sz="4000" b="1" dirty="0" smtClean="0"/>
              <a:t>3 мес.</a:t>
            </a:r>
            <a:r>
              <a:rPr lang="ru-RU" sz="4000" dirty="0" smtClean="0"/>
              <a:t> </a:t>
            </a:r>
            <a:r>
              <a:rPr lang="ru-RU" sz="4000" dirty="0"/>
              <a:t>- начинает формироваться интонационный язык, которым ребенок будет пользоваться всю свою жизнь. У большинства здоровых детей в это время появляется начальное гуление - </a:t>
            </a:r>
            <a:r>
              <a:rPr lang="ru-RU" sz="4000" b="1" dirty="0"/>
              <a:t>«</a:t>
            </a:r>
            <a:r>
              <a:rPr lang="ru-RU" sz="4000" b="1" dirty="0" err="1"/>
              <a:t>гуканье</a:t>
            </a:r>
            <a:r>
              <a:rPr lang="ru-RU" sz="4000" b="1" dirty="0"/>
              <a:t>»</a:t>
            </a:r>
            <a:r>
              <a:rPr lang="ru-RU" sz="4000" dirty="0"/>
              <a:t>. Ребенок активнее </a:t>
            </a:r>
            <a:r>
              <a:rPr lang="ru-RU" sz="4000" dirty="0" err="1"/>
              <a:t>гулит</a:t>
            </a:r>
            <a:r>
              <a:rPr lang="ru-RU" sz="4000" dirty="0"/>
              <a:t> в присутствии взрослых, у него появляется улыбка и первый смех  в ответ на эмоциональное общение с окружающими взрослыми, у </a:t>
            </a:r>
            <a:r>
              <a:rPr lang="ru-RU" sz="4000" dirty="0" smtClean="0"/>
              <a:t>него формируется </a:t>
            </a:r>
            <a:r>
              <a:rPr lang="ru-RU" sz="4000" b="1" dirty="0"/>
              <a:t>комплекс оживления.</a:t>
            </a:r>
            <a:r>
              <a:rPr lang="ru-RU" sz="4000" dirty="0"/>
              <a:t> (эмоционально-двигательная реакция на появление взрослого). </a:t>
            </a:r>
            <a:endParaRPr lang="ru-RU" sz="4000" dirty="0" smtClean="0"/>
          </a:p>
          <a:p>
            <a:pPr marL="571500" indent="-571500" algn="l">
              <a:buFont typeface="Wingdings" pitchFamily="2" charset="2"/>
              <a:buChar char="Ø"/>
            </a:pPr>
            <a:endParaRPr lang="ru-RU" sz="4000" dirty="0"/>
          </a:p>
          <a:p>
            <a:pPr marL="571500" indent="-571500" algn="l">
              <a:buFont typeface="Wingdings" pitchFamily="2" charset="2"/>
              <a:buChar char="Ø"/>
            </a:pPr>
            <a:r>
              <a:rPr lang="ru-RU" sz="4000" b="1" dirty="0"/>
              <a:t>3-5 мес. </a:t>
            </a:r>
            <a:r>
              <a:rPr lang="ru-RU" sz="4000" dirty="0"/>
              <a:t>–</a:t>
            </a:r>
            <a:r>
              <a:rPr lang="ru-RU" sz="4000" b="1" dirty="0"/>
              <a:t> </a:t>
            </a:r>
            <a:r>
              <a:rPr lang="ru-RU" sz="4000" dirty="0" smtClean="0"/>
              <a:t>появляется</a:t>
            </a:r>
            <a:r>
              <a:rPr lang="ru-RU" sz="4000" b="1" dirty="0" smtClean="0"/>
              <a:t> </a:t>
            </a:r>
            <a:r>
              <a:rPr lang="ru-RU" sz="4000" b="1" dirty="0"/>
              <a:t>гуление</a:t>
            </a:r>
            <a:r>
              <a:rPr lang="ru-RU" sz="4000" dirty="0"/>
              <a:t> , которое представляет собой певучее произнесение цепочек гласных звуков, близких к [а, у, ы], часто в сочетании с согласными [г, м]. Это важный этап довербального (дословесного) развития речи. В это время наряду с подготовкой речевого аппарата к произношению звуков, осуществляется процесс развития понимания речи, когда малыш учится управлять интонацией</a:t>
            </a:r>
            <a:r>
              <a:rPr lang="ru-RU" sz="4000" dirty="0" smtClean="0"/>
              <a:t>.</a:t>
            </a:r>
          </a:p>
          <a:p>
            <a:pPr marL="571500" indent="-571500" algn="l">
              <a:buFont typeface="Wingdings" pitchFamily="2" charset="2"/>
              <a:buChar char="Ø"/>
            </a:pPr>
            <a:endParaRPr lang="ru-RU" sz="4000" dirty="0"/>
          </a:p>
          <a:p>
            <a:pPr marL="571500" indent="-571500" algn="l">
              <a:buFont typeface="Wingdings" pitchFamily="2" charset="2"/>
              <a:buChar char="Ø"/>
            </a:pPr>
            <a:r>
              <a:rPr lang="ru-RU" sz="4000" b="1" dirty="0"/>
              <a:t>5 - 9 мес.</a:t>
            </a:r>
            <a:r>
              <a:rPr lang="ru-RU" sz="4000" dirty="0"/>
              <a:t> - появление </a:t>
            </a:r>
            <a:r>
              <a:rPr lang="ru-RU" sz="4000" b="1" dirty="0"/>
              <a:t>лепета,</a:t>
            </a:r>
            <a:r>
              <a:rPr lang="ru-RU" sz="4000" dirty="0"/>
              <a:t> который представляет собой многократное повторение слогов (</a:t>
            </a:r>
            <a:r>
              <a:rPr lang="ru-RU" sz="4000" dirty="0" err="1"/>
              <a:t>ма</a:t>
            </a:r>
            <a:r>
              <a:rPr lang="ru-RU" sz="4000" dirty="0"/>
              <a:t>, ба, па, да, на) под контролем слуха. Ребенок прислушивается к своему лепету и стремится повторить сочетания звуков, произносимых им самим (</a:t>
            </a:r>
            <a:r>
              <a:rPr lang="ru-RU" sz="4000" dirty="0" err="1"/>
              <a:t>ма-ма-ма</a:t>
            </a:r>
            <a:r>
              <a:rPr lang="ru-RU" sz="4000" dirty="0"/>
              <a:t>, ба-ба-ба и т.д.).</a:t>
            </a:r>
          </a:p>
          <a:p>
            <a:pPr algn="l"/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332656"/>
            <a:ext cx="8640960" cy="6336704"/>
          </a:xfrm>
        </p:spPr>
        <p:txBody>
          <a:bodyPr>
            <a:no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ru-RU" sz="1800" b="1" dirty="0"/>
              <a:t>9-10 мес. -</a:t>
            </a:r>
            <a:r>
              <a:rPr lang="ru-RU" sz="1800" dirty="0"/>
              <a:t> появление первых </a:t>
            </a:r>
            <a:r>
              <a:rPr lang="ru-RU" sz="1800" b="1" dirty="0"/>
              <a:t>лепетных слов</a:t>
            </a:r>
            <a:r>
              <a:rPr lang="ru-RU" sz="1800" dirty="0"/>
              <a:t>, которые состоят из двух одинаковых слогов: мама, папа, баба, дядя. Данный этап рассматривается как </a:t>
            </a:r>
            <a:r>
              <a:rPr lang="ru-RU" sz="1800" dirty="0" err="1"/>
              <a:t>сензитивный</a:t>
            </a:r>
            <a:r>
              <a:rPr lang="ru-RU" sz="1800" dirty="0"/>
              <a:t> (наиболее благоприятный) период для развития речи.</a:t>
            </a:r>
          </a:p>
          <a:p>
            <a:pPr algn="l"/>
            <a:r>
              <a:rPr lang="ru-RU" sz="1800" dirty="0"/>
              <a:t>конец </a:t>
            </a:r>
            <a:r>
              <a:rPr lang="ru-RU" sz="1800" b="1" dirty="0"/>
              <a:t>первого года</a:t>
            </a:r>
            <a:r>
              <a:rPr lang="ru-RU" sz="1800" dirty="0"/>
              <a:t> - </a:t>
            </a:r>
            <a:r>
              <a:rPr lang="ru-RU" sz="1800" b="1" dirty="0"/>
              <a:t>начале второго</a:t>
            </a:r>
            <a:r>
              <a:rPr lang="ru-RU" sz="1800" dirty="0"/>
              <a:t> </a:t>
            </a:r>
            <a:r>
              <a:rPr lang="ru-RU" sz="1800" b="1" dirty="0"/>
              <a:t>года</a:t>
            </a:r>
            <a:r>
              <a:rPr lang="ru-RU" sz="1800" dirty="0"/>
              <a:t> - ребенок обычно произносит свое первое настоящее слово, осознанно начиная пользоваться речью. </a:t>
            </a:r>
            <a:endParaRPr lang="ru-RU" sz="1800" dirty="0" smtClean="0"/>
          </a:p>
          <a:p>
            <a:pPr algn="l"/>
            <a:endParaRPr lang="ru-RU" sz="800" dirty="0"/>
          </a:p>
          <a:p>
            <a:pPr algn="l"/>
            <a:r>
              <a:rPr lang="ru-RU" sz="1800" i="1" dirty="0"/>
              <a:t>*к </a:t>
            </a:r>
            <a:r>
              <a:rPr lang="ru-RU" sz="1800" b="1" i="1" dirty="0"/>
              <a:t>году</a:t>
            </a:r>
            <a:r>
              <a:rPr lang="ru-RU" sz="1800" i="1" dirty="0"/>
              <a:t> словарь состоит из 9-12, а иногда и большего количества слов (кис, </a:t>
            </a:r>
            <a:r>
              <a:rPr lang="ru-RU" sz="1800" i="1" dirty="0" err="1"/>
              <a:t>му</a:t>
            </a:r>
            <a:r>
              <a:rPr lang="ru-RU" sz="1800" i="1" dirty="0"/>
              <a:t>, </a:t>
            </a:r>
            <a:r>
              <a:rPr lang="ru-RU" sz="1800" i="1" dirty="0" err="1"/>
              <a:t>ав</a:t>
            </a:r>
            <a:r>
              <a:rPr lang="ru-RU" sz="1800" i="1" dirty="0"/>
              <a:t>, </a:t>
            </a:r>
            <a:r>
              <a:rPr lang="ru-RU" sz="1800" i="1" dirty="0" err="1"/>
              <a:t>ам</a:t>
            </a:r>
            <a:r>
              <a:rPr lang="ru-RU" sz="1800" i="1" dirty="0"/>
              <a:t> и др.).  </a:t>
            </a:r>
            <a:endParaRPr lang="ru-RU" sz="1800" i="1" dirty="0" smtClean="0"/>
          </a:p>
          <a:p>
            <a:pPr algn="l"/>
            <a:endParaRPr lang="ru-RU" sz="800" dirty="0"/>
          </a:p>
          <a:p>
            <a:pPr marL="285750" indent="-285750" algn="l">
              <a:buFont typeface="Wingdings" pitchFamily="2" charset="2"/>
              <a:buChar char="Ø"/>
            </a:pPr>
            <a:r>
              <a:rPr lang="ru-RU" sz="1800" b="1" dirty="0"/>
              <a:t>1,5-2 года - </a:t>
            </a:r>
            <a:r>
              <a:rPr lang="ru-RU" sz="1800" dirty="0"/>
              <a:t>  ребенок начинает говорить отдельными короткими фразами.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ru-RU" sz="1800" b="1" dirty="0"/>
              <a:t>2 года - </a:t>
            </a:r>
            <a:r>
              <a:rPr lang="ru-RU" sz="1800" dirty="0"/>
              <a:t>период словарного взрыва</a:t>
            </a:r>
            <a:r>
              <a:rPr lang="ru-RU" sz="1800" b="1" dirty="0"/>
              <a:t> - </a:t>
            </a:r>
            <a:r>
              <a:rPr lang="ru-RU" sz="1800" dirty="0"/>
              <a:t> активный словарь, т.е. те слова, которые ребенок активно использует в своей речи, уже насчитывает примерно 200 слов.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ru-RU" sz="1800" b="1" dirty="0"/>
              <a:t>2,5 года</a:t>
            </a:r>
            <a:r>
              <a:rPr lang="ru-RU" sz="1800" dirty="0"/>
              <a:t> – бурно развивается фразовая речь – ребенок может строить предложения из 2-3 слов.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ru-RU" sz="1800" b="1" dirty="0"/>
              <a:t>3 года- </a:t>
            </a:r>
            <a:r>
              <a:rPr lang="ru-RU" sz="1800" dirty="0"/>
              <a:t>словарный </a:t>
            </a:r>
            <a:r>
              <a:rPr lang="ru-RU" sz="1800" b="1" dirty="0"/>
              <a:t> </a:t>
            </a:r>
            <a:r>
              <a:rPr lang="ru-RU" sz="1800" dirty="0"/>
              <a:t>запас</a:t>
            </a:r>
            <a:r>
              <a:rPr lang="ru-RU" sz="1800" b="1" dirty="0"/>
              <a:t> </a:t>
            </a:r>
            <a:r>
              <a:rPr lang="ru-RU" sz="1800" dirty="0"/>
              <a:t>он быстро увеличивается и достигает 800-1000 слов. Речь становится полноценным средством общения</a:t>
            </a:r>
            <a:r>
              <a:rPr lang="ru-RU" sz="1800" dirty="0" smtClean="0"/>
              <a:t>.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ru-RU" sz="800" dirty="0"/>
          </a:p>
          <a:p>
            <a:pPr algn="l"/>
            <a:r>
              <a:rPr lang="ru-RU" sz="1800" i="1" dirty="0"/>
              <a:t>*Возрастает активность ребенка, повышается интерес к речи взрослых. Малыши легко запоминают небольшие стихотворения и сказки – важный источник развития речи. Речевое общение становится разнообразнее: вопросы взрослым и ответы на эти вопросы, просьбы, рассказ об увиденном и сделанном, пересказ услышанного, требование объяснить, как выполняется то или иное действие.</a:t>
            </a:r>
            <a:endParaRPr lang="ru-RU" sz="1800" dirty="0"/>
          </a:p>
          <a:p>
            <a:pPr algn="l"/>
            <a:r>
              <a:rPr lang="ru-RU" sz="1800" dirty="0"/>
              <a:t> </a:t>
            </a:r>
          </a:p>
          <a:p>
            <a:pPr algn="l"/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49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151216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Полноценному формированию речевой функции,  в целях профилактики речевых нарушений необходимо развивать: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1916832"/>
            <a:ext cx="6127576" cy="3558357"/>
          </a:xfrm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/>
              <a:t>Слуховое внимание.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/>
              <a:t>Правильное дыхание.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/>
              <a:t>Артикуляционную моторику.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/>
              <a:t>Мелкую моторику.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/>
              <a:t>Общую моторику.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/>
              <a:t>Словарный запас </a:t>
            </a:r>
          </a:p>
          <a:p>
            <a:r>
              <a:rPr lang="ru-RU" sz="2800" dirty="0" smtClean="0"/>
              <a:t>(пассивный, активный).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/>
              <a:t>Грамматический строй речи.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4277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352928" cy="52228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Развитие слухового внимания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08720"/>
            <a:ext cx="8496944" cy="5544616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pPr algn="l"/>
            <a:r>
              <a:rPr lang="ru-RU" sz="2400" dirty="0"/>
              <a:t>Для </a:t>
            </a:r>
            <a:r>
              <a:rPr lang="ru-RU" sz="2400" dirty="0" smtClean="0"/>
              <a:t>правильного </a:t>
            </a:r>
            <a:r>
              <a:rPr lang="ru-RU" sz="2400" dirty="0"/>
              <a:t>произношения звуков, правильного пользования голосом ребенок  должен научиться  улавливать и различать звуки</a:t>
            </a:r>
            <a:r>
              <a:rPr lang="ru-RU" sz="2400" dirty="0" smtClean="0"/>
              <a:t>.</a:t>
            </a:r>
          </a:p>
          <a:p>
            <a:pPr algn="l"/>
            <a:endParaRPr lang="ru-RU" sz="2400" dirty="0"/>
          </a:p>
          <a:p>
            <a:pPr algn="l"/>
            <a:r>
              <a:rPr lang="ru-RU" sz="2400" dirty="0"/>
              <a:t>Вслушиваясь в слова, играя с ними, ребенок формирует свой слух, старается приблизить звучание своей речи к тому, что он слышит от окружающих</a:t>
            </a:r>
            <a:r>
              <a:rPr lang="ru-RU" sz="2400" dirty="0" smtClean="0"/>
              <a:t>.</a:t>
            </a:r>
          </a:p>
          <a:p>
            <a:pPr algn="l"/>
            <a:endParaRPr lang="ru-RU" sz="2400" dirty="0"/>
          </a:p>
          <a:p>
            <a:pPr algn="l"/>
            <a:r>
              <a:rPr lang="ru-RU" sz="2400" dirty="0"/>
              <a:t>В играх ребенок учится различать «звучание» знакомых предметов, голоса животных, птиц и людей. Это требует от ребенка не только активного восприятия, но и хорошей памяти, развитого мышления.</a:t>
            </a:r>
          </a:p>
          <a:p>
            <a:pPr algn="l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1245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57606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Развитие навыков правильного дыхания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980728"/>
            <a:ext cx="8136904" cy="554461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600" dirty="0"/>
              <a:t>Правильное дыхание обеспечивает четкое произношение звуков, слов и фраз</a:t>
            </a:r>
            <a:r>
              <a:rPr lang="ru-RU" sz="2600" dirty="0" smtClean="0"/>
              <a:t>.</a:t>
            </a:r>
          </a:p>
          <a:p>
            <a:pPr lvl="0" algn="l"/>
            <a:r>
              <a:rPr lang="ru-RU" sz="2600" dirty="0" smtClean="0"/>
              <a:t>Ребенок </a:t>
            </a:r>
            <a:r>
              <a:rPr lang="ru-RU" sz="2600" dirty="0"/>
              <a:t>должен научиться делать достаточно сильный выдох через рот.</a:t>
            </a:r>
          </a:p>
          <a:p>
            <a:pPr algn="l"/>
            <a:r>
              <a:rPr lang="ru-RU" sz="2600" dirty="0" smtClean="0"/>
              <a:t>Слитность </a:t>
            </a:r>
            <a:r>
              <a:rPr lang="ru-RU" sz="2600" dirty="0"/>
              <a:t>звучания гласных  на одном </a:t>
            </a:r>
            <a:r>
              <a:rPr lang="ru-RU" sz="2600" dirty="0" smtClean="0"/>
              <a:t>выдохе </a:t>
            </a:r>
            <a:r>
              <a:rPr lang="ru-RU" sz="2600" dirty="0"/>
              <a:t>помогает сделать речь ребенка более ясной и </a:t>
            </a:r>
            <a:r>
              <a:rPr lang="ru-RU" sz="2600" dirty="0" smtClean="0"/>
              <a:t>выразительной.</a:t>
            </a:r>
          </a:p>
          <a:p>
            <a:pPr algn="l"/>
            <a:r>
              <a:rPr lang="ru-RU" sz="2600" dirty="0"/>
              <a:t>Дыхательные </a:t>
            </a:r>
            <a:r>
              <a:rPr lang="ru-RU" sz="2600" dirty="0" smtClean="0"/>
              <a:t>упражнения </a:t>
            </a:r>
            <a:r>
              <a:rPr lang="ru-RU" sz="2600" dirty="0"/>
              <a:t>(1-2) выполняются перед артикуляционной гимнастикой. </a:t>
            </a:r>
            <a:endParaRPr lang="ru-RU" sz="2600" dirty="0" smtClean="0"/>
          </a:p>
          <a:p>
            <a:pPr algn="l"/>
            <a:endParaRPr lang="ru-RU" sz="2600" dirty="0"/>
          </a:p>
          <a:p>
            <a:pPr algn="l"/>
            <a:r>
              <a:rPr lang="ru-RU" sz="2600" b="1" i="1" u="sng" dirty="0"/>
              <a:t>Рекомендации к выполнению упражнений:</a:t>
            </a:r>
            <a:endParaRPr lang="ru-RU" sz="2600" b="1" u="sng" dirty="0"/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200" dirty="0"/>
              <a:t>воздух набирать через нос;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200" dirty="0"/>
              <a:t>плечи не поднимать;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200" dirty="0"/>
              <a:t>выдох должен быть длительным и плавным;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200" dirty="0"/>
              <a:t>необходимо следить, за тем, чтобы не надувались щеки (для начала их можно придерживать руками);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200" dirty="0"/>
              <a:t>нельзя много раз подряд повторять упражнения, так как это может привести к головокружению.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" b="161"/>
          <a:stretch>
            <a:fillRect/>
          </a:stretch>
        </p:blipFill>
        <p:spPr bwMode="auto">
          <a:xfrm>
            <a:off x="7164288" y="3645024"/>
            <a:ext cx="1879104" cy="1357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81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8820472" cy="52228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effectLst/>
              </a:rPr>
              <a:t>Развитие артикуляционной моторики</a:t>
            </a:r>
            <a:br>
              <a:rPr lang="ru-RU" sz="2800" dirty="0">
                <a:solidFill>
                  <a:schemeClr val="tx1"/>
                </a:solidFill>
                <a:effectLst/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196752"/>
            <a:ext cx="8640960" cy="5400600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2400" u="sng" dirty="0" smtClean="0"/>
          </a:p>
          <a:p>
            <a:pPr algn="l"/>
            <a:r>
              <a:rPr lang="ru-RU" sz="2400" dirty="0"/>
              <a:t>Для правильного звукопроизношения нужны сильные, упругие и подвижные органы речи - язык, губы, мягкое небо. </a:t>
            </a:r>
          </a:p>
          <a:p>
            <a:pPr algn="l"/>
            <a:r>
              <a:rPr lang="ru-RU" sz="2400" dirty="0" smtClean="0"/>
              <a:t>Гимнастика</a:t>
            </a:r>
            <a:r>
              <a:rPr lang="ru-RU" sz="2400" dirty="0"/>
              <a:t>, направленная на развитие органов речи, называется АРТИКУЛЯЦИОННОЙ. </a:t>
            </a:r>
            <a:endParaRPr lang="ru-RU" sz="2400" dirty="0" smtClean="0"/>
          </a:p>
          <a:p>
            <a:pPr algn="l"/>
            <a:r>
              <a:rPr lang="ru-RU" sz="2400" dirty="0" smtClean="0"/>
              <a:t>Она помогает </a:t>
            </a:r>
            <a:r>
              <a:rPr lang="ru-RU" sz="2400" dirty="0"/>
              <a:t>укрепить речевые мышцы и подготавливает базу для правильного звукопроизношения. </a:t>
            </a:r>
            <a:endParaRPr lang="ru-RU" sz="2400" dirty="0" smtClean="0"/>
          </a:p>
          <a:p>
            <a:pPr algn="l"/>
            <a:r>
              <a:rPr lang="ru-RU" sz="2400" b="1" i="1" u="sng" dirty="0"/>
              <a:t>Рекомендации к выполнению артикуляционной </a:t>
            </a:r>
            <a:r>
              <a:rPr lang="ru-RU" sz="2400" b="1" i="1" u="sng" dirty="0" smtClean="0"/>
              <a:t>гимнастики:</a:t>
            </a:r>
          </a:p>
          <a:p>
            <a:pPr algn="l"/>
            <a:endParaRPr lang="ru-RU" sz="2400" b="1" i="1" u="sng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/>
              <a:t>упражнения </a:t>
            </a:r>
            <a:r>
              <a:rPr lang="ru-RU" sz="2400" dirty="0"/>
              <a:t>выполняются от простого к сложному</a:t>
            </a:r>
            <a:r>
              <a:rPr lang="ru-RU" sz="2400" dirty="0" smtClean="0"/>
              <a:t>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/>
              <a:t>сначала </a:t>
            </a:r>
            <a:r>
              <a:rPr lang="ru-RU" sz="2400" dirty="0"/>
              <a:t>упражнения выполняются перед зеркалом в медленном темпе</a:t>
            </a:r>
            <a:r>
              <a:rPr lang="ru-RU" sz="2400" dirty="0" smtClean="0"/>
              <a:t>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/>
              <a:t>на </a:t>
            </a:r>
            <a:r>
              <a:rPr lang="ru-RU" sz="2400" dirty="0"/>
              <a:t>первых занятиях каждое упражнение выполняют два раза. Затем каждое упражнение  выполняется большее количество </a:t>
            </a:r>
            <a:r>
              <a:rPr lang="ru-RU" sz="2400" dirty="0" smtClean="0"/>
              <a:t>раз;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/>
              <a:t>выполнять </a:t>
            </a:r>
            <a:r>
              <a:rPr lang="ru-RU" sz="2400" dirty="0"/>
              <a:t>артикуляционную гимнастику  следует ежедневно.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809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60648"/>
            <a:ext cx="8208912" cy="6120680"/>
          </a:xfrm>
        </p:spPr>
        <p:txBody>
          <a:bodyPr>
            <a:noAutofit/>
          </a:bodyPr>
          <a:lstStyle/>
          <a:p>
            <a:pPr indent="457200" algn="l"/>
            <a:r>
              <a:rPr lang="ru-RU" sz="2000" b="1" dirty="0" smtClean="0"/>
              <a:t>                       Сказка </a:t>
            </a:r>
            <a:r>
              <a:rPr lang="ru-RU" sz="2000" b="1" dirty="0"/>
              <a:t>о Весёлом </a:t>
            </a:r>
            <a:r>
              <a:rPr lang="ru-RU" sz="2000" b="1" dirty="0" smtClean="0"/>
              <a:t>Язычке</a:t>
            </a:r>
          </a:p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Жил да был Весёлый Язычок. У него был домик. </a:t>
            </a:r>
          </a:p>
          <a:p>
            <a:pPr algn="l"/>
            <a:r>
              <a:rPr lang="ru-RU" sz="2000" dirty="0" smtClean="0"/>
              <a:t>Это рот. Чтобы Весёлый Язычок не выбегал,</a:t>
            </a:r>
          </a:p>
          <a:p>
            <a:pPr algn="l"/>
            <a:r>
              <a:rPr lang="ru-RU" sz="2000" dirty="0" smtClean="0"/>
              <a:t> его домик всегда был закрыт. А дверей в доме две.</a:t>
            </a:r>
            <a:br>
              <a:rPr lang="ru-RU" sz="2000" dirty="0" smtClean="0"/>
            </a:br>
            <a:r>
              <a:rPr lang="ru-RU" sz="2000" dirty="0" smtClean="0"/>
              <a:t>Первая дверь - это губы. Давай её откроем </a:t>
            </a:r>
            <a:r>
              <a:rPr lang="ru-RU" sz="2000" i="1" dirty="0" smtClean="0"/>
              <a:t>(упражнение «Лягушки»).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Вторая дверь- это зубы. Откроем и её </a:t>
            </a:r>
            <a:r>
              <a:rPr lang="ru-RU" sz="2000" i="1" dirty="0" smtClean="0"/>
              <a:t>(упражнение «Окошко»</a:t>
            </a:r>
            <a:r>
              <a:rPr lang="ru-RU" sz="2000" dirty="0" smtClean="0"/>
              <a:t>).</a:t>
            </a:r>
            <a:br>
              <a:rPr lang="ru-RU" sz="2000" dirty="0" smtClean="0"/>
            </a:br>
            <a:r>
              <a:rPr lang="ru-RU" sz="2000" dirty="0" smtClean="0"/>
              <a:t>Что же делает наш язычок? Он спит. У него есть мягкая подушка – твоя губка </a:t>
            </a:r>
            <a:r>
              <a:rPr lang="ru-RU" sz="2000" i="1" dirty="0" smtClean="0"/>
              <a:t>(упражнение «Лопаточка»)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Наконец он проснулся, высунулся на улицу </a:t>
            </a:r>
            <a:r>
              <a:rPr lang="ru-RU" sz="2000" i="1" dirty="0" smtClean="0"/>
              <a:t>(упражнение «Иголочка»)</a:t>
            </a:r>
            <a:br>
              <a:rPr lang="ru-RU" sz="2000" i="1" dirty="0" smtClean="0"/>
            </a:br>
            <a:r>
              <a:rPr lang="ru-RU" sz="2000" dirty="0" smtClean="0"/>
              <a:t>Посмотрел направо, потом налево (упражнение «Часики»).</a:t>
            </a:r>
            <a:br>
              <a:rPr lang="ru-RU" sz="2000" dirty="0" smtClean="0"/>
            </a:br>
            <a:r>
              <a:rPr lang="ru-RU" sz="2000" dirty="0" smtClean="0"/>
              <a:t>Погода хорошая, светит солнышко. Захотелось язычку погулять. Вышел он во двор, увидел качели. Решил покачаться  </a:t>
            </a:r>
            <a:r>
              <a:rPr lang="ru-RU" sz="2000" i="1" dirty="0" smtClean="0"/>
              <a:t>(упражнение «Качели»).</a:t>
            </a:r>
            <a:br>
              <a:rPr lang="ru-RU" sz="2000" i="1" dirty="0" smtClean="0"/>
            </a:br>
            <a:r>
              <a:rPr lang="ru-RU" sz="2000" dirty="0" smtClean="0"/>
              <a:t>Потом увидел наш Язычок лошадку и захотелось ему на ней покататься </a:t>
            </a:r>
            <a:r>
              <a:rPr lang="ru-RU" sz="2000" i="1" dirty="0" smtClean="0"/>
              <a:t>(упражнение «Лошадка»).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Нагулялся язычок и отправился домой. Закрыл сначала вторую дверь – зубы (упражнение «Лягушки»), а затем первую- губы </a:t>
            </a:r>
            <a:r>
              <a:rPr lang="ru-RU" sz="2000" i="1" dirty="0" smtClean="0"/>
              <a:t>(сомкнуть губы).</a:t>
            </a:r>
            <a:endParaRPr lang="ru-RU" sz="2000" dirty="0" smtClean="0"/>
          </a:p>
          <a:p>
            <a:pPr algn="l"/>
            <a:r>
              <a:rPr lang="ru-RU" sz="1800" dirty="0"/>
              <a:t> </a:t>
            </a:r>
          </a:p>
          <a:p>
            <a:pPr algn="l"/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2" b="13722"/>
          <a:stretch>
            <a:fillRect/>
          </a:stretch>
        </p:blipFill>
        <p:spPr bwMode="auto">
          <a:xfrm>
            <a:off x="6444208" y="404664"/>
            <a:ext cx="1870329" cy="135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45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Младенческий возраст (</a:t>
            </a:r>
            <a:r>
              <a:rPr lang="ru-RU" dirty="0" smtClean="0">
                <a:solidFill>
                  <a:schemeClr val="tx1"/>
                </a:solidFill>
              </a:rPr>
              <a:t>0-1 </a:t>
            </a:r>
            <a:r>
              <a:rPr lang="ru-RU" dirty="0">
                <a:solidFill>
                  <a:schemeClr val="tx1"/>
                </a:solidFill>
              </a:rPr>
              <a:t>года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Основная </a:t>
            </a:r>
            <a:r>
              <a:rPr lang="ru-RU" dirty="0">
                <a:solidFill>
                  <a:schemeClr val="tx1"/>
                </a:solidFill>
              </a:rPr>
              <a:t>задача —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формирование базового доверия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36912"/>
            <a:ext cx="5233293" cy="348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08670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Артикуляционная гимнастика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8424936" cy="5544616"/>
          </a:xfrm>
        </p:spPr>
        <p:txBody>
          <a:bodyPr>
            <a:noAutofit/>
          </a:bodyPr>
          <a:lstStyle/>
          <a:p>
            <a:pPr algn="l"/>
            <a:endParaRPr lang="ru-RU" sz="2400" dirty="0" smtClean="0"/>
          </a:p>
          <a:p>
            <a:pPr algn="l"/>
            <a:endParaRPr lang="ru-RU" sz="2400" dirty="0"/>
          </a:p>
          <a:p>
            <a:pPr algn="l"/>
            <a:endParaRPr lang="ru-RU" sz="2400" dirty="0" smtClean="0"/>
          </a:p>
          <a:p>
            <a:pPr algn="l"/>
            <a:endParaRPr lang="ru-RU" sz="2400" dirty="0"/>
          </a:p>
          <a:p>
            <a:pPr algn="l"/>
            <a:r>
              <a:rPr lang="ru-RU" sz="2400" b="1" dirty="0" smtClean="0"/>
              <a:t>                                                «</a:t>
            </a:r>
            <a:r>
              <a:rPr lang="ru-RU" sz="2400" b="1" dirty="0"/>
              <a:t>Дудочка»</a:t>
            </a:r>
            <a:br>
              <a:rPr lang="ru-RU" sz="2400" b="1" dirty="0"/>
            </a:br>
            <a:r>
              <a:rPr lang="ru-RU" sz="2400" dirty="0"/>
              <a:t>На дудочку губы </a:t>
            </a:r>
            <a:r>
              <a:rPr lang="ru-RU" sz="2400" dirty="0" smtClean="0"/>
              <a:t>похожи,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И даже сыграть на ней </a:t>
            </a:r>
            <a:r>
              <a:rPr lang="ru-RU" sz="2400" dirty="0" smtClean="0"/>
              <a:t>мы сможем</a:t>
            </a:r>
            <a:r>
              <a:rPr lang="ru-RU" sz="2400" dirty="0"/>
              <a:t>. </a:t>
            </a:r>
            <a:br>
              <a:rPr lang="ru-RU" sz="2400" dirty="0"/>
            </a:br>
            <a:r>
              <a:rPr lang="ru-RU" sz="2400" dirty="0" err="1"/>
              <a:t>Ду-Ду-Ду</a:t>
            </a:r>
            <a:r>
              <a:rPr lang="ru-RU" sz="2400" dirty="0"/>
              <a:t>. </a:t>
            </a:r>
          </a:p>
          <a:p>
            <a:pPr algn="l"/>
            <a:r>
              <a:rPr lang="ru-RU" sz="2400" i="1" u="sng" dirty="0"/>
              <a:t>Описание:</a:t>
            </a:r>
            <a:r>
              <a:rPr lang="ru-RU" sz="2400" i="1" dirty="0"/>
              <a:t> С напряжением вытянуть вперед губы (зубы сомкнуты).</a:t>
            </a:r>
            <a:endParaRPr lang="ru-RU" sz="2400" b="1" dirty="0"/>
          </a:p>
          <a:p>
            <a:pPr algn="l"/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5" b="11655"/>
          <a:stretch>
            <a:fillRect/>
          </a:stretch>
        </p:blipFill>
        <p:spPr bwMode="auto">
          <a:xfrm>
            <a:off x="5940152" y="1052736"/>
            <a:ext cx="2193474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96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6"/>
            <a:ext cx="6991672" cy="5358557"/>
          </a:xfrm>
        </p:spPr>
        <p:txBody>
          <a:bodyPr>
            <a:noAutofit/>
          </a:bodyPr>
          <a:lstStyle/>
          <a:p>
            <a:pPr algn="r"/>
            <a:r>
              <a:rPr lang="ru-RU" sz="2400" b="1" dirty="0"/>
              <a:t>«Часики»</a:t>
            </a:r>
          </a:p>
          <a:p>
            <a:pPr algn="r"/>
            <a:r>
              <a:rPr lang="ru-RU" sz="2400" dirty="0"/>
              <a:t>Тик – так, тик – так – </a:t>
            </a:r>
            <a:br>
              <a:rPr lang="ru-RU" sz="2400" dirty="0"/>
            </a:br>
            <a:r>
              <a:rPr lang="ru-RU" sz="2400" dirty="0"/>
              <a:t>Ходят часики – вот так! </a:t>
            </a:r>
            <a:br>
              <a:rPr lang="ru-RU" sz="2400" dirty="0"/>
            </a:br>
            <a:r>
              <a:rPr lang="ru-RU" sz="2400" dirty="0"/>
              <a:t>Влево тик, </a:t>
            </a:r>
            <a:br>
              <a:rPr lang="ru-RU" sz="2400" dirty="0"/>
            </a:br>
            <a:r>
              <a:rPr lang="ru-RU" sz="2400" dirty="0"/>
              <a:t>Вправо так. </a:t>
            </a:r>
            <a:br>
              <a:rPr lang="ru-RU" sz="2400" dirty="0"/>
            </a:br>
            <a:r>
              <a:rPr lang="ru-RU" sz="2400" dirty="0"/>
              <a:t>Ходят часики – вот так! </a:t>
            </a:r>
          </a:p>
          <a:p>
            <a:pPr algn="r"/>
            <a:r>
              <a:rPr lang="ru-RU" sz="2400" i="1" u="sng" dirty="0"/>
              <a:t>Описание:</a:t>
            </a:r>
            <a:r>
              <a:rPr lang="ru-RU" sz="2400" i="1" dirty="0"/>
              <a:t> Рот широко раскрыть. Язык медленно горизонтально передвигать из стороны в сторону, тянуть язык к уголкам рта. Поочередно менять положение языка 4 – 6 раз. </a:t>
            </a:r>
            <a:endParaRPr lang="ru-RU" sz="2400" dirty="0"/>
          </a:p>
          <a:p>
            <a:pPr algn="r"/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8" b="11158"/>
          <a:stretch>
            <a:fillRect/>
          </a:stretch>
        </p:blipFill>
        <p:spPr bwMode="auto">
          <a:xfrm>
            <a:off x="827584" y="764704"/>
            <a:ext cx="2510375" cy="181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43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352928" cy="52228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effectLst/>
              </a:rPr>
              <a:t>Развитие мелкой моторики 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</a:rPr>
              <a:t>(</a:t>
            </a:r>
            <a:r>
              <a:rPr lang="ru-RU" sz="2800" dirty="0">
                <a:solidFill>
                  <a:schemeClr val="tx1"/>
                </a:solidFill>
                <a:effectLst/>
              </a:rPr>
              <a:t>пальчиковые игры)</a:t>
            </a:r>
            <a:br>
              <a:rPr lang="ru-RU" sz="2800" dirty="0">
                <a:solidFill>
                  <a:schemeClr val="tx1"/>
                </a:solidFill>
                <a:effectLst/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412776"/>
            <a:ext cx="8136904" cy="5256584"/>
          </a:xfrm>
        </p:spPr>
        <p:txBody>
          <a:bodyPr>
            <a:noAutofit/>
          </a:bodyPr>
          <a:lstStyle/>
          <a:p>
            <a:pPr algn="l"/>
            <a:r>
              <a:rPr lang="ru-RU" sz="2400" dirty="0" err="1" smtClean="0"/>
              <a:t>Неотъемлимой</a:t>
            </a:r>
            <a:r>
              <a:rPr lang="ru-RU" sz="2400" dirty="0" smtClean="0"/>
              <a:t> </a:t>
            </a:r>
            <a:r>
              <a:rPr lang="ru-RU" sz="2400" dirty="0"/>
              <a:t>частью игр-занятий по развитию мелкой моторики являются «пальчиковые игры</a:t>
            </a:r>
            <a:r>
              <a:rPr lang="ru-RU" sz="2400" dirty="0" smtClean="0"/>
              <a:t>».</a:t>
            </a:r>
          </a:p>
          <a:p>
            <a:pPr algn="l"/>
            <a:r>
              <a:rPr lang="ru-RU" sz="2400" dirty="0"/>
              <a:t>Пальчиковые игры отображают реальность окружающего </a:t>
            </a:r>
            <a:r>
              <a:rPr lang="ru-RU" sz="2400" dirty="0" smtClean="0"/>
              <a:t>мира: </a:t>
            </a:r>
            <a:r>
              <a:rPr lang="ru-RU" sz="2400" dirty="0"/>
              <a:t>предметы, животных, людей, их деятельность, явления природы. </a:t>
            </a:r>
            <a:endParaRPr lang="ru-RU" sz="2400" dirty="0" smtClean="0"/>
          </a:p>
          <a:p>
            <a:pPr algn="l"/>
            <a:r>
              <a:rPr lang="ru-RU" sz="2400" dirty="0" smtClean="0"/>
              <a:t>В </a:t>
            </a:r>
            <a:r>
              <a:rPr lang="ru-RU" sz="2400" dirty="0"/>
              <a:t>ходе пальчиковых игр дети, повторяя движения взрослых, активизируют моторику рук. </a:t>
            </a:r>
          </a:p>
          <a:p>
            <a:pPr algn="l"/>
            <a:r>
              <a:rPr lang="ru-RU" sz="2400" dirty="0"/>
              <a:t>У  детей вырабатывается ловкость, умение управлять своими движениями, концентрировать внимание на одном виде деятельности. </a:t>
            </a:r>
          </a:p>
          <a:p>
            <a:pPr algn="l"/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" b="1953"/>
          <a:stretch>
            <a:fillRect/>
          </a:stretch>
        </p:blipFill>
        <p:spPr bwMode="auto">
          <a:xfrm>
            <a:off x="6012160" y="4965171"/>
            <a:ext cx="2344570" cy="169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300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28774"/>
            <a:ext cx="8712968" cy="52228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effectLst/>
              </a:rPr>
              <a:t>Развитие двигательной сферы 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</a:rPr>
              <a:t>(</a:t>
            </a:r>
            <a:r>
              <a:rPr lang="ru-RU" sz="2800" dirty="0">
                <a:solidFill>
                  <a:schemeClr val="tx1"/>
                </a:solidFill>
                <a:effectLst/>
              </a:rPr>
              <a:t>общая моторика)</a:t>
            </a:r>
            <a:br>
              <a:rPr lang="ru-RU" sz="2800" dirty="0">
                <a:solidFill>
                  <a:schemeClr val="tx1"/>
                </a:solidFill>
                <a:effectLst/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489917"/>
            <a:ext cx="8640960" cy="5179443"/>
          </a:xfrm>
        </p:spPr>
        <p:txBody>
          <a:bodyPr>
            <a:noAutofit/>
          </a:bodyPr>
          <a:lstStyle/>
          <a:p>
            <a:pPr algn="l"/>
            <a:endParaRPr lang="ru-RU" sz="2400" dirty="0" smtClean="0"/>
          </a:p>
          <a:p>
            <a:pPr algn="l"/>
            <a:r>
              <a:rPr lang="ru-RU" sz="2400" dirty="0" smtClean="0"/>
              <a:t>В </a:t>
            </a:r>
            <a:r>
              <a:rPr lang="ru-RU" sz="2400" dirty="0"/>
              <a:t>соответствии с возрастом ребенка и его возможностями необходимо развивать общую моторику</a:t>
            </a:r>
            <a:r>
              <a:rPr lang="ru-RU" sz="2400" dirty="0" smtClean="0"/>
              <a:t>.</a:t>
            </a:r>
          </a:p>
          <a:p>
            <a:pPr algn="l"/>
            <a:endParaRPr lang="ru-RU" sz="2400" dirty="0"/>
          </a:p>
          <a:p>
            <a:pPr algn="l"/>
            <a:r>
              <a:rPr lang="ru-RU" sz="2400" dirty="0"/>
              <a:t>С помощью простых упражнений на развитие общей моторики - движений рук и ног, поворотов головы, наклонов туловища </a:t>
            </a:r>
            <a:r>
              <a:rPr lang="ru-RU" sz="2400" dirty="0" smtClean="0"/>
              <a:t>-можно </a:t>
            </a:r>
            <a:r>
              <a:rPr lang="ru-RU" sz="2400" dirty="0"/>
              <a:t>научить ребенка выслушивать и запоминать задания, а затем и выполнять их.</a:t>
            </a:r>
          </a:p>
          <a:p>
            <a:pPr algn="l"/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9" y="4535038"/>
            <a:ext cx="2641959" cy="191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76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60648"/>
            <a:ext cx="8568952" cy="6264695"/>
          </a:xfrm>
        </p:spPr>
        <p:txBody>
          <a:bodyPr>
            <a:normAutofit/>
          </a:bodyPr>
          <a:lstStyle/>
          <a:p>
            <a:pPr algn="l"/>
            <a:r>
              <a:rPr lang="ru-RU" sz="2400" b="1" i="1" u="sng" dirty="0"/>
              <a:t>Рекомендации к выполнению упражнений: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/>
              <a:t>показать ребенку определенные движения;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/>
              <a:t>затем объяснить, как их лучше выполнить;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/>
              <a:t>сделать их вместе с малышом;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/>
              <a:t>после этого предложить ребенку сделать их самому;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/>
              <a:t>ежедневно повторяйте названия действий и движений, которые совершает ребенок. Начинайте с  простых инструкций</a:t>
            </a:r>
            <a:r>
              <a:rPr lang="ru-RU" sz="2400" dirty="0" smtClean="0"/>
              <a:t>.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ru-RU" sz="2400" dirty="0"/>
          </a:p>
          <a:p>
            <a:pPr algn="l"/>
            <a:r>
              <a:rPr lang="ru-RU" sz="2400" dirty="0" smtClean="0"/>
              <a:t>Для </a:t>
            </a:r>
            <a:r>
              <a:rPr lang="ru-RU" sz="2400" dirty="0"/>
              <a:t>развития общей моторики очень полезны для ребенка упражнения, в которые вовлечены руки.  Эти упражнения можно начинать делать с детьми в возрасте полутора лет</a:t>
            </a:r>
            <a:r>
              <a:rPr lang="ru-RU" sz="2400" dirty="0" smtClean="0"/>
              <a:t>.</a:t>
            </a:r>
          </a:p>
          <a:p>
            <a:pPr algn="l"/>
            <a:endParaRPr lang="ru-RU" sz="2400" dirty="0"/>
          </a:p>
          <a:p>
            <a:pPr algn="l"/>
            <a:r>
              <a:rPr lang="ru-RU" sz="2400" dirty="0" smtClean="0"/>
              <a:t>Так же полезно использовать логоритмические упражнения.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2255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712968" cy="522288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Памятка родителям по организации игр-занятий и игровых упражнений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в домашних условиях: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84784"/>
            <a:ext cx="8784976" cy="5184576"/>
          </a:xfrm>
        </p:spPr>
        <p:txBody>
          <a:bodyPr>
            <a:noAutofit/>
          </a:bodyPr>
          <a:lstStyle/>
          <a:p>
            <a:pPr marL="285750" lvl="0" indent="-285750" algn="l">
              <a:buFont typeface="Wingdings" pitchFamily="2" charset="2"/>
              <a:buChar char="Ø"/>
            </a:pPr>
            <a:r>
              <a:rPr lang="ru-RU" sz="1800" dirty="0"/>
              <a:t>Игры-занятия должны регулярными, носить занимательный – никак не принудительный - характер</a:t>
            </a:r>
            <a:r>
              <a:rPr lang="ru-RU" sz="1800" dirty="0" smtClean="0"/>
              <a:t>.</a:t>
            </a:r>
          </a:p>
          <a:p>
            <a:pPr marL="285750" lvl="0" indent="-285750" algn="l">
              <a:buFont typeface="Wingdings" pitchFamily="2" charset="2"/>
              <a:buChar char="Ø"/>
            </a:pPr>
            <a:r>
              <a:rPr lang="ru-RU" sz="1800" dirty="0" smtClean="0"/>
              <a:t>Игры </a:t>
            </a:r>
            <a:r>
              <a:rPr lang="ru-RU" sz="1800" dirty="0"/>
              <a:t>и упражнения могут проводиться во время прогулок, поездок. Но некоторые их виды требуют обязательной спокойной обстановки, а также отсутствия отвлекающих факторов.</a:t>
            </a:r>
          </a:p>
          <a:p>
            <a:pPr marL="285750" lvl="0" indent="-285750" algn="l">
              <a:buFont typeface="Wingdings" pitchFamily="2" charset="2"/>
              <a:buChar char="Ø"/>
            </a:pPr>
            <a:r>
              <a:rPr lang="ru-RU" sz="1800" dirty="0"/>
              <a:t>Нужно приучать ребенка к самостоятельному выполнению игровых упражнений. Не следует спешить, показывая, как нужно выполнять задание, даже если ребенок огорчен неудачей. Помощь должна носить своевременный и разумный характер.</a:t>
            </a:r>
          </a:p>
          <a:p>
            <a:pPr marL="285750" lvl="0" indent="-285750" algn="l">
              <a:buFont typeface="Wingdings" pitchFamily="2" charset="2"/>
              <a:buChar char="Ø"/>
            </a:pPr>
            <a:r>
              <a:rPr lang="ru-RU" sz="1800" dirty="0"/>
              <a:t>Игры-занятия должны быть непродолжительными, не вызывая утомления, пресыщения. Желательно сообщить ребенку о том, какие он задания будет выполнять завтра.</a:t>
            </a:r>
          </a:p>
          <a:p>
            <a:pPr marL="285750" lvl="0" indent="-285750" algn="l">
              <a:buFont typeface="Wingdings" pitchFamily="2" charset="2"/>
              <a:buChar char="Ø"/>
            </a:pPr>
            <a:r>
              <a:rPr lang="ru-RU" sz="1800" dirty="0"/>
              <a:t>Необходимо поддерживать у ребенка желание поддерживать совместную игру-занятие, стимулировать его к дальнейшему выполнению заданий. Если у малыша что-то не получается сразу, родители должны быть терпеливыми, не следует показывать своего огорчения или разочарования. Предложите ребенку помощь, попробуйте выполнить игровое задание вместе с ним или покажите, как это надо выполнить. </a:t>
            </a:r>
          </a:p>
          <a:p>
            <a:pPr marL="285750" lvl="0" indent="-285750" algn="l">
              <a:buFont typeface="Wingdings" pitchFamily="2" charset="2"/>
              <a:buChar char="Ø"/>
            </a:pPr>
            <a:r>
              <a:rPr lang="ru-RU" sz="1800" dirty="0"/>
              <a:t>Помните, что Ваша речь должна быть образцом для ребенка!</a:t>
            </a:r>
          </a:p>
          <a:p>
            <a:pPr algn="l"/>
            <a:r>
              <a:rPr lang="ru-RU" sz="1800" dirty="0"/>
              <a:t> </a:t>
            </a:r>
          </a:p>
          <a:p>
            <a:pPr algn="l"/>
            <a:r>
              <a:rPr lang="ru-RU" sz="1800" b="1" dirty="0"/>
              <a:t> </a:t>
            </a:r>
            <a:endParaRPr lang="ru-RU" sz="1800" dirty="0"/>
          </a:p>
          <a:p>
            <a:pPr algn="l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85371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352928" cy="151216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effectLst/>
              </a:rPr>
              <a:t>Игра 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- один </a:t>
            </a:r>
            <a:r>
              <a:rPr lang="ru-RU" sz="3200" dirty="0">
                <a:solidFill>
                  <a:schemeClr val="tx1"/>
                </a:solidFill>
                <a:effectLst/>
              </a:rPr>
              <a:t>из способов познания мира, который помогает малышу узнать много нового, а Вам – сделать процесс воспитания ребенка полезным и приятным.</a:t>
            </a:r>
            <a:br>
              <a:rPr lang="ru-RU" sz="3200" dirty="0">
                <a:solidFill>
                  <a:schemeClr val="tx1"/>
                </a:solidFill>
                <a:effectLst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93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48680"/>
            <a:ext cx="8280920" cy="5760640"/>
          </a:xfrm>
        </p:spPr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800" b="1" dirty="0" smtClean="0"/>
              <a:t>Интернет-ресурсы:</a:t>
            </a:r>
            <a:endParaRPr lang="ru-RU" sz="2800" b="1" dirty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 b="1" dirty="0" smtClean="0"/>
              <a:t>«Жили – Были»/ Блок о развитии и воспитании детей</a:t>
            </a:r>
          </a:p>
          <a:p>
            <a:r>
              <a:rPr lang="ru-RU" sz="2400" b="1" dirty="0" smtClean="0"/>
              <a:t>jili-blog.ru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 b="1" dirty="0" smtClean="0"/>
              <a:t>«</a:t>
            </a:r>
            <a:r>
              <a:rPr lang="ru-RU" sz="2400" b="1" dirty="0"/>
              <a:t>Воспитатель» — дошкольное образование</a:t>
            </a:r>
          </a:p>
          <a:p>
            <a:r>
              <a:rPr lang="ru-RU" sz="2400" b="1" smtClean="0"/>
              <a:t>vospitatel.com.ua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62663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640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prstClr val="white"/>
                </a:solidFill>
                <a:effectLst/>
              </a:rPr>
              <a:t>    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Ранний </a:t>
            </a:r>
            <a:r>
              <a:rPr lang="ru-RU" sz="2800" dirty="0">
                <a:solidFill>
                  <a:schemeClr val="tx1"/>
                </a:solidFill>
                <a:effectLst/>
              </a:rPr>
              <a:t>возраст - это период с 1 года до 3 лет. </a:t>
            </a:r>
            <a:br>
              <a:rPr lang="ru-RU" sz="2800" dirty="0">
                <a:solidFill>
                  <a:schemeClr val="tx1"/>
                </a:solidFill>
                <a:effectLst/>
              </a:rPr>
            </a:br>
            <a:r>
              <a:rPr lang="ru-RU" sz="2800" i="1" dirty="0">
                <a:solidFill>
                  <a:schemeClr val="tx1"/>
                </a:solidFill>
                <a:effectLst/>
              </a:rPr>
              <a:t>В это время происходят важнейшие изменения в психическом развитии детей:</a:t>
            </a:r>
            <a:r>
              <a:rPr lang="ru-RU" sz="2800" dirty="0">
                <a:solidFill>
                  <a:schemeClr val="tx1"/>
                </a:solidFill>
                <a:effectLst/>
              </a:rPr>
              <a:t/>
            </a:r>
            <a:br>
              <a:rPr lang="ru-RU" sz="2800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9156955" cy="56612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активно 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развивается двигательная </a:t>
            </a: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сфера;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развивается 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обще­ние со </a:t>
            </a: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взрослым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;</a:t>
            </a:r>
            <a:endParaRPr lang="ru-RU" sz="2000" b="1" dirty="0" smtClean="0">
              <a:ln w="6350">
                <a:noFill/>
              </a:ln>
              <a:solidFill>
                <a:prstClr val="white"/>
              </a:solidFill>
              <a:latin typeface="Arial"/>
              <a:ea typeface="+mj-ea"/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зарождается 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общение со </a:t>
            </a: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сверстниками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;</a:t>
            </a:r>
            <a:endParaRPr lang="ru-RU" sz="2000" b="1" dirty="0" smtClean="0">
              <a:ln w="6350">
                <a:noFill/>
              </a:ln>
              <a:solidFill>
                <a:prstClr val="white"/>
              </a:solidFill>
              <a:latin typeface="Arial"/>
              <a:ea typeface="+mj-ea"/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возникают 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предпо­сылки игровой и продуктивной </a:t>
            </a: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деятельности;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активно 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формируется предмет­ное восприятие как центральная познавательная </a:t>
            </a: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функция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;</a:t>
            </a:r>
            <a:endParaRPr lang="ru-RU" sz="2000" b="1" dirty="0" smtClean="0">
              <a:ln w="6350">
                <a:noFill/>
              </a:ln>
              <a:solidFill>
                <a:prstClr val="white"/>
              </a:solidFill>
              <a:latin typeface="Arial"/>
              <a:ea typeface="+mj-ea"/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осваиваются 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нагляд­ные формы мышления (наглядно — действенное и </a:t>
            </a: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зарождается наглядно - образное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), </a:t>
            </a:r>
            <a:endParaRPr lang="ru-RU" sz="2000" b="1" dirty="0" smtClean="0">
              <a:ln w="6350">
                <a:noFill/>
              </a:ln>
              <a:solidFill>
                <a:prstClr val="white"/>
              </a:solidFill>
              <a:latin typeface="Arial"/>
              <a:ea typeface="+mj-ea"/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возника­ет воображение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;</a:t>
            </a:r>
            <a:endParaRPr lang="ru-RU" sz="2000" b="1" dirty="0" smtClean="0">
              <a:ln w="6350">
                <a:noFill/>
              </a:ln>
              <a:solidFill>
                <a:prstClr val="white"/>
              </a:solidFill>
              <a:latin typeface="Arial"/>
              <a:ea typeface="+mj-ea"/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активно 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развивается </a:t>
            </a: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речь; 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глав­ным </a:t>
            </a:r>
            <a:r>
              <a:rPr lang="ru-RU" sz="2000" b="1" dirty="0">
                <a:ln w="6350">
                  <a:noFill/>
                </a:ln>
                <a:solidFill>
                  <a:prstClr val="white"/>
                </a:solidFill>
                <a:latin typeface="Arial"/>
                <a:ea typeface="+mj-ea"/>
                <a:cs typeface="+mj-cs"/>
              </a:rPr>
              <a:t>новообразованием выступает гордость за собственные достижения.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138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84976" cy="6624736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dirty="0"/>
              <a:t>Воспитание ребенка должно осуществляться с учетом его индивидуальных особенностей</a:t>
            </a:r>
            <a:endParaRPr lang="ru-RU" b="1" dirty="0" smtClean="0"/>
          </a:p>
          <a:p>
            <a:pPr marL="137160" indent="0">
              <a:buNone/>
            </a:pPr>
            <a:r>
              <a:rPr lang="ru-RU" b="1" dirty="0" smtClean="0"/>
              <a:t>требуются </a:t>
            </a:r>
            <a:r>
              <a:rPr lang="ru-RU" b="1" dirty="0"/>
              <a:t>совершенно различные индивидуальные подходы к детям с разными индивидуально-типологическими </a:t>
            </a:r>
            <a:r>
              <a:rPr lang="ru-RU" b="1" dirty="0" smtClean="0"/>
              <a:t>особенностями.</a:t>
            </a:r>
          </a:p>
          <a:p>
            <a:pPr marL="137160" indent="0">
              <a:buNone/>
            </a:pPr>
            <a:endParaRPr lang="ru-RU" b="1" dirty="0" smtClean="0"/>
          </a:p>
          <a:p>
            <a:r>
              <a:rPr lang="ru-RU" dirty="0"/>
              <a:t>Дети по-разному по­знают окружающий мир. Уже в раннем возрасте выделяют детей визуального, аудиального, кинестетического типов восприятия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/>
              <a:t>К биологическим особенностям относится темперамент, который имеет врожденный </a:t>
            </a:r>
            <a:r>
              <a:rPr lang="ru-RU" dirty="0" smtClean="0"/>
              <a:t>характер.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83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/>
              </a:rPr>
              <a:t>Развитие внимания</a:t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760640"/>
          </a:xfrm>
        </p:spPr>
        <p:txBody>
          <a:bodyPr>
            <a:normAutofit/>
          </a:bodyPr>
          <a:lstStyle/>
          <a:p>
            <a:pPr lvl="1"/>
            <a:r>
              <a:rPr lang="ru-RU" b="1" dirty="0"/>
              <a:t>Естественно, что одна из ведущих мотиваций, способствующих возникновению внимания к </a:t>
            </a:r>
            <a:r>
              <a:rPr lang="ru-RU" b="1" dirty="0" smtClean="0"/>
              <a:t>объекту</a:t>
            </a:r>
            <a:r>
              <a:rPr lang="ru-RU" b="1" dirty="0"/>
              <a:t> </a:t>
            </a:r>
            <a:r>
              <a:rPr lang="ru-RU" b="1" dirty="0" smtClean="0"/>
              <a:t>- </a:t>
            </a:r>
            <a:r>
              <a:rPr lang="ru-RU" b="1" dirty="0"/>
              <a:t>это </a:t>
            </a:r>
            <a:r>
              <a:rPr lang="ru-RU" b="1" dirty="0" smtClean="0"/>
              <a:t>интерес</a:t>
            </a:r>
            <a:r>
              <a:rPr lang="ru-RU" b="1" i="1" dirty="0" smtClean="0"/>
              <a:t>.</a:t>
            </a:r>
            <a:r>
              <a:rPr lang="ru-RU" b="1" i="1" dirty="0"/>
              <a:t> </a:t>
            </a:r>
            <a:endParaRPr lang="ru-RU" b="1" i="1" dirty="0" smtClean="0"/>
          </a:p>
          <a:p>
            <a:pPr lvl="1"/>
            <a:r>
              <a:rPr lang="ru-RU" b="1" dirty="0" smtClean="0"/>
              <a:t>Участие </a:t>
            </a:r>
            <a:r>
              <a:rPr lang="ru-RU" b="1" dirty="0"/>
              <a:t>различных анализаторов также определяет длительность игр и занятий, поэтому наиболее длительными могут быть музыкальные и физкультурные занятия, связанные с двигательной активностью и сменой видов деятельности. </a:t>
            </a:r>
            <a:endParaRPr lang="ru-RU" b="1" dirty="0" smtClean="0"/>
          </a:p>
          <a:p>
            <a:pPr lvl="1"/>
            <a:r>
              <a:rPr lang="ru-RU" b="1" dirty="0" smtClean="0"/>
              <a:t>Менее </a:t>
            </a:r>
            <a:r>
              <a:rPr lang="ru-RU" b="1" dirty="0"/>
              <a:t>длительные игры связаны с работой рук - продуктивные виды деятельности (лепка, рисование), дидактические и строительные игры. </a:t>
            </a:r>
            <a:endParaRPr lang="ru-RU" b="1" dirty="0" smtClean="0"/>
          </a:p>
          <a:p>
            <a:pPr lvl="1"/>
            <a:r>
              <a:rPr lang="ru-RU" b="1" dirty="0" smtClean="0"/>
              <a:t>Еще </a:t>
            </a:r>
            <a:r>
              <a:rPr lang="ru-RU" b="1" dirty="0"/>
              <a:t>более короткие речевые занятия (показы картинок</a:t>
            </a:r>
            <a:r>
              <a:rPr lang="ru-RU" b="1" dirty="0" smtClean="0"/>
              <a:t>).</a:t>
            </a:r>
          </a:p>
          <a:p>
            <a:pPr lvl="1"/>
            <a:r>
              <a:rPr lang="ru-RU" b="1" dirty="0" smtClean="0"/>
              <a:t> А самые </a:t>
            </a:r>
            <a:r>
              <a:rPr lang="ru-RU" b="1" dirty="0"/>
              <a:t>короткие - рассказывание </a:t>
            </a:r>
            <a:r>
              <a:rPr lang="ru-RU" b="1" dirty="0" smtClean="0"/>
              <a:t> без </a:t>
            </a:r>
            <a:r>
              <a:rPr lang="ru-RU" b="1" dirty="0"/>
              <a:t>показа.</a:t>
            </a:r>
            <a:endParaRPr lang="ru-RU" dirty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63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		</a:t>
            </a:r>
            <a:r>
              <a:rPr lang="ru-RU" dirty="0">
                <a:solidFill>
                  <a:schemeClr val="tx1"/>
                </a:solidFill>
                <a:effectLst/>
              </a:rPr>
              <a:t>Развитие памяти</a:t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040600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/>
              <a:t>В основе запоминания детей раннего возраста лежат два </a:t>
            </a:r>
            <a:r>
              <a:rPr lang="ru-RU" b="1" dirty="0" smtClean="0"/>
              <a:t>момента: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b="1" i="1" dirty="0" smtClean="0"/>
              <a:t>1. Повторяемость</a:t>
            </a:r>
            <a:r>
              <a:rPr lang="ru-RU" dirty="0" smtClean="0"/>
              <a:t>.</a:t>
            </a:r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b="1" i="1" dirty="0" smtClean="0"/>
              <a:t>2. Эмоциональные переживания.</a:t>
            </a:r>
            <a:r>
              <a:rPr lang="ru-RU" b="1" i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1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/>
              </a:rPr>
              <a:t>Формирование мышления ребенка</a:t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68863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На основе практической деятельности формируется мышление ребенка. Манипулируя </a:t>
            </a:r>
            <a:r>
              <a:rPr lang="ru-RU" b="1" dirty="0" smtClean="0"/>
              <a:t>игрушками</a:t>
            </a:r>
            <a:r>
              <a:rPr lang="ru-RU" b="1" dirty="0"/>
              <a:t>, действуя путем проб и ошибок, малыш достигает нужного результата. Он словно «мыслит» руками. </a:t>
            </a:r>
            <a:r>
              <a:rPr lang="ru-RU" b="1" dirty="0" smtClean="0"/>
              <a:t>Ранний возраст  - период</a:t>
            </a:r>
            <a:r>
              <a:rPr lang="ru-RU" b="1" dirty="0"/>
              <a:t> наглядно-действенного мышления </a:t>
            </a:r>
            <a:endParaRPr lang="ru-RU" b="1" dirty="0" smtClean="0"/>
          </a:p>
          <a:p>
            <a:pPr>
              <a:lnSpc>
                <a:spcPct val="120000"/>
              </a:lnSpc>
            </a:pPr>
            <a:r>
              <a:rPr lang="ru-RU" b="1" dirty="0"/>
              <a:t>Для развития мышления необходимо предоставлять детям в распоряжение конструкторы и мозаики, а главное - возможность самостоятельно исследовать их. Им нужно </a:t>
            </a:r>
            <a:r>
              <a:rPr lang="ru-RU" b="1" dirty="0" smtClean="0"/>
              <a:t>рисовать </a:t>
            </a:r>
            <a:r>
              <a:rPr lang="ru-RU" b="1" dirty="0"/>
              <a:t>красками, мелками, фломастерами, </a:t>
            </a:r>
            <a:r>
              <a:rPr lang="ru-RU" b="1" dirty="0" smtClean="0"/>
              <a:t>лепить и  </a:t>
            </a:r>
            <a:r>
              <a:rPr lang="ru-RU" b="1" dirty="0"/>
              <a:t>др. Ребенку важно использовать три типа действий: разобрать на части, сконструировать нечто, заполнить или опустошить емкость. </a:t>
            </a:r>
            <a:endParaRPr lang="ru-RU" b="1" dirty="0" smtClean="0"/>
          </a:p>
          <a:p>
            <a:pPr>
              <a:lnSpc>
                <a:spcPct val="120000"/>
              </a:lnSpc>
            </a:pPr>
            <a:r>
              <a:rPr lang="ru-RU" b="1" dirty="0" smtClean="0"/>
              <a:t>В этом возрасте ребенок учится осуществлять простейшие классификации, например, сортировать предметы по цвету и размеру.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98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45624" cy="633670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400" i="1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Путем 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практического экспериментирования ребенок открывает новые средства для достижения целей. Например, достает один предмет с помощью другого: закатившийся мячик с помощью палки; встает на стул, чтобы дотянуться до понравившегося предмета.</a:t>
            </a:r>
            <a:br>
              <a:rPr lang="ru-RU" sz="2800" dirty="0">
                <a:solidFill>
                  <a:schemeClr val="tx1"/>
                </a:solidFill>
                <a:latin typeface="+mn-lt"/>
              </a:rPr>
            </a:br>
            <a:r>
              <a:rPr lang="ru-RU" sz="2800" dirty="0">
                <a:solidFill>
                  <a:schemeClr val="tx1"/>
                </a:solidFill>
                <a:latin typeface="+mn-lt"/>
              </a:rPr>
              <a:t>Изобретая новые средства, ребенок открывает и новые свойства вещей. Например, зачерпывая воду с помощью решета для просеивания песка, обнаруживает, что вода выливается.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Это 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вызывает у него удивление, что </a:t>
            </a:r>
            <a:r>
              <a:rPr lang="ru-RU" sz="2800" i="1" dirty="0">
                <a:solidFill>
                  <a:schemeClr val="tx1"/>
                </a:solidFill>
                <a:latin typeface="+mn-lt"/>
              </a:rPr>
              <a:t>стимулирует дальнейшие пробующие действия и новые открытия.</a:t>
            </a:r>
          </a:p>
        </p:txBody>
      </p:sp>
    </p:spTree>
    <p:extLst>
      <p:ext uri="{BB962C8B-B14F-4D97-AF65-F5344CB8AC3E}">
        <p14:creationId xmlns:p14="http://schemas.microsoft.com/office/powerpoint/2010/main" val="186316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-171400"/>
            <a:ext cx="4694237" cy="361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04864"/>
            <a:ext cx="8668169" cy="493262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>
                <a:solidFill>
                  <a:schemeClr val="tx1"/>
                </a:solidFill>
              </a:rPr>
              <a:t>Мария Монтессори: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 «Каждое движение ребёнка — 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это ещё одна складочка в коре 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больших полушарий». 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Тренировка пальцев рук 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является мощным тонизирующим 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фактором для коры головного мозга. 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Изучая всевозможные предметы, трогая и ощупывая их руками, ребенок приходит к пониманию причинных связей.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1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701</TotalTime>
  <Words>2059</Words>
  <Application>Microsoft Office PowerPoint</Application>
  <PresentationFormat>Экран (4:3)</PresentationFormat>
  <Paragraphs>153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6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           Особенности развития детей раннего возраста  </vt:lpstr>
      <vt:lpstr>Младенческий возраст (0-1 года). Основная задача —  формирование базового доверия </vt:lpstr>
      <vt:lpstr>    Ранний возраст - это период с 1 года до 3 лет.  В это время происходят важнейшие изменения в психическом развитии детей: </vt:lpstr>
      <vt:lpstr>Презентация PowerPoint</vt:lpstr>
      <vt:lpstr>Развитие внимания </vt:lpstr>
      <vt:lpstr>  Развитие памяти </vt:lpstr>
      <vt:lpstr>Формирование мышления ребенка </vt:lpstr>
      <vt:lpstr>  Путем практического экспериментирования ребенок открывает новые средства для достижения целей. Например, достает один предмет с помощью другого: закатившийся мячик с помощью палки; встает на стул, чтобы дотянуться до понравившегося предмета. Изобретая новые средства, ребенок открывает и новые свойства вещей. Например, зачерпывая воду с помощью решета для просеивания песка, обнаруживает, что вода выливается.  Это вызывает у него удивление, что стимулирует дальнейшие пробующие действия и новые открытия.</vt:lpstr>
      <vt:lpstr>Мария Монтессори:  «Каждое движение ребёнка —  это ещё одна складочка в коре  больших полушарий».  Тренировка пальцев рук  является мощным тонизирующим  фактором для коры головного мозга.  Изучая всевозможные предметы, трогая и ощупывая их руками, ребенок приходит к пониманию причинных связей.  </vt:lpstr>
      <vt:lpstr>Нейрогимнастика — это универсальная система упражнений, она эффективна и для детей и для взрослых в любом возрасте.  Но особенно актуально применение кинезиологических упражнений у детей с проблемами в развитии.  </vt:lpstr>
      <vt:lpstr>Особенности речевого развития детей раннего возраста</vt:lpstr>
      <vt:lpstr>Развитие речи – одно из важных приобретений ребенка в дошкольном возрасте</vt:lpstr>
      <vt:lpstr>Презентация PowerPoint</vt:lpstr>
      <vt:lpstr>Презентация PowerPoint</vt:lpstr>
      <vt:lpstr>Полноценному формированию речевой функции,  в целях профилактики речевых нарушений необходимо развивать:</vt:lpstr>
      <vt:lpstr>Развитие слухового внимания </vt:lpstr>
      <vt:lpstr>Развитие навыков правильного дыхания</vt:lpstr>
      <vt:lpstr>Развитие артикуляционной моторики </vt:lpstr>
      <vt:lpstr>Презентация PowerPoint</vt:lpstr>
      <vt:lpstr>Артикуляционная гимнастика </vt:lpstr>
      <vt:lpstr>Презентация PowerPoint</vt:lpstr>
      <vt:lpstr>Развитие мелкой моторики  (пальчиковые игры) </vt:lpstr>
      <vt:lpstr>Развитие двигательной сферы  (общая моторика) </vt:lpstr>
      <vt:lpstr>Презентация PowerPoint</vt:lpstr>
      <vt:lpstr>Памятка родителям по организации игр-занятий и игровых упражнений  в домашних условиях:</vt:lpstr>
      <vt:lpstr>Игра - один из способов познания мира, который помогает малышу узнать много нового, а Вам – сделать процесс воспитания ребенка полезным и приятным.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145</dc:creator>
  <cp:lastModifiedBy>Таня</cp:lastModifiedBy>
  <cp:revision>85</cp:revision>
  <dcterms:created xsi:type="dcterms:W3CDTF">2013-10-16T10:03:48Z</dcterms:created>
  <dcterms:modified xsi:type="dcterms:W3CDTF">2021-02-03T17:40:28Z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895727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