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1" r:id="rId7"/>
    <p:sldId id="271" r:id="rId8"/>
    <p:sldId id="260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4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-collection.edu.ru/" TargetMode="External"/><Relationship Id="rId2" Type="http://schemas.openxmlformats.org/officeDocument/2006/relationships/hyperlink" Target="https://kopilkaurokov.ru/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static.tildacdn.com/tild6631-6661-4132-a161-306163333366/conf_chemi.png" TargetMode="External"/><Relationship Id="rId4" Type="http://schemas.openxmlformats.org/officeDocument/2006/relationships/hyperlink" Target="https://www.freepng.ru/png-usnesd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picsart.com/i/sticker-kid-kids-school-students-304439881367211" TargetMode="External"/><Relationship Id="rId7" Type="http://schemas.openxmlformats.org/officeDocument/2006/relationships/hyperlink" Target="https://www.pngegg.com/ru/png-btyje" TargetMode="External"/><Relationship Id="rId2" Type="http://schemas.openxmlformats.org/officeDocument/2006/relationships/hyperlink" Target="https://www.pngegg.com/ru/png-bohos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pngegg.com/ru/png-baiwy" TargetMode="External"/><Relationship Id="rId5" Type="http://schemas.openxmlformats.org/officeDocument/2006/relationships/hyperlink" Target="https://www.pngegg.com/ru/png-zhaey" TargetMode="External"/><Relationship Id="rId4" Type="http://schemas.openxmlformats.org/officeDocument/2006/relationships/hyperlink" Target="https://www.pngegg.com/ru/png-bmek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WORK\ШКОЛА\Конкурсы\Учитеьский портал\kisspng-chemistry-clip-art-chemistry-books-cliparts-5aaf99629902c1.908118781521457506626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-27384"/>
            <a:ext cx="8646105" cy="592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227" y="692696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Кислоты. Их классификация и химические свойства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2119" y="4514344"/>
            <a:ext cx="447590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Урок по химии</a:t>
            </a:r>
          </a:p>
          <a:p>
            <a:r>
              <a:rPr lang="ru-RU" sz="2400" dirty="0" smtClean="0"/>
              <a:t>8 класс</a:t>
            </a:r>
          </a:p>
          <a:p>
            <a:r>
              <a:rPr lang="ru-RU" sz="2400" dirty="0" smtClean="0"/>
              <a:t>Составитель: учитель химии</a:t>
            </a:r>
          </a:p>
          <a:p>
            <a:r>
              <a:rPr lang="ru-RU" sz="2400" dirty="0" smtClean="0"/>
              <a:t>Зиновьева Анастасия Андреевна</a:t>
            </a:r>
          </a:p>
          <a:p>
            <a:r>
              <a:rPr lang="ru-RU" sz="2400" dirty="0" smtClean="0"/>
              <a:t>Г. Кемерово МБОУ «СОШ №28»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6109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4863" y="1268760"/>
            <a:ext cx="6866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2. Взаимодействие кислот с оксидами металлов</a:t>
            </a:r>
            <a:endParaRPr lang="ru-RU" sz="2400" i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Химические свойства кислот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09443" y="1628800"/>
            <a:ext cx="39251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Fe</a:t>
            </a:r>
            <a:r>
              <a:rPr lang="en-US" sz="2400" b="1" baseline="-25000" dirty="0"/>
              <a:t>2</a:t>
            </a:r>
            <a:r>
              <a:rPr lang="en-US" sz="2400" b="1" dirty="0"/>
              <a:t>O</a:t>
            </a:r>
            <a:r>
              <a:rPr lang="en-US" sz="2400" b="1" baseline="-25000" dirty="0"/>
              <a:t>3 </a:t>
            </a:r>
            <a:r>
              <a:rPr lang="en-US" sz="2400" b="1" dirty="0"/>
              <a:t>+ 6HCl = 2FeCl</a:t>
            </a:r>
            <a:r>
              <a:rPr lang="en-US" sz="2400" b="1" baseline="-25000" dirty="0"/>
              <a:t>3</a:t>
            </a:r>
            <a:r>
              <a:rPr lang="en-US" sz="2400" b="1" dirty="0"/>
              <a:t> + 3H</a:t>
            </a:r>
            <a:r>
              <a:rPr lang="en-US" sz="2400" b="1" baseline="-25000" dirty="0"/>
              <a:t>2</a:t>
            </a:r>
            <a:r>
              <a:rPr lang="en-US" sz="2400" b="1" dirty="0"/>
              <a:t>O  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03113" y="2132856"/>
            <a:ext cx="3337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/>
              <a:t>CaO</a:t>
            </a:r>
            <a:r>
              <a:rPr lang="en-US" sz="2400" b="1" dirty="0"/>
              <a:t> + 2HCl = CaCl</a:t>
            </a:r>
            <a:r>
              <a:rPr lang="en-US" sz="2400" b="1" baseline="-25000" dirty="0"/>
              <a:t>2</a:t>
            </a:r>
            <a:r>
              <a:rPr lang="en-US" sz="2400" b="1" dirty="0"/>
              <a:t> + H</a:t>
            </a:r>
            <a:r>
              <a:rPr lang="en-US" sz="2400" b="1" baseline="-25000" dirty="0"/>
              <a:t>2</a:t>
            </a:r>
            <a:r>
              <a:rPr lang="en-US" sz="2400" b="1" dirty="0"/>
              <a:t>O</a:t>
            </a:r>
            <a:endParaRPr lang="ru-RU" sz="2400" dirty="0"/>
          </a:p>
        </p:txBody>
      </p:sp>
      <p:pic>
        <p:nvPicPr>
          <p:cNvPr id="2" name="Взаимодейтсвие кислот с оксидам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2653446"/>
            <a:ext cx="7776864" cy="374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50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Химические свойства кислот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700808"/>
            <a:ext cx="74110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3. Взаимодействие кислот с гидроксидами металлов</a:t>
            </a:r>
            <a:endParaRPr lang="ru-RU" sz="24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402842" y="2348880"/>
            <a:ext cx="77096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NaOH</a:t>
            </a:r>
            <a:r>
              <a:rPr lang="en-US" sz="2400" dirty="0" smtClean="0"/>
              <a:t> + HNO</a:t>
            </a:r>
            <a:r>
              <a:rPr lang="en-US" dirty="0" smtClean="0"/>
              <a:t>3</a:t>
            </a:r>
            <a:r>
              <a:rPr lang="en-US" sz="2400" dirty="0" smtClean="0"/>
              <a:t> = NaNO</a:t>
            </a:r>
            <a:r>
              <a:rPr lang="en-US" dirty="0" smtClean="0"/>
              <a:t>3</a:t>
            </a:r>
            <a:r>
              <a:rPr lang="en-US" sz="2400" dirty="0" smtClean="0"/>
              <a:t> + H</a:t>
            </a:r>
            <a:r>
              <a:rPr lang="en-US" dirty="0" smtClean="0"/>
              <a:t>2</a:t>
            </a:r>
            <a:r>
              <a:rPr lang="en-US" sz="2400" dirty="0" smtClean="0"/>
              <a:t>O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Щелочь + кислота = соль + вода (Реакция нейтрализации)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2871" y="3255367"/>
            <a:ext cx="4310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Cu(OH)</a:t>
            </a:r>
            <a:r>
              <a:rPr lang="en-US" dirty="0" smtClean="0"/>
              <a:t>2</a:t>
            </a:r>
            <a:r>
              <a:rPr lang="en-US" sz="2400" dirty="0" smtClean="0"/>
              <a:t> + H</a:t>
            </a:r>
            <a:r>
              <a:rPr lang="en-US" dirty="0" smtClean="0"/>
              <a:t>2</a:t>
            </a:r>
            <a:r>
              <a:rPr lang="en-US" sz="2400" dirty="0" smtClean="0"/>
              <a:t>SO</a:t>
            </a:r>
            <a:r>
              <a:rPr lang="en-US" dirty="0" smtClean="0"/>
              <a:t>4</a:t>
            </a:r>
            <a:r>
              <a:rPr lang="en-US" sz="2400" dirty="0" smtClean="0"/>
              <a:t> = CuSO</a:t>
            </a:r>
            <a:r>
              <a:rPr lang="en-US" dirty="0" smtClean="0"/>
              <a:t>4</a:t>
            </a:r>
            <a:r>
              <a:rPr lang="en-US" sz="2400" dirty="0" smtClean="0"/>
              <a:t> + 2H</a:t>
            </a:r>
            <a:r>
              <a:rPr lang="en-US" dirty="0" smtClean="0"/>
              <a:t>2</a:t>
            </a:r>
            <a:r>
              <a:rPr lang="en-US" sz="2400" dirty="0" smtClean="0"/>
              <a:t>O</a:t>
            </a:r>
            <a:endParaRPr lang="ru-RU" sz="2400" dirty="0"/>
          </a:p>
        </p:txBody>
      </p:sp>
      <p:pic>
        <p:nvPicPr>
          <p:cNvPr id="1027" name="Picture 3" descr="D:\WORK\ШКОЛА\Конкурсы\Учитеьский портал\pngeg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3004239" cy="300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80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Химические свойства кислот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980728"/>
            <a:ext cx="5037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4. Взаимодействие кислот с солями</a:t>
            </a:r>
            <a:endParaRPr lang="ru-RU" sz="2400" i="1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79712" y="1484784"/>
            <a:ext cx="462530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BaCl</a:t>
            </a:r>
            <a:r>
              <a:rPr kumimoji="0" lang="en-US" sz="24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2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 + H</a:t>
            </a:r>
            <a:r>
              <a:rPr kumimoji="0" lang="en-US" sz="24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2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SO</a:t>
            </a:r>
            <a:r>
              <a:rPr kumimoji="0" lang="en-US" sz="24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4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 = BaSO</a:t>
            </a:r>
            <a:r>
              <a:rPr kumimoji="0" lang="en-US" sz="24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4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↓</a:t>
            </a:r>
            <a:r>
              <a:rPr kumimoji="0" lang="en-US" sz="24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 + 2HCl</a:t>
            </a:r>
            <a:endParaRPr lang="ru-RU" sz="2400" dirty="0"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CaCO</a:t>
            </a:r>
            <a:r>
              <a:rPr kumimoji="0" lang="es-ES" sz="24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3</a:t>
            </a: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 + 2HCl = CaCl</a:t>
            </a:r>
            <a:r>
              <a:rPr kumimoji="0" lang="es-ES" sz="24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2</a:t>
            </a: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 + CO</a:t>
            </a:r>
            <a:r>
              <a:rPr kumimoji="0" lang="es-ES" sz="24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2 </a:t>
            </a: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↑ +H</a:t>
            </a:r>
            <a:r>
              <a:rPr kumimoji="0" lang="es-ES" sz="24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2</a:t>
            </a: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O</a:t>
            </a:r>
            <a:endParaRPr kumimoji="0" lang="es-E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8" name="Взаимодействие кислот с солям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2420888"/>
            <a:ext cx="777686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58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Получение кислот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0359" y="1200822"/>
            <a:ext cx="67819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i="1" dirty="0" smtClean="0"/>
              <a:t>1. Бескислородные кислоты</a:t>
            </a:r>
            <a:r>
              <a:rPr lang="en-US" sz="2400" i="1" dirty="0" smtClean="0"/>
              <a:t> </a:t>
            </a:r>
            <a:r>
              <a:rPr lang="ru-RU" sz="2400" i="1" dirty="0" smtClean="0"/>
              <a:t>получают синтезом</a:t>
            </a:r>
          </a:p>
          <a:p>
            <a:pPr algn="ctr"/>
            <a:r>
              <a:rPr lang="ru-RU" sz="2400" i="1" dirty="0" smtClean="0"/>
              <a:t> из простых веществ  </a:t>
            </a:r>
            <a:endParaRPr lang="ru-RU" sz="2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332175" y="1972388"/>
            <a:ext cx="2069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</a:t>
            </a:r>
            <a:r>
              <a:rPr lang="en-US" dirty="0" smtClean="0"/>
              <a:t>2</a:t>
            </a:r>
            <a:r>
              <a:rPr lang="en-US" sz="2400" dirty="0" smtClean="0"/>
              <a:t> + Cl</a:t>
            </a:r>
            <a:r>
              <a:rPr lang="en-US" dirty="0" smtClean="0"/>
              <a:t>2</a:t>
            </a:r>
            <a:r>
              <a:rPr lang="en-US" sz="2400" dirty="0" smtClean="0"/>
              <a:t> = 2HCL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53850" y="2525995"/>
            <a:ext cx="68144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Кислородсодержащие кислоты получают путем</a:t>
            </a:r>
          </a:p>
          <a:p>
            <a:pPr algn="ctr"/>
            <a:r>
              <a:rPr lang="ru-RU" sz="2400" i="1" dirty="0"/>
              <a:t>в</a:t>
            </a:r>
            <a:r>
              <a:rPr lang="ru-RU" sz="2400" i="1" dirty="0" smtClean="0"/>
              <a:t>заимодействия кислотного оксида с водой</a:t>
            </a:r>
            <a:endParaRPr lang="ru-RU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116571" y="3356992"/>
            <a:ext cx="2501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SO</a:t>
            </a:r>
            <a:r>
              <a:rPr lang="en-US" dirty="0" smtClean="0"/>
              <a:t>3</a:t>
            </a:r>
            <a:r>
              <a:rPr lang="en-US" sz="2400" dirty="0" smtClean="0"/>
              <a:t> + H</a:t>
            </a:r>
            <a:r>
              <a:rPr lang="en-US" dirty="0" smtClean="0"/>
              <a:t>2</a:t>
            </a:r>
            <a:r>
              <a:rPr lang="en-US" sz="2400" dirty="0" smtClean="0"/>
              <a:t>O = H</a:t>
            </a:r>
            <a:r>
              <a:rPr lang="en-US" dirty="0" smtClean="0"/>
              <a:t>2</a:t>
            </a:r>
            <a:r>
              <a:rPr lang="en-US" sz="2400" dirty="0" smtClean="0"/>
              <a:t>SO</a:t>
            </a:r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14560" y="3933056"/>
            <a:ext cx="70307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2. Реакцией обмена получают кислоты из их солей</a:t>
            </a:r>
          </a:p>
          <a:p>
            <a:pPr algn="ctr"/>
            <a:r>
              <a:rPr lang="ru-RU" sz="2400" i="1" dirty="0" smtClean="0"/>
              <a:t>вытеснением более сильными кислотами</a:t>
            </a:r>
            <a:endParaRPr lang="ru-RU" sz="2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1835772" y="4820483"/>
            <a:ext cx="5062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Ca</a:t>
            </a:r>
            <a:r>
              <a:rPr lang="en-US" dirty="0" smtClean="0"/>
              <a:t>3</a:t>
            </a:r>
            <a:r>
              <a:rPr lang="en-US" sz="2400" dirty="0" smtClean="0"/>
              <a:t>(PO4)</a:t>
            </a:r>
            <a:r>
              <a:rPr lang="en-US" dirty="0" smtClean="0"/>
              <a:t>2</a:t>
            </a:r>
            <a:r>
              <a:rPr lang="en-US" sz="2400" dirty="0" smtClean="0"/>
              <a:t> + 3H</a:t>
            </a:r>
            <a:r>
              <a:rPr lang="en-US" dirty="0" smtClean="0"/>
              <a:t>2</a:t>
            </a:r>
            <a:r>
              <a:rPr lang="en-US" sz="2400" dirty="0" smtClean="0"/>
              <a:t>SO</a:t>
            </a:r>
            <a:r>
              <a:rPr lang="en-US" dirty="0" smtClean="0"/>
              <a:t>4 </a:t>
            </a:r>
            <a:r>
              <a:rPr lang="en-US" sz="2400" dirty="0" smtClean="0"/>
              <a:t>= 3CaSO</a:t>
            </a:r>
            <a:r>
              <a:rPr lang="en-US" dirty="0" smtClean="0"/>
              <a:t>4 </a:t>
            </a:r>
            <a:r>
              <a:rPr lang="en-US" sz="2400" dirty="0" smtClean="0"/>
              <a:t>+ 2H</a:t>
            </a:r>
            <a:r>
              <a:rPr lang="en-US" dirty="0" smtClean="0"/>
              <a:t>3</a:t>
            </a:r>
            <a:r>
              <a:rPr lang="en-US" sz="2400" dirty="0" smtClean="0"/>
              <a:t>PO</a:t>
            </a:r>
            <a:r>
              <a:rPr lang="en-US" dirty="0" smtClean="0"/>
              <a:t>4</a:t>
            </a:r>
            <a:endParaRPr lang="ru-RU" sz="2400" dirty="0"/>
          </a:p>
        </p:txBody>
      </p:sp>
      <p:pic>
        <p:nvPicPr>
          <p:cNvPr id="3075" name="Picture 3" descr="D:\WORK\ШКОЛА\Конкурсы\Учитеьский портал\pngegg (2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109" y="3951838"/>
            <a:ext cx="1819638" cy="257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04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Закрепление 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124744"/>
            <a:ext cx="4405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1</a:t>
            </a:r>
            <a:r>
              <a:rPr lang="ru-RU" sz="2400" i="1" dirty="0" smtClean="0"/>
              <a:t>. Кислоты взаимодействуют: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4143" y="1484784"/>
            <a:ext cx="715298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С металлами, расположенными в ряду активности</a:t>
            </a:r>
          </a:p>
          <a:p>
            <a:r>
              <a:rPr lang="ru-RU" sz="2400" dirty="0" smtClean="0"/>
              <a:t>до водорода: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888904" y="2192401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Zn + </a:t>
            </a:r>
            <a:r>
              <a:rPr lang="en-US" sz="2400" b="1" dirty="0" err="1" smtClean="0"/>
              <a:t>HCl</a:t>
            </a:r>
            <a:r>
              <a:rPr lang="en-US" sz="2400" b="1" dirty="0" smtClean="0"/>
              <a:t> = 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60071" y="2525995"/>
            <a:ext cx="34566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С оксидами металлов:</a:t>
            </a:r>
          </a:p>
          <a:p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673300" y="2852936"/>
            <a:ext cx="2076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/>
              <a:t>CuO</a:t>
            </a:r>
            <a:r>
              <a:rPr lang="en-US" sz="2400" b="1" dirty="0" smtClean="0"/>
              <a:t> + H</a:t>
            </a:r>
            <a:r>
              <a:rPr lang="en-US" b="1" dirty="0" smtClean="0"/>
              <a:t>2</a:t>
            </a:r>
            <a:r>
              <a:rPr lang="en-US" sz="2400" b="1" dirty="0" smtClean="0"/>
              <a:t>SO</a:t>
            </a:r>
            <a:r>
              <a:rPr lang="en-US" b="1" dirty="0" smtClean="0"/>
              <a:t>4</a:t>
            </a:r>
            <a:r>
              <a:rPr lang="en-US" sz="2400" b="1" dirty="0" smtClean="0"/>
              <a:t> =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60071" y="3356992"/>
            <a:ext cx="406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С гидроксидами металлов: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471321" y="3645024"/>
            <a:ext cx="25266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/>
              <a:t>Ca</a:t>
            </a:r>
            <a:r>
              <a:rPr lang="en-US" sz="2400" b="1" dirty="0" smtClean="0"/>
              <a:t>(OH)</a:t>
            </a:r>
            <a:r>
              <a:rPr lang="en-US" b="1" dirty="0" smtClean="0"/>
              <a:t>2</a:t>
            </a:r>
            <a:r>
              <a:rPr lang="en-US" sz="2400" b="1" dirty="0" smtClean="0"/>
              <a:t> + H</a:t>
            </a:r>
            <a:r>
              <a:rPr lang="en-US" b="1" dirty="0" smtClean="0"/>
              <a:t>3</a:t>
            </a:r>
            <a:r>
              <a:rPr lang="en-US" sz="2400" b="1" dirty="0" smtClean="0"/>
              <a:t>PO</a:t>
            </a:r>
            <a:r>
              <a:rPr lang="en-US" b="1" dirty="0" smtClean="0"/>
              <a:t>4</a:t>
            </a:r>
            <a:r>
              <a:rPr lang="en-US" sz="2400" b="1" dirty="0" smtClean="0"/>
              <a:t> =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60071" y="4077072"/>
            <a:ext cx="6066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С солями, если образуется осадок или газ: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07577" y="4407495"/>
            <a:ext cx="2146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BaCl</a:t>
            </a:r>
            <a:r>
              <a:rPr lang="en-US" b="1" dirty="0" smtClean="0"/>
              <a:t>2</a:t>
            </a:r>
            <a:r>
              <a:rPr lang="en-US" sz="2400" b="1" dirty="0" smtClean="0"/>
              <a:t> + H</a:t>
            </a:r>
            <a:r>
              <a:rPr lang="en-US" b="1" dirty="0" smtClean="0"/>
              <a:t>2</a:t>
            </a:r>
            <a:r>
              <a:rPr lang="en-US" sz="2400" b="1" dirty="0" smtClean="0"/>
              <a:t>SO</a:t>
            </a:r>
            <a:r>
              <a:rPr lang="en-US" b="1" dirty="0" smtClean="0"/>
              <a:t>4 </a:t>
            </a:r>
            <a:r>
              <a:rPr lang="en-US" sz="2400" b="1" dirty="0" smtClean="0"/>
              <a:t>=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51520" y="4869160"/>
            <a:ext cx="904029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2</a:t>
            </a:r>
            <a:r>
              <a:rPr lang="en-US" sz="2400" dirty="0" smtClean="0"/>
              <a:t>. </a:t>
            </a:r>
            <a:r>
              <a:rPr lang="ru-RU" sz="2400" i="1" dirty="0" smtClean="0"/>
              <a:t>Напишите уравнения, с помощью которых можно</a:t>
            </a:r>
          </a:p>
          <a:p>
            <a:r>
              <a:rPr lang="ru-RU" sz="2400" i="1" dirty="0"/>
              <a:t>о</a:t>
            </a:r>
            <a:r>
              <a:rPr lang="ru-RU" sz="2400" i="1" dirty="0" smtClean="0"/>
              <a:t>существить следующие превращения:</a:t>
            </a:r>
          </a:p>
          <a:p>
            <a:r>
              <a:rPr lang="ru-RU" sz="2400" b="1" dirty="0" smtClean="0"/>
              <a:t>А) </a:t>
            </a:r>
            <a:r>
              <a:rPr lang="en-US" sz="2400" b="1" dirty="0" smtClean="0"/>
              <a:t>Cl</a:t>
            </a:r>
            <a:r>
              <a:rPr lang="en-US" b="1" dirty="0" smtClean="0"/>
              <a:t>2</a:t>
            </a:r>
            <a:r>
              <a:rPr lang="en-US" sz="2400" b="1" dirty="0" smtClean="0"/>
              <a:t> → </a:t>
            </a:r>
            <a:r>
              <a:rPr lang="en-US" sz="2400" b="1" dirty="0" err="1" smtClean="0"/>
              <a:t>HCl</a:t>
            </a:r>
            <a:r>
              <a:rPr lang="en-US" sz="2400" b="1" dirty="0" smtClean="0"/>
              <a:t>→ AlCl</a:t>
            </a:r>
            <a:r>
              <a:rPr lang="en-US" b="1" dirty="0" smtClean="0"/>
              <a:t>3</a:t>
            </a:r>
            <a:endParaRPr lang="ru-RU" b="1" dirty="0" smtClean="0"/>
          </a:p>
          <a:p>
            <a:r>
              <a:rPr lang="ru-RU" sz="2400" b="1" dirty="0" smtClean="0"/>
              <a:t>Б) </a:t>
            </a:r>
            <a:r>
              <a:rPr lang="en-US" sz="2400" b="1" dirty="0" smtClean="0"/>
              <a:t>C</a:t>
            </a:r>
            <a:r>
              <a:rPr lang="en-US" sz="2400" b="1" dirty="0"/>
              <a:t> → </a:t>
            </a:r>
            <a:r>
              <a:rPr lang="en-US" sz="2400" b="1" dirty="0" smtClean="0"/>
              <a:t>CO</a:t>
            </a:r>
            <a:r>
              <a:rPr lang="en-US" b="1" dirty="0" smtClean="0"/>
              <a:t>2</a:t>
            </a:r>
            <a:r>
              <a:rPr lang="en-US" sz="2400" b="1" dirty="0"/>
              <a:t> → </a:t>
            </a:r>
            <a:r>
              <a:rPr lang="en-US" sz="2400" b="1" dirty="0" smtClean="0"/>
              <a:t>Na</a:t>
            </a:r>
            <a:r>
              <a:rPr lang="en-US" b="1" dirty="0" smtClean="0"/>
              <a:t>2</a:t>
            </a:r>
            <a:r>
              <a:rPr lang="en-US" sz="2400" b="1" dirty="0" smtClean="0"/>
              <a:t>CO</a:t>
            </a:r>
            <a:r>
              <a:rPr lang="en-US" b="1" dirty="0" smtClean="0"/>
              <a:t>3</a:t>
            </a:r>
            <a:r>
              <a:rPr lang="en-US" sz="2400" b="1" dirty="0"/>
              <a:t> → </a:t>
            </a:r>
            <a:r>
              <a:rPr lang="en-US" sz="2400" b="1" dirty="0" smtClean="0"/>
              <a:t>CO</a:t>
            </a:r>
            <a:r>
              <a:rPr lang="en-US" b="1" dirty="0" smtClean="0"/>
              <a:t>2</a:t>
            </a:r>
            <a:r>
              <a:rPr lang="en-US" sz="2400" b="1" dirty="0"/>
              <a:t> → </a:t>
            </a:r>
            <a:r>
              <a:rPr lang="en-US" sz="2400" b="1" dirty="0" smtClean="0"/>
              <a:t>CaCO</a:t>
            </a:r>
            <a:r>
              <a:rPr lang="en-US" b="1" dirty="0" smtClean="0"/>
              <a:t>3</a:t>
            </a:r>
            <a:r>
              <a:rPr lang="en-US" sz="2400" b="1" dirty="0"/>
              <a:t> → </a:t>
            </a:r>
            <a:r>
              <a:rPr lang="en-US" sz="2400" b="1" dirty="0" err="1" smtClean="0"/>
              <a:t>CaO</a:t>
            </a:r>
            <a:r>
              <a:rPr lang="en-US" sz="2400" b="1" dirty="0"/>
              <a:t> → </a:t>
            </a:r>
            <a:r>
              <a:rPr lang="en-US" sz="2400" b="1" dirty="0" err="1" smtClean="0"/>
              <a:t>Ca</a:t>
            </a:r>
            <a:r>
              <a:rPr lang="en-US" sz="2400" b="1" dirty="0" smtClean="0"/>
              <a:t>(OH)</a:t>
            </a:r>
            <a:r>
              <a:rPr lang="en-US" b="1" dirty="0" smtClean="0"/>
              <a:t>2</a:t>
            </a:r>
            <a:r>
              <a:rPr lang="en-US" sz="2400" b="1" dirty="0"/>
              <a:t> → </a:t>
            </a:r>
            <a:r>
              <a:rPr lang="en-US" sz="2400" b="1" dirty="0" err="1" smtClean="0"/>
              <a:t>Ca</a:t>
            </a:r>
            <a:r>
              <a:rPr lang="en-US" sz="2400" b="1" dirty="0" smtClean="0"/>
              <a:t>(NO</a:t>
            </a:r>
            <a:r>
              <a:rPr lang="en-US" b="1" dirty="0" smtClean="0"/>
              <a:t>3</a:t>
            </a:r>
            <a:r>
              <a:rPr lang="en-US" sz="2400" b="1" dirty="0" smtClean="0"/>
              <a:t>)</a:t>
            </a:r>
            <a:r>
              <a:rPr lang="en-US" b="1" dirty="0" smtClean="0"/>
              <a:t>2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8529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Домашнее задание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99376"/>
            <a:ext cx="578075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i="1" dirty="0" smtClean="0"/>
              <a:t>Выучить конспект</a:t>
            </a:r>
          </a:p>
          <a:p>
            <a:pPr marL="342900" indent="-342900">
              <a:buAutoNum type="arabicPeriod"/>
            </a:pPr>
            <a:r>
              <a:rPr lang="ru-RU" sz="2800" i="1" dirty="0" smtClean="0"/>
              <a:t>§25, стр. 11,  упр. 7,9 (письменно)</a:t>
            </a:r>
            <a:endParaRPr lang="ru-RU" sz="2800" i="1" dirty="0"/>
          </a:p>
        </p:txBody>
      </p:sp>
      <p:pic>
        <p:nvPicPr>
          <p:cNvPr id="1026" name="Picture 2" descr="D:\WORK\ШКОЛА\Конкурсы\Учительский портал\pngegg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199376"/>
            <a:ext cx="2857501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29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Спасибо за урок!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2060848"/>
            <a:ext cx="5904656" cy="319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/>
              <a:t>Оцените свою работу на уроке по пятибалльной шкале с позиции:</a:t>
            </a:r>
            <a:endParaRPr lang="ru-RU" sz="2000" dirty="0"/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400" dirty="0"/>
              <a:t>На уроке я узнал(а) то, что </a:t>
            </a:r>
            <a:r>
              <a:rPr lang="ru-RU" sz="2400" dirty="0" smtClean="0"/>
              <a:t>мне пригодится</a:t>
            </a:r>
            <a:r>
              <a:rPr lang="ru-RU" sz="2400" dirty="0"/>
              <a:t>.</a:t>
            </a:r>
            <a:endParaRPr lang="ru-RU" sz="2000" dirty="0"/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400" dirty="0"/>
              <a:t>На уроке было, над чем подумать.</a:t>
            </a:r>
            <a:endParaRPr lang="ru-RU" sz="2000" dirty="0"/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/>
              <a:t>На уроке я проработал(а) добросовестно и цели урока достиг(ла).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341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Источники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412776"/>
            <a:ext cx="82820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Печатные источники: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Учебник «Химии 8 класс»; Остроумов, Габриелян, Сладков;</a:t>
            </a:r>
          </a:p>
          <a:p>
            <a:r>
              <a:rPr lang="ru-RU" sz="2400" dirty="0" smtClean="0"/>
              <a:t>Москва, «Просвещение» 2020;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Рабочая тетрадь «Химия 8 класс»; </a:t>
            </a:r>
            <a:r>
              <a:rPr lang="ru-RU" sz="2400" dirty="0"/>
              <a:t>Остроумов, </a:t>
            </a:r>
            <a:r>
              <a:rPr lang="ru-RU" sz="2400" dirty="0" smtClean="0"/>
              <a:t>Габриелян,</a:t>
            </a:r>
          </a:p>
          <a:p>
            <a:r>
              <a:rPr lang="ru-RU" sz="2400" dirty="0" smtClean="0"/>
              <a:t>Сладков; Москва</a:t>
            </a:r>
            <a:r>
              <a:rPr lang="ru-RU" sz="2400" dirty="0"/>
              <a:t>, «Просвещение» 2020;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4898" y="3360378"/>
            <a:ext cx="63711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Ссылки на страницы материалов в интернете:</a:t>
            </a:r>
          </a:p>
          <a:p>
            <a:r>
              <a:rPr lang="en-US" sz="2400" dirty="0">
                <a:hlinkClick r:id="rId2"/>
              </a:rPr>
              <a:t>https://kopilkaurokov.ru</a:t>
            </a:r>
            <a:r>
              <a:rPr lang="en-US" sz="2400" dirty="0" smtClean="0">
                <a:hlinkClick r:id="rId2"/>
              </a:rPr>
              <a:t>/</a:t>
            </a:r>
            <a:endParaRPr lang="ru-RU" sz="2400" dirty="0" smtClean="0"/>
          </a:p>
          <a:p>
            <a:r>
              <a:rPr lang="en-US" sz="2400" dirty="0">
                <a:hlinkClick r:id="rId3"/>
              </a:rPr>
              <a:t>http://school-collection.edu.ru/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54898" y="4437111"/>
            <a:ext cx="656923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Ссылки на использованные изображения: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Слайд 1: </a:t>
            </a:r>
            <a:r>
              <a:rPr lang="en-US" sz="2400" dirty="0">
                <a:hlinkClick r:id="rId4"/>
              </a:rPr>
              <a:t>https://www.freepng.ru/png-usnesd</a:t>
            </a:r>
            <a:r>
              <a:rPr lang="en-US" sz="2400" dirty="0" smtClean="0">
                <a:hlinkClick r:id="rId4"/>
              </a:rPr>
              <a:t>/</a:t>
            </a:r>
            <a:endParaRPr lang="ru-RU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Слайд 2: </a:t>
            </a:r>
            <a:r>
              <a:rPr lang="en-US" sz="2400" dirty="0">
                <a:hlinkClick r:id="rId5"/>
              </a:rPr>
              <a:t>https://</a:t>
            </a:r>
            <a:r>
              <a:rPr lang="en-US" sz="2400" dirty="0" smtClean="0">
                <a:hlinkClick r:id="rId5"/>
              </a:rPr>
              <a:t>static.tildacdn.com/tild6631-66</a:t>
            </a:r>
            <a:endParaRPr lang="ru-RU" sz="2400" dirty="0" smtClean="0">
              <a:hlinkClick r:id="rId5"/>
            </a:endParaRPr>
          </a:p>
          <a:p>
            <a:r>
              <a:rPr lang="en-US" sz="2400" dirty="0" smtClean="0">
                <a:hlinkClick r:id="rId5"/>
              </a:rPr>
              <a:t>61-4132-a161-306163333366/conf_chemi.png</a:t>
            </a:r>
            <a:endParaRPr lang="ru-RU" sz="2400" dirty="0" smtClean="0"/>
          </a:p>
          <a:p>
            <a:r>
              <a:rPr lang="ru-RU" sz="2400" dirty="0" smtClean="0"/>
              <a:t> 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9562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Источники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556792"/>
            <a:ext cx="70567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/>
              <a:t>Слайд 3: </a:t>
            </a:r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www.pngegg.com/ru/png-bohos</a:t>
            </a:r>
            <a:endParaRPr lang="ru-RU" sz="2400" dirty="0" smtClean="0"/>
          </a:p>
          <a:p>
            <a:r>
              <a:rPr lang="en-US" sz="2400" dirty="0">
                <a:hlinkClick r:id="rId3"/>
              </a:rPr>
              <a:t>https://picsart.com/i/sticker-kid-kids-school-students-304439881367211</a:t>
            </a:r>
            <a:endParaRPr lang="ru-RU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/>
              <a:t>Слайд 8: </a:t>
            </a:r>
            <a:r>
              <a:rPr lang="en-US" sz="2400" dirty="0">
                <a:hlinkClick r:id="rId4"/>
              </a:rPr>
              <a:t>https://www.pngegg.com/ru/png-bmekv</a:t>
            </a:r>
            <a:endParaRPr lang="ru-RU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/>
              <a:t>Слайд 11: </a:t>
            </a:r>
            <a:r>
              <a:rPr lang="en-US" sz="2400" dirty="0">
                <a:hlinkClick r:id="rId5"/>
              </a:rPr>
              <a:t>https://</a:t>
            </a:r>
            <a:r>
              <a:rPr lang="en-US" sz="2400" dirty="0" smtClean="0">
                <a:hlinkClick r:id="rId5"/>
              </a:rPr>
              <a:t>www.pngegg.com/ru/png-zhaey</a:t>
            </a:r>
            <a:endParaRPr lang="ru-RU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Слайд 13: </a:t>
            </a:r>
            <a:r>
              <a:rPr lang="en-US" sz="2400" dirty="0">
                <a:hlinkClick r:id="rId6"/>
              </a:rPr>
              <a:t>https://</a:t>
            </a:r>
            <a:r>
              <a:rPr lang="en-US" sz="2400" dirty="0" smtClean="0">
                <a:hlinkClick r:id="rId6"/>
              </a:rPr>
              <a:t>www.pngegg.com/ru/png-baiwy</a:t>
            </a:r>
            <a:endParaRPr lang="ru-RU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Слайд 15: </a:t>
            </a:r>
            <a:r>
              <a:rPr lang="en-US" sz="2400" dirty="0">
                <a:hlinkClick r:id="rId7"/>
              </a:rPr>
              <a:t>https://www.pngegg.com/ru/png-btyje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1265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Цель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smtClean="0">
                <a:solidFill>
                  <a:srgbClr val="005024"/>
                </a:solidFill>
              </a:rPr>
              <a:t>урока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5180" y="1368996"/>
            <a:ext cx="8679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Изучить классификацию и химические свойства кислот.</a:t>
            </a:r>
            <a:endParaRPr lang="ru-RU" sz="2800" dirty="0"/>
          </a:p>
        </p:txBody>
      </p:sp>
      <p:pic>
        <p:nvPicPr>
          <p:cNvPr id="2" name="Picture 2" descr="D:\WORK\ШКОЛА\Конкурсы\Учительский портал\conf_chem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04864"/>
            <a:ext cx="779070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36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Химические загадки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67544" y="1340768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Если в паре элементов</a:t>
            </a:r>
          </a:p>
          <a:p>
            <a:pPr marL="0" indent="0">
              <a:buNone/>
            </a:pPr>
            <a:r>
              <a:rPr lang="ru-RU" sz="2400" dirty="0" smtClean="0"/>
              <a:t>Кислород </a:t>
            </a:r>
            <a:r>
              <a:rPr lang="ru-RU" sz="2400" dirty="0"/>
              <a:t>вторым стоит,</a:t>
            </a:r>
          </a:p>
          <a:p>
            <a:pPr marL="0" indent="0">
              <a:buNone/>
            </a:pPr>
            <a:r>
              <a:rPr lang="ru-RU" sz="2400" dirty="0"/>
              <a:t>Ты же знаешь, эта </a:t>
            </a:r>
            <a:r>
              <a:rPr lang="ru-RU" sz="2400" dirty="0" smtClean="0"/>
              <a:t>пара Называется </a:t>
            </a:r>
            <a:r>
              <a:rPr lang="ru-RU" sz="2400" dirty="0"/>
              <a:t>…</a:t>
            </a:r>
          </a:p>
          <a:p>
            <a:r>
              <a:rPr lang="ru-RU" b="1" dirty="0" smtClean="0"/>
              <a:t>Оксид</a:t>
            </a:r>
            <a:r>
              <a:rPr lang="ru-RU" dirty="0" smtClean="0"/>
              <a:t> – это…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355976" y="270892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Если формулы начало</a:t>
            </a:r>
            <a:br>
              <a:rPr lang="ru-RU" sz="2400" dirty="0"/>
            </a:br>
            <a:r>
              <a:rPr lang="ru-RU" sz="2400" dirty="0"/>
              <a:t>Представляется с металла,</a:t>
            </a:r>
            <a:br>
              <a:rPr lang="ru-RU" sz="2400" dirty="0"/>
            </a:br>
            <a:r>
              <a:rPr lang="ru-RU" sz="2400" dirty="0"/>
              <a:t>ОН – красуется затем,</a:t>
            </a:r>
            <a:br>
              <a:rPr lang="ru-RU" sz="2400" dirty="0"/>
            </a:br>
            <a:r>
              <a:rPr lang="ru-RU" sz="2400" dirty="0"/>
              <a:t>Вещества знакомы всем.</a:t>
            </a:r>
            <a:br>
              <a:rPr lang="ru-RU" sz="2400" dirty="0"/>
            </a:br>
            <a:r>
              <a:rPr lang="ru-RU" sz="2400" dirty="0"/>
              <a:t>Не надо придумывать им название</a:t>
            </a:r>
            <a:br>
              <a:rPr lang="ru-RU" sz="2400" dirty="0"/>
            </a:br>
            <a:r>
              <a:rPr lang="ru-RU" sz="2400" dirty="0"/>
              <a:t>Ведь эти вещества…</a:t>
            </a:r>
          </a:p>
          <a:p>
            <a:r>
              <a:rPr lang="ru-RU" b="1" dirty="0" smtClean="0"/>
              <a:t>Основания</a:t>
            </a:r>
            <a:r>
              <a:rPr lang="ru-RU" dirty="0" smtClean="0"/>
              <a:t> – это…</a:t>
            </a:r>
            <a:endParaRPr lang="ru-RU" dirty="0"/>
          </a:p>
        </p:txBody>
      </p:sp>
      <p:pic>
        <p:nvPicPr>
          <p:cNvPr id="3075" name="Picture 3" descr="D:\WORK\ШКОЛА\Конкурсы\Учитеьский портал\unnam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356992"/>
            <a:ext cx="1706552" cy="30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WORK\ШКОЛА\Конкурсы\Учитеьский портал\unnamed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16632"/>
            <a:ext cx="210876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57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Проверка знаний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468310"/>
            <a:ext cx="6984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Задание: </a:t>
            </a:r>
            <a:r>
              <a:rPr lang="ru-RU" sz="2400" dirty="0"/>
              <a:t>р</a:t>
            </a:r>
            <a:r>
              <a:rPr lang="ru-RU" sz="2400" dirty="0" smtClean="0"/>
              <a:t>аспределите </a:t>
            </a:r>
            <a:r>
              <a:rPr lang="ru-RU" sz="2400" dirty="0"/>
              <a:t>формулы по классам в </a:t>
            </a:r>
            <a:r>
              <a:rPr lang="ru-RU" sz="2400" dirty="0" smtClean="0"/>
              <a:t>таблицу </a:t>
            </a:r>
            <a:r>
              <a:rPr lang="pt-BR" sz="2400" dirty="0" smtClean="0"/>
              <a:t>HCl</a:t>
            </a:r>
            <a:r>
              <a:rPr lang="pt-BR" sz="2400" dirty="0"/>
              <a:t>, HNO</a:t>
            </a:r>
            <a:r>
              <a:rPr lang="pt-BR" sz="2400" baseline="-25000" dirty="0"/>
              <a:t>3</a:t>
            </a:r>
            <a:r>
              <a:rPr lang="pt-BR" sz="2400" dirty="0"/>
              <a:t>, H</a:t>
            </a:r>
            <a:r>
              <a:rPr lang="pt-BR" sz="2400" baseline="-25000" dirty="0"/>
              <a:t>2</a:t>
            </a:r>
            <a:r>
              <a:rPr lang="pt-BR" sz="2400" dirty="0"/>
              <a:t>SO</a:t>
            </a:r>
            <a:r>
              <a:rPr lang="pt-BR" sz="2400" baseline="-25000" dirty="0"/>
              <a:t>4</a:t>
            </a:r>
            <a:r>
              <a:rPr lang="pt-BR" sz="2400" dirty="0"/>
              <a:t>, Ca(OH)</a:t>
            </a:r>
            <a:r>
              <a:rPr lang="pt-BR" sz="2400" baseline="-25000" dirty="0"/>
              <a:t>2</a:t>
            </a:r>
            <a:r>
              <a:rPr lang="pt-BR" sz="2400" dirty="0"/>
              <a:t>, K</a:t>
            </a:r>
            <a:r>
              <a:rPr lang="pt-BR" sz="2400" baseline="-25000" dirty="0"/>
              <a:t>2</a:t>
            </a:r>
            <a:r>
              <a:rPr lang="pt-BR" sz="2400" dirty="0"/>
              <a:t>O, Na</a:t>
            </a:r>
            <a:r>
              <a:rPr lang="pt-BR" sz="2400" baseline="-25000" dirty="0"/>
              <a:t>2</a:t>
            </a:r>
            <a:r>
              <a:rPr lang="pt-BR" sz="2400" dirty="0"/>
              <a:t>O, Al</a:t>
            </a:r>
            <a:r>
              <a:rPr lang="pt-BR" sz="2400" baseline="-25000" dirty="0"/>
              <a:t>2</a:t>
            </a:r>
            <a:r>
              <a:rPr lang="pt-BR" sz="2400" dirty="0"/>
              <a:t>O</a:t>
            </a:r>
            <a:r>
              <a:rPr lang="pt-BR" sz="2400" baseline="-25000" dirty="0"/>
              <a:t>3</a:t>
            </a:r>
            <a:r>
              <a:rPr lang="pt-BR" sz="2400" dirty="0"/>
              <a:t>, Zn(OH)</a:t>
            </a:r>
            <a:r>
              <a:rPr lang="pt-BR" sz="2400" baseline="-25000" dirty="0"/>
              <a:t>2</a:t>
            </a:r>
            <a:r>
              <a:rPr lang="pt-BR" sz="2400" dirty="0"/>
              <a:t>, </a:t>
            </a:r>
            <a:r>
              <a:rPr lang="pt-BR" sz="2400" dirty="0" smtClean="0"/>
              <a:t>Al(OH)</a:t>
            </a:r>
            <a:r>
              <a:rPr lang="pt-BR" sz="2400" baseline="-25000" dirty="0" smtClean="0"/>
              <a:t>3</a:t>
            </a:r>
            <a:r>
              <a:rPr lang="ru-RU" sz="2400" baseline="-25000" dirty="0"/>
              <a:t> </a:t>
            </a:r>
            <a:r>
              <a:rPr lang="ru-RU" sz="2400" dirty="0" smtClean="0"/>
              <a:t> </a:t>
            </a:r>
            <a:endParaRPr lang="ru-RU" sz="2400" dirty="0"/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21979"/>
              </p:ext>
            </p:extLst>
          </p:nvPr>
        </p:nvGraphicFramePr>
        <p:xfrm>
          <a:off x="1259632" y="3068960"/>
          <a:ext cx="6624738" cy="280831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208246"/>
                <a:gridCol w="2208246"/>
                <a:gridCol w="2208246"/>
              </a:tblGrid>
              <a:tr h="109575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ОКСИДЫ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ОСНОВАНИЯ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1712558"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187624" y="4437112"/>
            <a:ext cx="228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pt-BR" sz="2400" dirty="0">
                <a:solidFill>
                  <a:prstClr val="black"/>
                </a:solidFill>
              </a:rPr>
              <a:t>K</a:t>
            </a:r>
            <a:r>
              <a:rPr lang="pt-BR" sz="2400" baseline="-25000" dirty="0">
                <a:solidFill>
                  <a:prstClr val="black"/>
                </a:solidFill>
              </a:rPr>
              <a:t>2</a:t>
            </a:r>
            <a:r>
              <a:rPr lang="pt-BR" sz="2400" dirty="0">
                <a:solidFill>
                  <a:prstClr val="black"/>
                </a:solidFill>
              </a:rPr>
              <a:t>O</a:t>
            </a:r>
            <a:endParaRPr lang="ru-RU" sz="2400" dirty="0">
              <a:solidFill>
                <a:prstClr val="black"/>
              </a:solidFill>
            </a:endParaRPr>
          </a:p>
          <a:p>
            <a:pPr lvl="0" algn="ctr"/>
            <a:r>
              <a:rPr lang="pt-BR" sz="2400" dirty="0">
                <a:solidFill>
                  <a:prstClr val="black"/>
                </a:solidFill>
              </a:rPr>
              <a:t>Cu</a:t>
            </a:r>
            <a:r>
              <a:rPr lang="pt-BR" sz="2400" baseline="-25000" dirty="0">
                <a:solidFill>
                  <a:prstClr val="black"/>
                </a:solidFill>
              </a:rPr>
              <a:t>2</a:t>
            </a:r>
            <a:r>
              <a:rPr lang="pt-BR" sz="2400" dirty="0">
                <a:solidFill>
                  <a:prstClr val="black"/>
                </a:solidFill>
              </a:rPr>
              <a:t>O</a:t>
            </a:r>
            <a:endParaRPr lang="ru-RU" sz="2400" dirty="0">
              <a:solidFill>
                <a:prstClr val="black"/>
              </a:solidFill>
            </a:endParaRPr>
          </a:p>
          <a:p>
            <a:pPr lvl="0" algn="ctr"/>
            <a:r>
              <a:rPr lang="pt-BR" sz="2400" dirty="0">
                <a:solidFill>
                  <a:prstClr val="black"/>
                </a:solidFill>
              </a:rPr>
              <a:t> Al</a:t>
            </a:r>
            <a:r>
              <a:rPr lang="pt-BR" sz="2400" baseline="-25000" dirty="0">
                <a:solidFill>
                  <a:prstClr val="black"/>
                </a:solidFill>
              </a:rPr>
              <a:t>2</a:t>
            </a:r>
            <a:r>
              <a:rPr lang="pt-BR" sz="2400" dirty="0">
                <a:solidFill>
                  <a:prstClr val="black"/>
                </a:solidFill>
              </a:rPr>
              <a:t>O</a:t>
            </a:r>
            <a:r>
              <a:rPr lang="pt-BR" sz="2400" baseline="-25000" dirty="0">
                <a:solidFill>
                  <a:prstClr val="black"/>
                </a:solidFill>
              </a:rPr>
              <a:t>3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73624" y="4437112"/>
            <a:ext cx="228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pt-BR" sz="2400" dirty="0">
                <a:solidFill>
                  <a:prstClr val="black"/>
                </a:solidFill>
              </a:rPr>
              <a:t>Mg(OH)</a:t>
            </a:r>
            <a:r>
              <a:rPr lang="pt-BR" sz="2400" baseline="-25000" dirty="0">
                <a:solidFill>
                  <a:prstClr val="black"/>
                </a:solidFill>
              </a:rPr>
              <a:t>2</a:t>
            </a:r>
            <a:endParaRPr lang="ru-RU" sz="2400" dirty="0">
              <a:solidFill>
                <a:prstClr val="black"/>
              </a:solidFill>
            </a:endParaRPr>
          </a:p>
          <a:p>
            <a:pPr lvl="0" algn="ctr"/>
            <a:r>
              <a:rPr lang="pt-BR" sz="2400" dirty="0">
                <a:solidFill>
                  <a:prstClr val="black"/>
                </a:solidFill>
              </a:rPr>
              <a:t> Al(OH)</a:t>
            </a:r>
            <a:r>
              <a:rPr lang="pt-BR" sz="2400" baseline="-25000" dirty="0">
                <a:solidFill>
                  <a:prstClr val="black"/>
                </a:solidFill>
              </a:rPr>
              <a:t>3</a:t>
            </a:r>
            <a:r>
              <a:rPr lang="ru-RU" sz="2400" baseline="-25000" dirty="0">
                <a:solidFill>
                  <a:prstClr val="black"/>
                </a:solidFill>
              </a:rPr>
              <a:t> </a:t>
            </a:r>
          </a:p>
          <a:p>
            <a:pPr lvl="0" algn="ctr"/>
            <a:r>
              <a:rPr lang="pt-BR" sz="2400" dirty="0">
                <a:solidFill>
                  <a:prstClr val="black"/>
                </a:solidFill>
              </a:rPr>
              <a:t>Ca(OH)</a:t>
            </a:r>
            <a:r>
              <a:rPr lang="pt-BR" sz="2400" baseline="-25000" dirty="0">
                <a:solidFill>
                  <a:prstClr val="black"/>
                </a:solidFill>
              </a:rPr>
              <a:t>2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4437112"/>
            <a:ext cx="228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pt-BR" sz="2400" dirty="0">
                <a:solidFill>
                  <a:prstClr val="black"/>
                </a:solidFill>
              </a:rPr>
              <a:t>HCl</a:t>
            </a:r>
            <a:endParaRPr lang="ru-RU" sz="2400" dirty="0">
              <a:solidFill>
                <a:prstClr val="black"/>
              </a:solidFill>
            </a:endParaRPr>
          </a:p>
          <a:p>
            <a:pPr lvl="0" algn="ctr"/>
            <a:r>
              <a:rPr lang="pt-BR" sz="2400" dirty="0">
                <a:solidFill>
                  <a:prstClr val="black"/>
                </a:solidFill>
              </a:rPr>
              <a:t>HNO</a:t>
            </a:r>
            <a:r>
              <a:rPr lang="ru-RU" sz="2400" baseline="-25000" dirty="0">
                <a:solidFill>
                  <a:prstClr val="black"/>
                </a:solidFill>
              </a:rPr>
              <a:t>2</a:t>
            </a:r>
            <a:endParaRPr lang="ru-RU" sz="2400" dirty="0">
              <a:solidFill>
                <a:prstClr val="black"/>
              </a:solidFill>
            </a:endParaRPr>
          </a:p>
          <a:p>
            <a:pPr lvl="0" algn="ctr"/>
            <a:r>
              <a:rPr lang="pt-BR" sz="2400" dirty="0">
                <a:solidFill>
                  <a:prstClr val="black"/>
                </a:solidFill>
              </a:rPr>
              <a:t>H</a:t>
            </a:r>
            <a:r>
              <a:rPr lang="pt-BR" sz="2400" baseline="-25000" dirty="0">
                <a:solidFill>
                  <a:prstClr val="black"/>
                </a:solidFill>
              </a:rPr>
              <a:t>2</a:t>
            </a:r>
            <a:r>
              <a:rPr lang="pt-BR" sz="2400" dirty="0">
                <a:solidFill>
                  <a:prstClr val="black"/>
                </a:solidFill>
              </a:rPr>
              <a:t>SO</a:t>
            </a:r>
            <a:r>
              <a:rPr lang="pt-BR" sz="2400" baseline="-25000" dirty="0">
                <a:solidFill>
                  <a:prstClr val="black"/>
                </a:solidFill>
              </a:rPr>
              <a:t>4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49086" y="3429000"/>
            <a:ext cx="292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84168" y="3399383"/>
            <a:ext cx="1515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КИСЛОТЫ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2778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48820" y="1412776"/>
            <a:ext cx="82996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Кислоты</a:t>
            </a:r>
            <a:r>
              <a:rPr lang="ru-RU" sz="2800" dirty="0" smtClean="0"/>
              <a:t> – это сложные вещества, молекулы которых</a:t>
            </a:r>
          </a:p>
          <a:p>
            <a:r>
              <a:rPr lang="ru-RU" sz="2800" dirty="0" smtClean="0"/>
              <a:t>состоят из атомов водорода и кислотного остатка.</a:t>
            </a:r>
            <a:endParaRPr lang="ru-RU" sz="2800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Определение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7488" y="2479814"/>
            <a:ext cx="5622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5024"/>
                </a:solidFill>
              </a:rPr>
              <a:t>Способы образования названий кислот: </a:t>
            </a:r>
            <a:endParaRPr lang="ru-RU" sz="2400" dirty="0">
              <a:solidFill>
                <a:srgbClr val="00502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8820" y="3021222"/>
            <a:ext cx="3809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Бескислородные кислоты:</a:t>
            </a:r>
            <a:endParaRPr lang="ru-RU" sz="24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57876" y="3039343"/>
            <a:ext cx="4810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н</a:t>
            </a:r>
            <a:r>
              <a:rPr lang="ru-RU" sz="2400" b="1" i="1" dirty="0" smtClean="0"/>
              <a:t>еметалл-о-водородная кислота</a:t>
            </a:r>
            <a:endParaRPr lang="ru-RU" sz="24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2425611" y="3501008"/>
            <a:ext cx="43460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HCl</a:t>
            </a:r>
            <a:r>
              <a:rPr lang="ru-RU" sz="2400" dirty="0" smtClean="0"/>
              <a:t> – </a:t>
            </a:r>
            <a:r>
              <a:rPr lang="ru-RU" sz="2400" dirty="0" err="1" smtClean="0"/>
              <a:t>хлороводородная</a:t>
            </a:r>
            <a:r>
              <a:rPr lang="ru-RU" sz="2400" dirty="0" smtClean="0"/>
              <a:t> кислота</a:t>
            </a:r>
          </a:p>
          <a:p>
            <a:r>
              <a:rPr lang="en-US" sz="2400" dirty="0" smtClean="0"/>
              <a:t>H</a:t>
            </a:r>
            <a:r>
              <a:rPr lang="en-US" dirty="0" smtClean="0"/>
              <a:t>2</a:t>
            </a:r>
            <a:r>
              <a:rPr lang="en-US" sz="2400" dirty="0" smtClean="0"/>
              <a:t>S</a:t>
            </a:r>
            <a:r>
              <a:rPr lang="en-US" sz="3600" dirty="0" smtClean="0"/>
              <a:t> </a:t>
            </a:r>
            <a:r>
              <a:rPr lang="en-US" sz="2400" dirty="0" smtClean="0"/>
              <a:t>–</a:t>
            </a:r>
            <a:r>
              <a:rPr lang="en-US" sz="3600" dirty="0" smtClean="0"/>
              <a:t> </a:t>
            </a:r>
            <a:r>
              <a:rPr lang="ru-RU" sz="2400" dirty="0" smtClean="0"/>
              <a:t>сероводородная кислота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67544" y="4623519"/>
            <a:ext cx="4579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Кислородсодержащие</a:t>
            </a:r>
            <a:r>
              <a:rPr lang="ru-RU" sz="2000" b="1" i="1" dirty="0" smtClean="0"/>
              <a:t> </a:t>
            </a:r>
            <a:r>
              <a:rPr lang="ru-RU" sz="2400" b="1" i="1" dirty="0" smtClean="0"/>
              <a:t>кислоты:</a:t>
            </a:r>
            <a:endParaRPr lang="ru-RU" sz="24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4932040" y="4623519"/>
            <a:ext cx="4246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н</a:t>
            </a:r>
            <a:r>
              <a:rPr lang="ru-RU" sz="2400" b="1" i="1" dirty="0" smtClean="0"/>
              <a:t>еметалл-</a:t>
            </a:r>
            <a:r>
              <a:rPr lang="ru-RU" sz="2400" b="1" i="1" dirty="0" err="1" smtClean="0"/>
              <a:t>ист</a:t>
            </a:r>
            <a:r>
              <a:rPr lang="ru-RU" sz="2400" b="1" i="1" dirty="0" smtClean="0"/>
              <a:t>(н)-</a:t>
            </a:r>
            <a:r>
              <a:rPr lang="ru-RU" sz="2400" b="1" i="1" dirty="0" err="1" smtClean="0"/>
              <a:t>ая</a:t>
            </a:r>
            <a:r>
              <a:rPr lang="ru-RU" sz="2400" b="1" i="1" dirty="0" smtClean="0"/>
              <a:t> кислота</a:t>
            </a:r>
            <a:endParaRPr lang="ru-RU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1993405" y="5471065"/>
            <a:ext cx="3650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HNO</a:t>
            </a:r>
            <a:r>
              <a:rPr lang="en-US" dirty="0" smtClean="0"/>
              <a:t>2</a:t>
            </a:r>
            <a:r>
              <a:rPr lang="en-US" sz="2400" dirty="0" smtClean="0"/>
              <a:t> </a:t>
            </a:r>
            <a:r>
              <a:rPr lang="ru-RU" sz="2400" dirty="0" smtClean="0"/>
              <a:t>– азотистая кислота 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5812319" y="5487615"/>
            <a:ext cx="3331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HNO</a:t>
            </a:r>
            <a:r>
              <a:rPr lang="en-US" dirty="0" smtClean="0"/>
              <a:t>3</a:t>
            </a:r>
            <a:r>
              <a:rPr lang="en-US" sz="2400" dirty="0" smtClean="0"/>
              <a:t> – </a:t>
            </a:r>
            <a:r>
              <a:rPr lang="ru-RU" sz="2400" dirty="0" smtClean="0"/>
              <a:t>азотная кислота</a:t>
            </a:r>
            <a:endParaRPr lang="ru-RU" sz="2400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6588224" y="5085184"/>
            <a:ext cx="864096" cy="3076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4860032" y="5085184"/>
            <a:ext cx="848024" cy="3076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9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Классификация кислот</a:t>
            </a:r>
            <a:endParaRPr lang="ru-RU" dirty="0">
              <a:solidFill>
                <a:srgbClr val="005024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408292"/>
              </p:ext>
            </p:extLst>
          </p:nvPr>
        </p:nvGraphicFramePr>
        <p:xfrm>
          <a:off x="323528" y="1700808"/>
          <a:ext cx="8496942" cy="40324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994160"/>
                <a:gridCol w="2832314"/>
                <a:gridCol w="2670468"/>
              </a:tblGrid>
              <a:tr h="41343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Признаки классификации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Группы кислот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Примеры</a:t>
                      </a:r>
                      <a:endParaRPr lang="ru-RU" sz="2400" dirty="0"/>
                    </a:p>
                  </a:txBody>
                  <a:tcPr/>
                </a:tc>
              </a:tr>
              <a:tr h="531783">
                <a:tc rowSpan="2">
                  <a:txBody>
                    <a:bodyPr/>
                    <a:lstStyle/>
                    <a:p>
                      <a:r>
                        <a:rPr lang="ru-RU" sz="2400" dirty="0" smtClean="0"/>
                        <a:t>1. Наличие кислорода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Кислородсодержащие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SO</a:t>
                      </a:r>
                      <a:r>
                        <a:rPr lang="en-US" sz="1800" dirty="0" smtClean="0"/>
                        <a:t>4</a:t>
                      </a:r>
                      <a:r>
                        <a:rPr lang="en-US" sz="2400" dirty="0" smtClean="0"/>
                        <a:t>, HNO</a:t>
                      </a:r>
                      <a:r>
                        <a:rPr lang="en-US" sz="1800" dirty="0" smtClean="0"/>
                        <a:t>3</a:t>
                      </a:r>
                      <a:r>
                        <a:rPr lang="en-US" sz="2400" dirty="0" smtClean="0"/>
                        <a:t>, H3PO</a:t>
                      </a:r>
                      <a:r>
                        <a:rPr lang="en-US" sz="1800" dirty="0" smtClean="0"/>
                        <a:t>4</a:t>
                      </a:r>
                      <a:endParaRPr lang="ru-RU" sz="1800" dirty="0"/>
                    </a:p>
                  </a:txBody>
                  <a:tcPr/>
                </a:tc>
              </a:tr>
              <a:tr h="35299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Бескислородные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S, </a:t>
                      </a:r>
                      <a:r>
                        <a:rPr lang="en-US" sz="2400" dirty="0" err="1" smtClean="0"/>
                        <a:t>HCl</a:t>
                      </a:r>
                      <a:endParaRPr lang="ru-RU" sz="2400" dirty="0"/>
                    </a:p>
                  </a:txBody>
                  <a:tcPr/>
                </a:tc>
              </a:tr>
              <a:tr h="352992">
                <a:tc rowSpan="3">
                  <a:txBody>
                    <a:bodyPr/>
                    <a:lstStyle/>
                    <a:p>
                      <a:r>
                        <a:rPr lang="ru-RU" sz="2400" dirty="0" smtClean="0"/>
                        <a:t>2. </a:t>
                      </a:r>
                      <a:r>
                        <a:rPr lang="ru-RU" sz="2400" dirty="0" err="1" smtClean="0"/>
                        <a:t>Основность</a:t>
                      </a:r>
                      <a:r>
                        <a:rPr lang="ru-RU" sz="2400" dirty="0" smtClean="0"/>
                        <a:t> (число атомов водорода в молекуле, способных замещаться на металл)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Одноосновные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HCl</a:t>
                      </a:r>
                      <a:r>
                        <a:rPr lang="en-US" sz="2400" dirty="0" smtClean="0"/>
                        <a:t>,</a:t>
                      </a:r>
                      <a:r>
                        <a:rPr lang="en-US" sz="2400" baseline="0" dirty="0" smtClean="0"/>
                        <a:t> HNO</a:t>
                      </a:r>
                      <a:r>
                        <a:rPr lang="en-US" sz="1800" baseline="0" dirty="0" smtClean="0"/>
                        <a:t>3</a:t>
                      </a:r>
                      <a:endParaRPr lang="ru-RU" sz="1800" dirty="0"/>
                    </a:p>
                  </a:txBody>
                  <a:tcPr/>
                </a:tc>
              </a:tr>
              <a:tr h="35299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Двухосновные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S, 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SO</a:t>
                      </a:r>
                      <a:r>
                        <a:rPr lang="en-US" sz="1800" dirty="0" smtClean="0"/>
                        <a:t>3</a:t>
                      </a:r>
                      <a:r>
                        <a:rPr lang="en-US" sz="2400" dirty="0" smtClean="0"/>
                        <a:t>, 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CO</a:t>
                      </a:r>
                      <a:r>
                        <a:rPr lang="en-US" sz="1800" dirty="0" smtClean="0"/>
                        <a:t>3</a:t>
                      </a:r>
                      <a:endParaRPr lang="ru-RU" sz="1800" dirty="0"/>
                    </a:p>
                  </a:txBody>
                  <a:tcPr/>
                </a:tc>
              </a:tr>
              <a:tr h="10149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Трёхосновные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</a:t>
                      </a:r>
                      <a:r>
                        <a:rPr lang="en-US" sz="1800" dirty="0" smtClean="0"/>
                        <a:t>3</a:t>
                      </a:r>
                      <a:r>
                        <a:rPr lang="en-US" sz="2400" dirty="0" smtClean="0"/>
                        <a:t>PO</a:t>
                      </a:r>
                      <a:r>
                        <a:rPr lang="en-US" sz="1800" dirty="0" smtClean="0"/>
                        <a:t>4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284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326159"/>
              </p:ext>
            </p:extLst>
          </p:nvPr>
        </p:nvGraphicFramePr>
        <p:xfrm>
          <a:off x="323528" y="1832208"/>
          <a:ext cx="8496942" cy="38404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94160"/>
                <a:gridCol w="2832314"/>
                <a:gridCol w="2670468"/>
              </a:tblGrid>
              <a:tr h="352992">
                <a:tc rowSpan="2">
                  <a:txBody>
                    <a:bodyPr/>
                    <a:lstStyle/>
                    <a:p>
                      <a:r>
                        <a:rPr lang="ru-RU" sz="2400" b="0" dirty="0" smtClean="0"/>
                        <a:t>3. Растворимость</a:t>
                      </a:r>
                      <a:endParaRPr lang="ru-RU" sz="2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Растворимые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H</a:t>
                      </a:r>
                      <a:r>
                        <a:rPr lang="en-US" sz="1800" b="0" dirty="0" smtClean="0"/>
                        <a:t>2</a:t>
                      </a:r>
                      <a:r>
                        <a:rPr lang="en-US" sz="2400" b="0" dirty="0" smtClean="0"/>
                        <a:t>SO</a:t>
                      </a:r>
                      <a:r>
                        <a:rPr lang="en-US" sz="1800" b="0" dirty="0" smtClean="0"/>
                        <a:t>4</a:t>
                      </a:r>
                      <a:r>
                        <a:rPr lang="en-US" sz="2400" b="0" dirty="0" smtClean="0"/>
                        <a:t>, HNO</a:t>
                      </a:r>
                      <a:r>
                        <a:rPr lang="en-US" sz="1800" b="0" dirty="0" smtClean="0"/>
                        <a:t>3</a:t>
                      </a:r>
                      <a:r>
                        <a:rPr lang="en-US" sz="2400" b="0" dirty="0" smtClean="0"/>
                        <a:t>, </a:t>
                      </a:r>
                      <a:r>
                        <a:rPr lang="en-US" sz="2400" b="0" dirty="0" err="1" smtClean="0"/>
                        <a:t>HBr</a:t>
                      </a:r>
                      <a:endParaRPr lang="ru-RU" sz="2400" b="0" dirty="0"/>
                    </a:p>
                  </a:txBody>
                  <a:tcPr/>
                </a:tc>
              </a:tr>
              <a:tr h="35299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Нерастворимые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SiO</a:t>
                      </a:r>
                      <a:r>
                        <a:rPr lang="en-US" sz="1800" dirty="0" smtClean="0"/>
                        <a:t>3</a:t>
                      </a:r>
                      <a:endParaRPr lang="ru-RU" sz="1800" dirty="0"/>
                    </a:p>
                  </a:txBody>
                  <a:tcPr/>
                </a:tc>
              </a:tr>
              <a:tr h="352992">
                <a:tc rowSpan="2">
                  <a:txBody>
                    <a:bodyPr/>
                    <a:lstStyle/>
                    <a:p>
                      <a:r>
                        <a:rPr lang="ru-RU" sz="2400" dirty="0" smtClean="0"/>
                        <a:t>4. Летучесть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Летучие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S, </a:t>
                      </a:r>
                      <a:r>
                        <a:rPr lang="en-US" sz="2400" dirty="0" err="1" smtClean="0"/>
                        <a:t>HCl</a:t>
                      </a:r>
                      <a:endParaRPr lang="ru-RU" sz="2400" dirty="0" smtClean="0"/>
                    </a:p>
                  </a:txBody>
                  <a:tcPr/>
                </a:tc>
              </a:tr>
              <a:tr h="35299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Нелетучие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SO</a:t>
                      </a:r>
                      <a:r>
                        <a:rPr lang="en-US" sz="1800" dirty="0" smtClean="0"/>
                        <a:t>4</a:t>
                      </a:r>
                      <a:r>
                        <a:rPr lang="en-US" sz="2400" dirty="0" smtClean="0"/>
                        <a:t>, 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SiO</a:t>
                      </a:r>
                      <a:r>
                        <a:rPr lang="en-US" sz="1800" dirty="0" smtClean="0"/>
                        <a:t>3</a:t>
                      </a:r>
                      <a:endParaRPr lang="ru-RU" sz="1800" dirty="0" smtClean="0"/>
                    </a:p>
                  </a:txBody>
                  <a:tcPr/>
                </a:tc>
              </a:tr>
              <a:tr h="617735">
                <a:tc rowSpan="2">
                  <a:txBody>
                    <a:bodyPr/>
                    <a:lstStyle/>
                    <a:p>
                      <a:r>
                        <a:rPr lang="ru-RU" sz="2400" dirty="0" smtClean="0"/>
                        <a:t>5. Стабильность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Стабильные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SO</a:t>
                      </a:r>
                      <a:r>
                        <a:rPr lang="en-US" sz="1800" dirty="0" smtClean="0"/>
                        <a:t>4</a:t>
                      </a:r>
                      <a:r>
                        <a:rPr lang="en-US" sz="2400" dirty="0" smtClean="0"/>
                        <a:t>,  H</a:t>
                      </a:r>
                      <a:r>
                        <a:rPr lang="en-US" sz="1800" dirty="0" smtClean="0"/>
                        <a:t>3</a:t>
                      </a:r>
                      <a:r>
                        <a:rPr lang="en-US" sz="2400" dirty="0" smtClean="0"/>
                        <a:t>PO</a:t>
                      </a:r>
                      <a:r>
                        <a:rPr lang="en-US" sz="1800" dirty="0" smtClean="0"/>
                        <a:t>4</a:t>
                      </a:r>
                      <a:r>
                        <a:rPr lang="en-US" sz="2400" dirty="0" smtClean="0"/>
                        <a:t>, </a:t>
                      </a:r>
                      <a:r>
                        <a:rPr lang="en-US" sz="2400" dirty="0" err="1" smtClean="0"/>
                        <a:t>HCl</a:t>
                      </a:r>
                      <a:endParaRPr lang="ru-RU" sz="2400" dirty="0" smtClean="0"/>
                    </a:p>
                    <a:p>
                      <a:endParaRPr lang="ru-RU" sz="2400" dirty="0"/>
                    </a:p>
                  </a:txBody>
                  <a:tcPr/>
                </a:tc>
              </a:tr>
              <a:tr h="61773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Нестабильные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SO</a:t>
                      </a:r>
                      <a:r>
                        <a:rPr lang="en-US" sz="1800" dirty="0" smtClean="0"/>
                        <a:t>3</a:t>
                      </a:r>
                      <a:r>
                        <a:rPr lang="en-US" sz="2400" dirty="0" smtClean="0"/>
                        <a:t>, 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CO</a:t>
                      </a:r>
                      <a:r>
                        <a:rPr lang="en-US" sz="1800" dirty="0" smtClean="0"/>
                        <a:t>3</a:t>
                      </a:r>
                      <a:r>
                        <a:rPr lang="en-US" sz="2400" dirty="0" smtClean="0"/>
                        <a:t>, H</a:t>
                      </a:r>
                      <a:r>
                        <a:rPr lang="en-US" sz="1800" dirty="0" smtClean="0"/>
                        <a:t>2</a:t>
                      </a:r>
                      <a:r>
                        <a:rPr lang="en-US" sz="2400" dirty="0" smtClean="0"/>
                        <a:t>SiO</a:t>
                      </a:r>
                      <a:r>
                        <a:rPr lang="en-US" sz="1800" dirty="0" smtClean="0"/>
                        <a:t>3</a:t>
                      </a:r>
                      <a:endParaRPr lang="ru-RU" sz="1800" dirty="0" smtClean="0"/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21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5024"/>
                </a:solidFill>
              </a:rPr>
              <a:t>Химические свойства кислот</a:t>
            </a:r>
            <a:endParaRPr lang="ru-RU" dirty="0">
              <a:solidFill>
                <a:srgbClr val="00502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268760"/>
            <a:ext cx="7220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1. </a:t>
            </a:r>
            <a:r>
              <a:rPr lang="ru-RU" sz="2400" i="1" dirty="0" smtClean="0"/>
              <a:t>Взаимодействие растворов кислот с металлам</a:t>
            </a:r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35795" y="5991671"/>
            <a:ext cx="3292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 </a:t>
            </a:r>
            <a:r>
              <a:rPr lang="en-US" sz="2400" b="1" dirty="0" smtClean="0"/>
              <a:t>Zn</a:t>
            </a:r>
            <a:r>
              <a:rPr lang="en-US" sz="2400" b="1" dirty="0"/>
              <a:t>+</a:t>
            </a:r>
            <a:r>
              <a:rPr lang="en-US" sz="2400" b="1" dirty="0" smtClean="0"/>
              <a:t>2HCl</a:t>
            </a:r>
            <a:r>
              <a:rPr lang="en-US" sz="2400" b="1" dirty="0"/>
              <a:t>   = ZnCl</a:t>
            </a:r>
            <a:r>
              <a:rPr lang="en-US" sz="2400" b="1" baseline="-25000" dirty="0"/>
              <a:t>2</a:t>
            </a:r>
            <a:r>
              <a:rPr lang="en-US" sz="2400" b="1" dirty="0"/>
              <a:t> + H</a:t>
            </a:r>
            <a:r>
              <a:rPr lang="en-US" sz="2400" b="1" baseline="-25000" dirty="0"/>
              <a:t>2</a:t>
            </a:r>
            <a:r>
              <a:rPr lang="en-US" sz="2400" baseline="-25000" dirty="0"/>
              <a:t> </a:t>
            </a:r>
            <a:r>
              <a:rPr lang="en-US" sz="2400" b="1" dirty="0"/>
              <a:t>↑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1772816"/>
            <a:ext cx="74193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Взаимодействие кислот с металлами происходят при </a:t>
            </a:r>
            <a:endParaRPr lang="en-US" sz="2400" b="1" dirty="0" smtClean="0"/>
          </a:p>
          <a:p>
            <a:r>
              <a:rPr lang="ru-RU" sz="2400" b="1" dirty="0" smtClean="0"/>
              <a:t>соблюдении следующих условий: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2492896"/>
            <a:ext cx="6570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Металл должен находиться левее водорода в ряду активности металлов (электрохимический ряд напряжений металлов);</a:t>
            </a:r>
            <a:endParaRPr lang="ru-RU" sz="24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294186" y="3933056"/>
            <a:ext cx="78863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itchFamily="34" charset="0"/>
              </a:rPr>
              <a:t>Li, К, Ca, Na, Mg, </a:t>
            </a:r>
            <a:r>
              <a:rPr lang="es-ES" sz="2400" b="1" dirty="0" smtClean="0">
                <a:solidFill>
                  <a:srgbClr val="FF0000"/>
                </a:solidFill>
                <a:cs typeface="Arial" pitchFamily="34" charset="0"/>
              </a:rPr>
              <a:t>Al</a:t>
            </a:r>
            <a:r>
              <a:rPr lang="en-US" sz="2400" b="1" dirty="0" smtClean="0">
                <a:solidFill>
                  <a:srgbClr val="FF0000"/>
                </a:solidFill>
                <a:cs typeface="Arial" pitchFamily="34" charset="0"/>
              </a:rPr>
              <a:t>, </a:t>
            </a:r>
            <a:r>
              <a:rPr lang="es-ES" sz="2400" b="1" dirty="0" smtClean="0">
                <a:solidFill>
                  <a:srgbClr val="FF0000"/>
                </a:solidFill>
                <a:cs typeface="Arial" pitchFamily="34" charset="0"/>
              </a:rPr>
              <a:t>Mn, Cr, </a:t>
            </a: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itchFamily="34" charset="0"/>
              </a:rPr>
              <a:t>Zn,</a:t>
            </a:r>
            <a:r>
              <a:rPr lang="es-ES" sz="2400" b="1" dirty="0" smtClean="0">
                <a:solidFill>
                  <a:srgbClr val="FF0000"/>
                </a:solidFill>
                <a:cs typeface="Arial" pitchFamily="34" charset="0"/>
              </a:rPr>
              <a:t> Fe</a:t>
            </a: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itchFamily="34" charset="0"/>
              </a:rPr>
              <a:t>, </a:t>
            </a:r>
            <a:r>
              <a:rPr lang="es-ES" sz="2400" b="1" dirty="0" smtClean="0">
                <a:solidFill>
                  <a:srgbClr val="FF0000"/>
                </a:solidFill>
                <a:cs typeface="Arial" pitchFamily="34" charset="0"/>
              </a:rPr>
              <a:t>Sn, </a:t>
            </a: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itchFamily="34" charset="0"/>
              </a:rPr>
              <a:t>Pb,</a:t>
            </a: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cs typeface="Arial" pitchFamily="34" charset="0"/>
              </a:rPr>
              <a:t> </a:t>
            </a: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cs typeface="Arial" pitchFamily="34" charset="0"/>
              </a:rPr>
              <a:t>H</a:t>
            </a:r>
            <a:r>
              <a:rPr kumimoji="0" lang="es-ES" sz="2400" b="1" i="0" u="none" strike="noStrike" cap="none" normalizeH="0" baseline="-30000" dirty="0" smtClean="0">
                <a:ln>
                  <a:noFill/>
                </a:ln>
                <a:solidFill>
                  <a:srgbClr val="000080"/>
                </a:solidFill>
                <a:effectLst/>
                <a:cs typeface="Arial" pitchFamily="34" charset="0"/>
              </a:rPr>
              <a:t>2</a:t>
            </a: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cs typeface="Arial" pitchFamily="34" charset="0"/>
              </a:rPr>
              <a:t>, </a:t>
            </a:r>
            <a:r>
              <a:rPr kumimoji="0" lang="es-ES" sz="2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cs typeface="Arial" pitchFamily="34" charset="0"/>
              </a:rPr>
              <a:t>Cu, Hg, Ag, Au</a:t>
            </a:r>
            <a:endParaRPr kumimoji="0" lang="es-E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4629" y="4293096"/>
            <a:ext cx="65374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В результате реакции должна образовываться</a:t>
            </a:r>
          </a:p>
          <a:p>
            <a:r>
              <a:rPr lang="ru-RU" sz="2400" dirty="0" smtClean="0"/>
              <a:t> растворимая соль;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453338" y="5085184"/>
            <a:ext cx="76086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Концентрированная серная кислота и азотная кислота</a:t>
            </a:r>
          </a:p>
          <a:p>
            <a:r>
              <a:rPr lang="ru-RU" sz="2400" dirty="0" smtClean="0"/>
              <a:t>взаимодействуют с металлами, не образуя водород.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4056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5024"/>
                </a:solidFill>
              </a:rPr>
              <a:t>Взаимодействие растворов кислот с металлами</a:t>
            </a:r>
            <a:endParaRPr lang="ru-RU" dirty="0">
              <a:solidFill>
                <a:srgbClr val="005024"/>
              </a:solidFill>
            </a:endParaRPr>
          </a:p>
        </p:txBody>
      </p:sp>
      <p:pic>
        <p:nvPicPr>
          <p:cNvPr id="5" name="Взаимодействие кислот с металлам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584" y="2132856"/>
            <a:ext cx="7560840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7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77051</TotalTime>
  <Words>673</Words>
  <Application>Microsoft Office PowerPoint</Application>
  <PresentationFormat>Экран (4:3)</PresentationFormat>
  <Paragraphs>152</Paragraphs>
  <Slides>18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Кислоты. Их классификация и химические свойства</vt:lpstr>
      <vt:lpstr>Цель урока</vt:lpstr>
      <vt:lpstr>Химические загадки</vt:lpstr>
      <vt:lpstr>Проверка знаний</vt:lpstr>
      <vt:lpstr>Определение</vt:lpstr>
      <vt:lpstr>Классификация кислот</vt:lpstr>
      <vt:lpstr>Презентация PowerPoint</vt:lpstr>
      <vt:lpstr>Химические свойства кислот</vt:lpstr>
      <vt:lpstr>Взаимодействие растворов кислот с металлами</vt:lpstr>
      <vt:lpstr>Химические свойства кислот</vt:lpstr>
      <vt:lpstr>Химические свойства кислот</vt:lpstr>
      <vt:lpstr>Химические свойства кислот</vt:lpstr>
      <vt:lpstr>Получение кислот</vt:lpstr>
      <vt:lpstr>Закрепление </vt:lpstr>
      <vt:lpstr>Домашнее задание</vt:lpstr>
      <vt:lpstr>Спасибо за урок!</vt:lpstr>
      <vt:lpstr>Источники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Кислоты</dc:title>
  <dc:creator>Анастасия Стебунова</dc:creator>
  <cp:lastModifiedBy>Анастасия</cp:lastModifiedBy>
  <cp:revision>67</cp:revision>
  <dcterms:created xsi:type="dcterms:W3CDTF">2020-08-18T03:42:43Z</dcterms:created>
  <dcterms:modified xsi:type="dcterms:W3CDTF">2020-10-15T15:42:15Z</dcterms:modified>
</cp:coreProperties>
</file>