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6"/>
  </p:notesMasterIdLst>
  <p:sldIdLst>
    <p:sldId id="260" r:id="rId2"/>
    <p:sldId id="273" r:id="rId3"/>
    <p:sldId id="259" r:id="rId4"/>
    <p:sldId id="262" r:id="rId5"/>
    <p:sldId id="268" r:id="rId6"/>
    <p:sldId id="271" r:id="rId7"/>
    <p:sldId id="275" r:id="rId8"/>
    <p:sldId id="277" r:id="rId9"/>
    <p:sldId id="272" r:id="rId10"/>
    <p:sldId id="266" r:id="rId11"/>
    <p:sldId id="257" r:id="rId12"/>
    <p:sldId id="267" r:id="rId13"/>
    <p:sldId id="276" r:id="rId14"/>
    <p:sldId id="286" r:id="rId15"/>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p15:guide id="1" orient="horz" pos="2160">
          <p15:clr>
            <a:srgbClr val="000000"/>
          </p15:clr>
        </p15:guide>
        <p15:guide id="2" pos="2880">
          <p15:clr>
            <a:srgbClr val="000000"/>
          </p15:clr>
        </p15:guide>
      </p15:sld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2" roundtripDataSignature="AMtx7mibEuz6DNvdK/9hDGm574lYnks1D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8" d="100"/>
          <a:sy n="78" d="100"/>
        </p:scale>
        <p:origin x="-1068" y="-7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32"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36"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405123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 name="Google Shape;106;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Титульный слайд" type="title">
  <p:cSld name="TITLE">
    <p:spTree>
      <p:nvGrpSpPr>
        <p:cNvPr id="1" name="Shape 11"/>
        <p:cNvGrpSpPr/>
        <p:nvPr/>
      </p:nvGrpSpPr>
      <p:grpSpPr>
        <a:xfrm>
          <a:off x="0" y="0"/>
          <a:ext cx="0" cy="0"/>
          <a:chOff x="0" y="0"/>
          <a:chExt cx="0" cy="0"/>
        </a:xfrm>
      </p:grpSpPr>
      <p:sp>
        <p:nvSpPr>
          <p:cNvPr id="12" name="Google Shape;12;p11"/>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11"/>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4" name="Google Shape;14;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Заголовок и вертикальный текст" type="vertTx">
  <p:cSld name="VERTICAL_TEXT">
    <p:spTree>
      <p:nvGrpSpPr>
        <p:cNvPr id="1" name="Shape 68"/>
        <p:cNvGrpSpPr/>
        <p:nvPr/>
      </p:nvGrpSpPr>
      <p:grpSpPr>
        <a:xfrm>
          <a:off x="0" y="0"/>
          <a:ext cx="0" cy="0"/>
          <a:chOff x="0" y="0"/>
          <a:chExt cx="0" cy="0"/>
        </a:xfrm>
      </p:grpSpPr>
      <p:sp>
        <p:nvSpPr>
          <p:cNvPr id="69" name="Google Shape;69;p2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20"/>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2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2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Вертикальный заголовок и текст" type="vertTitleAndTx">
  <p:cSld name="VERTICAL_TITLE_AND_VERTICAL_TEXT">
    <p:spTree>
      <p:nvGrpSpPr>
        <p:cNvPr id="1" name="Shape 74"/>
        <p:cNvGrpSpPr/>
        <p:nvPr/>
      </p:nvGrpSpPr>
      <p:grpSpPr>
        <a:xfrm>
          <a:off x="0" y="0"/>
          <a:ext cx="0" cy="0"/>
          <a:chOff x="0" y="0"/>
          <a:chExt cx="0" cy="0"/>
        </a:xfrm>
      </p:grpSpPr>
      <p:sp>
        <p:nvSpPr>
          <p:cNvPr id="75" name="Google Shape;75;p21"/>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21"/>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2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2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Заголовок и объект" type="obj">
  <p:cSld name="OBJECT">
    <p:spTree>
      <p:nvGrpSpPr>
        <p:cNvPr id="1" name="Shape 17"/>
        <p:cNvGrpSpPr/>
        <p:nvPr/>
      </p:nvGrpSpPr>
      <p:grpSpPr>
        <a:xfrm>
          <a:off x="0" y="0"/>
          <a:ext cx="0" cy="0"/>
          <a:chOff x="0" y="0"/>
          <a:chExt cx="0" cy="0"/>
        </a:xfrm>
      </p:grpSpPr>
      <p:sp>
        <p:nvSpPr>
          <p:cNvPr id="18" name="Google Shape;18;p1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1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 name="Google Shape;20;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Заголовок раздела" type="secHead">
  <p:cSld name="SECTION_HEADER">
    <p:spTree>
      <p:nvGrpSpPr>
        <p:cNvPr id="1" name="Shape 23"/>
        <p:cNvGrpSpPr/>
        <p:nvPr/>
      </p:nvGrpSpPr>
      <p:grpSpPr>
        <a:xfrm>
          <a:off x="0" y="0"/>
          <a:ext cx="0" cy="0"/>
          <a:chOff x="0" y="0"/>
          <a:chExt cx="0" cy="0"/>
        </a:xfrm>
      </p:grpSpPr>
      <p:sp>
        <p:nvSpPr>
          <p:cNvPr id="24" name="Google Shape;24;p13"/>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3"/>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26" name="Google Shape;26;p1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1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Два объекта" type="twoObj">
  <p:cSld name="TWO_OBJECTS">
    <p:spTree>
      <p:nvGrpSpPr>
        <p:cNvPr id="1" name="Shape 29"/>
        <p:cNvGrpSpPr/>
        <p:nvPr/>
      </p:nvGrpSpPr>
      <p:grpSpPr>
        <a:xfrm>
          <a:off x="0" y="0"/>
          <a:ext cx="0" cy="0"/>
          <a:chOff x="0" y="0"/>
          <a:chExt cx="0" cy="0"/>
        </a:xfrm>
      </p:grpSpPr>
      <p:sp>
        <p:nvSpPr>
          <p:cNvPr id="30" name="Google Shape;30;p1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14"/>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2" name="Google Shape;32;p14"/>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3" name="Google Shape;33;p1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1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Сравнение" type="twoTxTwoObj">
  <p:cSld name="TWO_OBJECTS_WITH_TEXT">
    <p:spTree>
      <p:nvGrpSpPr>
        <p:cNvPr id="1" name="Shape 36"/>
        <p:cNvGrpSpPr/>
        <p:nvPr/>
      </p:nvGrpSpPr>
      <p:grpSpPr>
        <a:xfrm>
          <a:off x="0" y="0"/>
          <a:ext cx="0" cy="0"/>
          <a:chOff x="0" y="0"/>
          <a:chExt cx="0" cy="0"/>
        </a:xfrm>
      </p:grpSpPr>
      <p:sp>
        <p:nvSpPr>
          <p:cNvPr id="37" name="Google Shape;37;p1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5"/>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39" name="Google Shape;39;p15"/>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0" name="Google Shape;40;p15"/>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1" name="Google Shape;41;p1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2" name="Google Shape;42;p1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1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1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Только заголовок" type="titleOnly">
  <p:cSld name="TITLE_ONLY">
    <p:spTree>
      <p:nvGrpSpPr>
        <p:cNvPr id="1" name="Shape 45"/>
        <p:cNvGrpSpPr/>
        <p:nvPr/>
      </p:nvGrpSpPr>
      <p:grpSpPr>
        <a:xfrm>
          <a:off x="0" y="0"/>
          <a:ext cx="0" cy="0"/>
          <a:chOff x="0" y="0"/>
          <a:chExt cx="0" cy="0"/>
        </a:xfrm>
      </p:grpSpPr>
      <p:sp>
        <p:nvSpPr>
          <p:cNvPr id="46" name="Google Shape;46;p1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1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Пустой слайд" type="blank">
  <p:cSld name="BLANK">
    <p:spTree>
      <p:nvGrpSpPr>
        <p:cNvPr id="1" name="Shape 50"/>
        <p:cNvGrpSpPr/>
        <p:nvPr/>
      </p:nvGrpSpPr>
      <p:grpSpPr>
        <a:xfrm>
          <a:off x="0" y="0"/>
          <a:ext cx="0" cy="0"/>
          <a:chOff x="0" y="0"/>
          <a:chExt cx="0" cy="0"/>
        </a:xfrm>
      </p:grpSpPr>
      <p:sp>
        <p:nvSpPr>
          <p:cNvPr id="51" name="Google Shape;51;p1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Объект с подписью" type="objTx">
  <p:cSld name="OBJECT_WITH_CAPTION_TEX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8"/>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18"/>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Рисунок с подписью" type="picTx">
  <p:cSld name="PICTURE_WITH_CAPTION_TEXT">
    <p:spTree>
      <p:nvGrpSpPr>
        <p:cNvPr id="1" name="Shape 61"/>
        <p:cNvGrpSpPr/>
        <p:nvPr/>
      </p:nvGrpSpPr>
      <p:grpSpPr>
        <a:xfrm>
          <a:off x="0" y="0"/>
          <a:ext cx="0" cy="0"/>
          <a:chOff x="0" y="0"/>
          <a:chExt cx="0" cy="0"/>
        </a:xfrm>
      </p:grpSpPr>
      <p:sp>
        <p:nvSpPr>
          <p:cNvPr id="62" name="Google Shape;62;p19"/>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9"/>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rm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Google Shape;64;p19"/>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1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ru-R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0"/>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ru-RU"/>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9" name="Google Shape;109;p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10" name="Google Shape;110;p4"/>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112" name="Google Shape;112;p4"/>
          <p:cNvPicPr preferRelativeResize="0"/>
          <p:nvPr/>
        </p:nvPicPr>
        <p:blipFill rotWithShape="1">
          <a:blip r:embed="rId4">
            <a:alphaModFix/>
            <a:extLst>
              <a:ext uri="{28A0092B-C50C-407E-A947-70E740481C1C}">
                <a14:useLocalDpi xmlns:a14="http://schemas.microsoft.com/office/drawing/2010/main"/>
              </a:ext>
            </a:extLst>
          </a:blip>
          <a:srcRect/>
          <a:stretch/>
        </p:blipFill>
        <p:spPr>
          <a:xfrm>
            <a:off x="1" y="0"/>
            <a:ext cx="9144000" cy="6858000"/>
          </a:xfrm>
          <a:prstGeom prst="rect">
            <a:avLst/>
          </a:prstGeom>
          <a:noFill/>
          <a:ln>
            <a:noFill/>
          </a:ln>
        </p:spPr>
      </p:pic>
      <p:sp>
        <p:nvSpPr>
          <p:cNvPr id="2" name="Горизонтальный свиток 1"/>
          <p:cNvSpPr/>
          <p:nvPr/>
        </p:nvSpPr>
        <p:spPr>
          <a:xfrm>
            <a:off x="847166" y="4007223"/>
            <a:ext cx="7960659" cy="2662518"/>
          </a:xfrm>
          <a:prstGeom prst="horizontalScroll">
            <a:avLst/>
          </a:prstGeom>
          <a:solidFill>
            <a:schemeClr val="accent6">
              <a:lumMod val="60000"/>
              <a:lumOff val="4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В</a:t>
            </a:r>
            <a:endParaRPr lang="ru-RU" dirty="0"/>
          </a:p>
        </p:txBody>
      </p:sp>
      <p:sp>
        <p:nvSpPr>
          <p:cNvPr id="3" name="TextBox 2"/>
          <p:cNvSpPr txBox="1"/>
          <p:nvPr/>
        </p:nvSpPr>
        <p:spPr>
          <a:xfrm>
            <a:off x="1405023" y="4738317"/>
            <a:ext cx="6844944" cy="1077218"/>
          </a:xfrm>
          <a:prstGeom prst="rect">
            <a:avLst/>
          </a:prstGeom>
          <a:noFill/>
        </p:spPr>
        <p:txBody>
          <a:bodyPr wrap="square" rtlCol="0">
            <a:spAutoFit/>
          </a:bodyPr>
          <a:lstStyle/>
          <a:p>
            <a:r>
              <a:rPr lang="ru-RU" sz="3200" b="1" i="1" dirty="0" smtClean="0">
                <a:solidFill>
                  <a:srgbClr val="C00000"/>
                </a:solidFill>
              </a:rPr>
              <a:t>Великая Отечественная Война в </a:t>
            </a:r>
            <a:r>
              <a:rPr lang="ru-RU" sz="3200" b="1" i="1" dirty="0">
                <a:solidFill>
                  <a:srgbClr val="C00000"/>
                </a:solidFill>
              </a:rPr>
              <a:t>агитационном плакате .</a:t>
            </a:r>
          </a:p>
        </p:txBody>
      </p:sp>
      <p:sp>
        <p:nvSpPr>
          <p:cNvPr id="4" name="TextBox 3"/>
          <p:cNvSpPr txBox="1"/>
          <p:nvPr/>
        </p:nvSpPr>
        <p:spPr>
          <a:xfrm>
            <a:off x="1266895" y="4277080"/>
            <a:ext cx="7540930" cy="523220"/>
          </a:xfrm>
          <a:prstGeom prst="rect">
            <a:avLst/>
          </a:prstGeom>
          <a:noFill/>
        </p:spPr>
        <p:txBody>
          <a:bodyPr wrap="square" rtlCol="0">
            <a:spAutoFit/>
          </a:bodyPr>
          <a:lstStyle/>
          <a:p>
            <a:r>
              <a:rPr lang="ru-RU" b="1" i="1" dirty="0" smtClean="0">
                <a:solidFill>
                  <a:schemeClr val="tx1"/>
                </a:solidFill>
              </a:rPr>
              <a:t>Презентацию выполнила воспитатель 1 категории МБДОУ № 135 города Иваново :Бутакова </a:t>
            </a:r>
            <a:r>
              <a:rPr lang="ru-RU" b="1" i="1" dirty="0">
                <a:solidFill>
                  <a:schemeClr val="tx1"/>
                </a:solidFill>
              </a:rPr>
              <a:t>Н</a:t>
            </a:r>
            <a:r>
              <a:rPr lang="ru-RU" b="1" i="1" dirty="0" smtClean="0">
                <a:solidFill>
                  <a:schemeClr val="tx1"/>
                </a:solidFill>
              </a:rPr>
              <a:t>аталья Альбертовна.</a:t>
            </a:r>
            <a:endParaRPr lang="ru-RU" b="1" i="1" dirty="0">
              <a:solidFill>
                <a:schemeClr val="tx1"/>
              </a:solidFill>
            </a:endParaRPr>
          </a:p>
        </p:txBody>
      </p:sp>
    </p:spTree>
    <p:extLst>
      <p:ext uri="{BB962C8B-B14F-4D97-AF65-F5344CB8AC3E}">
        <p14:creationId xmlns:p14="http://schemas.microsoft.com/office/powerpoint/2010/main" val="1605399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 name="Прямоугольник 1"/>
          <p:cNvSpPr/>
          <p:nvPr/>
        </p:nvSpPr>
        <p:spPr>
          <a:xfrm>
            <a:off x="5657088" y="334524"/>
            <a:ext cx="3121152" cy="4832092"/>
          </a:xfrm>
          <a:prstGeom prst="rect">
            <a:avLst/>
          </a:prstGeom>
        </p:spPr>
        <p:txBody>
          <a:bodyPr wrap="square">
            <a:spAutoFit/>
          </a:bodyPr>
          <a:lstStyle/>
          <a:p>
            <a:r>
              <a:rPr lang="ru-RU" b="1" i="1" dirty="0"/>
              <a:t>Плакат «Партизаны, бейте врага без пощады!» (1941) относится к числу наиболее известных плакатов Виктора Корецкого. Партизанские отряды народных мстителей пускали под откос вражеские эшелоны, взрывали электростанции и склады с боеприпасами. Они вместе с бойцами Красной Армии ковали победу над фашистскими захватчиками. Силой пропаганды и агитации поддерживался боевой дух населения, плакаты и листовки подсказывали советским людям, томящимся в фашистской неволе, простые и эффективные способы борьбы с оккупантами.</a:t>
            </a:r>
          </a:p>
        </p:txBody>
      </p:sp>
      <p:pic>
        <p:nvPicPr>
          <p:cNvPr id="5124"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92005" y="97536"/>
            <a:ext cx="3935945" cy="5932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42673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93" name="Google Shape;93;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94" name="Google Shape;94;p2"/>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2457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55008" y="112913"/>
            <a:ext cx="4638231" cy="3515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03632" y="478673"/>
            <a:ext cx="4572000" cy="738664"/>
          </a:xfrm>
          <a:prstGeom prst="rect">
            <a:avLst/>
          </a:prstGeom>
        </p:spPr>
        <p:txBody>
          <a:bodyPr>
            <a:spAutoFit/>
          </a:bodyPr>
          <a:lstStyle/>
          <a:p>
            <a:r>
              <a:rPr lang="ru-RU" b="1" i="1" dirty="0"/>
              <a:t>Наравне с мужчинами на войне воевали и женщины. </a:t>
            </a:r>
            <a:r>
              <a:rPr lang="ru-RU" b="1" i="1" dirty="0" smtClean="0"/>
              <a:t>Очень многих бойцов спасли военные медсестры.</a:t>
            </a:r>
            <a:endParaRPr lang="ru-RU" b="1" i="1" dirty="0"/>
          </a:p>
        </p:txBody>
      </p:sp>
      <p:pic>
        <p:nvPicPr>
          <p:cNvPr id="24579"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6341" y="2084832"/>
            <a:ext cx="4529291" cy="3432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4103" name="Picture 7"/>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7328" y="390144"/>
            <a:ext cx="4848350" cy="3243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207328" y="3797808"/>
            <a:ext cx="5218112" cy="1600438"/>
          </a:xfrm>
          <a:prstGeom prst="rect">
            <a:avLst/>
          </a:prstGeom>
        </p:spPr>
        <p:txBody>
          <a:bodyPr wrap="square">
            <a:spAutoFit/>
          </a:bodyPr>
          <a:lstStyle/>
          <a:p>
            <a:r>
              <a:rPr lang="ru-RU" b="1" i="1" dirty="0"/>
              <a:t>Тяжелее всего приходилось во время войны детям. Детские сады и школы не работали, многие дети остались совсем одни, потеряли  под бомбежками родителей, попали в детские дома.  Некоторые мальчишки становились «сынами полков», их , голодных и несчастных , брали к себе солдаты  и заботились о них до конца войны.</a:t>
            </a:r>
          </a:p>
        </p:txBody>
      </p:sp>
      <p:pic>
        <p:nvPicPr>
          <p:cNvPr id="4104"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25440" y="416298"/>
            <a:ext cx="3413760" cy="49819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4033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14339" name="Picture 3" descr="C:\Users\User\Desktop\75 лет победа2020\плакаты войны\i (2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33984" y="414528"/>
            <a:ext cx="3699520" cy="5319728"/>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30763" y="414528"/>
            <a:ext cx="3749675" cy="5419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6058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 name="Прямоугольник 1"/>
          <p:cNvSpPr/>
          <p:nvPr/>
        </p:nvSpPr>
        <p:spPr>
          <a:xfrm>
            <a:off x="713232" y="792016"/>
            <a:ext cx="4925568" cy="738664"/>
          </a:xfrm>
          <a:prstGeom prst="rect">
            <a:avLst/>
          </a:prstGeom>
        </p:spPr>
        <p:txBody>
          <a:bodyPr wrap="square">
            <a:spAutoFit/>
          </a:bodyPr>
          <a:lstStyle/>
          <a:p>
            <a:r>
              <a:rPr lang="ru-RU" b="1" i="1" dirty="0"/>
              <a:t>Использованные материалы:</a:t>
            </a:r>
            <a:r>
              <a:rPr lang="en-US" b="1" i="1" dirty="0" smtClean="0"/>
              <a:t>http</a:t>
            </a:r>
            <a:r>
              <a:rPr lang="en-US" b="1" i="1" dirty="0"/>
              <a:t>://chelib.ru/year-theme/god-pamyati-i-slavy-2020/2553-plakaty-velikoj-otechestvennoj-vojny</a:t>
            </a:r>
            <a:endParaRPr lang="ru-RU" b="1" i="1" dirty="0"/>
          </a:p>
        </p:txBody>
      </p:sp>
      <p:sp>
        <p:nvSpPr>
          <p:cNvPr id="3" name="Прямоугольник 2"/>
          <p:cNvSpPr/>
          <p:nvPr/>
        </p:nvSpPr>
        <p:spPr>
          <a:xfrm>
            <a:off x="713232" y="1520917"/>
            <a:ext cx="7717536" cy="1384995"/>
          </a:xfrm>
          <a:prstGeom prst="rect">
            <a:avLst/>
          </a:prstGeom>
        </p:spPr>
        <p:txBody>
          <a:bodyPr wrap="square">
            <a:spAutoFit/>
          </a:bodyPr>
          <a:lstStyle/>
          <a:p>
            <a:r>
              <a:rPr lang="ru-RU" b="1" i="1" dirty="0"/>
              <a:t>10 знаменитых плакатов Великой Отечественной войны: [Электронный ресурс] // </a:t>
            </a:r>
            <a:r>
              <a:rPr lang="ru-RU" b="1" i="1" dirty="0" err="1"/>
              <a:t>Вести.Ru</a:t>
            </a:r>
            <a:r>
              <a:rPr lang="ru-RU" b="1" i="1" dirty="0"/>
              <a:t>. – Режим доступа: https://www.vesti.ru/doc.html?id=3015187. – 07.02.2020.</a:t>
            </a:r>
          </a:p>
          <a:p>
            <a:endParaRPr lang="ru-RU" b="1" i="1" dirty="0"/>
          </a:p>
          <a:p>
            <a:r>
              <a:rPr lang="ru-RU" b="1" i="1" dirty="0"/>
              <a:t>История войны в агитационном плакате (1941-45 гг.): [Электронный ресурс] // Арбитражный суд. Свердловская область. – Режим доступа: http://www.ekaterinburg.arbitr.ru/node/17386. – 07.02.2020.</a:t>
            </a:r>
          </a:p>
        </p:txBody>
      </p:sp>
      <p:sp>
        <p:nvSpPr>
          <p:cNvPr id="4" name="TextBox 3"/>
          <p:cNvSpPr txBox="1"/>
          <p:nvPr/>
        </p:nvSpPr>
        <p:spPr>
          <a:xfrm>
            <a:off x="1865376" y="238411"/>
            <a:ext cx="5320687" cy="646331"/>
          </a:xfrm>
          <a:prstGeom prst="rect">
            <a:avLst/>
          </a:prstGeom>
          <a:noFill/>
        </p:spPr>
        <p:txBody>
          <a:bodyPr wrap="none" rtlCol="0">
            <a:spAutoFit/>
          </a:bodyPr>
          <a:lstStyle/>
          <a:p>
            <a:r>
              <a:rPr lang="ru-RU" sz="3600" b="1" i="1" dirty="0" smtClean="0">
                <a:solidFill>
                  <a:srgbClr val="C00000"/>
                </a:solidFill>
              </a:rPr>
              <a:t>Спасибо за внимание!</a:t>
            </a:r>
            <a:endParaRPr lang="ru-RU" sz="3600" b="1" i="1" dirty="0">
              <a:solidFill>
                <a:srgbClr val="C00000"/>
              </a:solidFill>
            </a:endParaRPr>
          </a:p>
        </p:txBody>
      </p:sp>
      <p:sp>
        <p:nvSpPr>
          <p:cNvPr id="5" name="Прямоугольник 4"/>
          <p:cNvSpPr/>
          <p:nvPr/>
        </p:nvSpPr>
        <p:spPr>
          <a:xfrm>
            <a:off x="713232" y="2939826"/>
            <a:ext cx="4572000" cy="523220"/>
          </a:xfrm>
          <a:prstGeom prst="rect">
            <a:avLst/>
          </a:prstGeom>
        </p:spPr>
        <p:txBody>
          <a:bodyPr>
            <a:spAutoFit/>
          </a:bodyPr>
          <a:lstStyle/>
          <a:p>
            <a:r>
              <a:rPr lang="en-US" b="1" i="1" dirty="0"/>
              <a:t>http://armedman.ru/nagradyi/sovetskie-nagradyi-vtoroy-mirovoy-voynyi-ordena-i-medali.html</a:t>
            </a:r>
            <a:endParaRPr lang="ru-RU" b="1" i="1" dirty="0"/>
          </a:p>
        </p:txBody>
      </p:sp>
      <p:pic>
        <p:nvPicPr>
          <p:cNvPr id="2765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05456" y="3463046"/>
            <a:ext cx="4950397" cy="265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447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31325"/>
            <a:ext cx="9144000" cy="6858000"/>
          </a:xfrm>
          <a:prstGeom prst="rect">
            <a:avLst/>
          </a:prstGeom>
          <a:noFill/>
          <a:ln>
            <a:noFill/>
          </a:ln>
        </p:spPr>
      </p:pic>
      <p:pic>
        <p:nvPicPr>
          <p:cNvPr id="19458"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81600" y="4319284"/>
            <a:ext cx="3700272" cy="2325356"/>
          </a:xfrm>
          <a:prstGeom prst="rect">
            <a:avLst/>
          </a:prstGeom>
          <a:noFill/>
          <a:ln w="9525">
            <a:gradFill>
              <a:gsLst>
                <a:gs pos="78350">
                  <a:srgbClr val="D4DEF2"/>
                </a:gs>
                <a:gs pos="26250">
                  <a:srgbClr val="7590B8"/>
                </a:gs>
                <a:gs pos="0">
                  <a:schemeClr val="bg2"/>
                </a:gs>
                <a:gs pos="50000">
                  <a:schemeClr val="accent1">
                    <a:tint val="44500"/>
                    <a:satMod val="160000"/>
                  </a:schemeClr>
                </a:gs>
                <a:gs pos="100000">
                  <a:schemeClr val="accent1">
                    <a:tint val="23500"/>
                    <a:satMod val="160000"/>
                  </a:schemeClr>
                </a:gs>
              </a:gsLst>
              <a:lin ang="5400000" scaled="0"/>
            </a:gra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115824" y="127171"/>
            <a:ext cx="8912352" cy="4832092"/>
          </a:xfrm>
          <a:prstGeom prst="rect">
            <a:avLst/>
          </a:prstGeom>
        </p:spPr>
        <p:txBody>
          <a:bodyPr wrap="square">
            <a:spAutoFit/>
          </a:bodyPr>
          <a:lstStyle/>
          <a:p>
            <a:r>
              <a:rPr lang="ru-RU" b="1" i="1" dirty="0"/>
              <a:t>Они звали в бой, взывали к отмщению, поддерживали боевой дух защитников и трудовой героизм, тех кто работал в тылу, сулили скорую Победу и Мир.</a:t>
            </a:r>
          </a:p>
          <a:p>
            <a:endParaRPr lang="ru-RU" b="1" i="1" dirty="0"/>
          </a:p>
          <a:p>
            <a:r>
              <a:rPr lang="ru-RU" b="1" i="1" dirty="0"/>
              <a:t>Пропагандистские материалы были важной частью Великой Отечественной войны. С первых дней наступления гитлеровской армии на улицах советских городов появились агитационные плакаты, призванные поднять боевой дух армии и производительность труда в тылу. Плакаты Великой Отечественной Войны явились одним из важнейших средств агитации в военное время. По силе воздействия они действительно были равны боевому оружию.</a:t>
            </a:r>
          </a:p>
          <a:p>
            <a:endParaRPr lang="ru-RU" b="1" i="1" dirty="0"/>
          </a:p>
          <a:p>
            <a:r>
              <a:rPr lang="ru-RU" b="1" i="1" dirty="0"/>
              <a:t>И со своей задачей, они справились на отлично. Плакаты не оставляли равнодушными ни простого рабочего, ни солдата. Слова укрепляли силу духа, дарили надежду, вели в бой.</a:t>
            </a:r>
          </a:p>
          <a:p>
            <a:endParaRPr lang="ru-RU" b="1" i="1" dirty="0"/>
          </a:p>
          <a:p>
            <a:r>
              <a:rPr lang="ru-RU" b="1" i="1" dirty="0"/>
              <a:t>Во время Великой Отечественной войны плакаты производились в огромных количествах: они выпускались в Москве, блокадном Ленинграде, в Горьком, Иванове, Красноярске, Мурманске, Пензе, Ростове, Саратове, Свердловске, Куйбышеве, Тюмени, Хабаровске, Томске, Челябинске и других городах. Созданием агитационных плакатов занимались талантливые художники: Дмитрий </a:t>
            </a:r>
            <a:r>
              <a:rPr lang="ru-RU" b="1" i="1" dirty="0" err="1"/>
              <a:t>Моор</a:t>
            </a:r>
            <a:r>
              <a:rPr lang="ru-RU" b="1" i="1" dirty="0"/>
              <a:t>, Виктор Дени, Михаил Черемных, Ираклий </a:t>
            </a:r>
            <a:r>
              <a:rPr lang="ru-RU" b="1" i="1" dirty="0" err="1"/>
              <a:t>Тоидзе</a:t>
            </a:r>
            <a:r>
              <a:rPr lang="ru-RU" b="1" i="1" dirty="0"/>
              <a:t>, Алексей </a:t>
            </a:r>
            <a:r>
              <a:rPr lang="ru-RU" b="1" i="1" dirty="0" err="1"/>
              <a:t>Кокорекин</a:t>
            </a:r>
            <a:r>
              <a:rPr lang="ru-RU" b="1" i="1" dirty="0"/>
              <a:t>, Виктор Иванов, Виктор Корецкий, группа художников «</a:t>
            </a:r>
            <a:r>
              <a:rPr lang="ru-RU" b="1" i="1" dirty="0" err="1"/>
              <a:t>Кукрыниксы</a:t>
            </a:r>
            <a:r>
              <a:rPr lang="ru-RU" b="1" i="1" dirty="0"/>
              <a:t>», группа художников «Окна ТАСС» и другие.</a:t>
            </a:r>
          </a:p>
          <a:p>
            <a:endParaRPr lang="ru-RU" dirty="0"/>
          </a:p>
          <a:p>
            <a:r>
              <a:rPr lang="ru-RU" dirty="0"/>
              <a:t> </a:t>
            </a:r>
          </a:p>
        </p:txBody>
      </p:sp>
    </p:spTree>
    <p:extLst>
      <p:ext uri="{BB962C8B-B14F-4D97-AF65-F5344CB8AC3E}">
        <p14:creationId xmlns:p14="http://schemas.microsoft.com/office/powerpoint/2010/main" val="1956362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4"/>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9" name="Google Shape;109;p4"/>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10" name="Google Shape;110;p4"/>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 name="Прямоугольник 1"/>
          <p:cNvSpPr/>
          <p:nvPr/>
        </p:nvSpPr>
        <p:spPr>
          <a:xfrm>
            <a:off x="564777" y="410453"/>
            <a:ext cx="4572000" cy="1323439"/>
          </a:xfrm>
          <a:prstGeom prst="rect">
            <a:avLst/>
          </a:prstGeom>
        </p:spPr>
        <p:txBody>
          <a:bodyPr>
            <a:spAutoFit/>
          </a:bodyPr>
          <a:lstStyle/>
          <a:p>
            <a:r>
              <a:rPr lang="ru-RU" dirty="0"/>
              <a:t> </a:t>
            </a:r>
            <a:r>
              <a:rPr lang="ru-RU" sz="1600" b="1" i="1" dirty="0"/>
              <a:t>22 июня 1941 года без объявления войны фашисты напали на нашу Родину. На  города посыпались бомбы, на нашу землю ступили вражеские фашистские солдаты.</a:t>
            </a:r>
          </a:p>
        </p:txBody>
      </p:sp>
      <p:pic>
        <p:nvPicPr>
          <p:cNvPr id="2051"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36777" y="572435"/>
            <a:ext cx="3632668" cy="27037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76182" y="1870519"/>
            <a:ext cx="4060595" cy="2643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572000" y="2904564"/>
            <a:ext cx="3505200" cy="261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47613"/>
            <a:ext cx="9144000" cy="6858000"/>
          </a:xfrm>
          <a:prstGeom prst="rect">
            <a:avLst/>
          </a:prstGeom>
          <a:noFill/>
          <a:ln>
            <a:noFill/>
          </a:ln>
        </p:spPr>
      </p:pic>
      <p:pic>
        <p:nvPicPr>
          <p:cNvPr id="1026"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18236" y="960638"/>
            <a:ext cx="3481390" cy="503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362712" y="529751"/>
            <a:ext cx="4572000" cy="5509200"/>
          </a:xfrm>
          <a:prstGeom prst="rect">
            <a:avLst/>
          </a:prstGeom>
        </p:spPr>
        <p:txBody>
          <a:bodyPr>
            <a:spAutoFit/>
          </a:bodyPr>
          <a:lstStyle/>
          <a:p>
            <a:r>
              <a:rPr lang="ru-RU" sz="1600" b="1" i="1" dirty="0"/>
              <a:t>«Родина-мать зовет!» – самый знаменитый плакат времен Великой Отечественной войны. Автор плаката Ираклий Моисеевич </a:t>
            </a:r>
            <a:r>
              <a:rPr lang="ru-RU" sz="1600" b="1" i="1" dirty="0" err="1"/>
              <a:t>Тоидзе</a:t>
            </a:r>
            <a:r>
              <a:rPr lang="ru-RU" sz="1600" b="1" i="1" dirty="0"/>
              <a:t>. Работу над ним художник начал в момент сообщения </a:t>
            </a:r>
            <a:r>
              <a:rPr lang="ru-RU" sz="1600" b="1" i="1" dirty="0" err="1"/>
              <a:t>Совинформбюро</a:t>
            </a:r>
            <a:r>
              <a:rPr lang="ru-RU" sz="1600" b="1" i="1" dirty="0"/>
              <a:t> 22 июня 1941 года. А в середине июля плакат был известен уже всей стране... Позировала для образа Родины-матери жена художника, Тамара </a:t>
            </a:r>
            <a:r>
              <a:rPr lang="ru-RU" sz="1600" b="1" i="1" dirty="0" err="1"/>
              <a:t>Теодоровна</a:t>
            </a:r>
            <a:r>
              <a:rPr lang="ru-RU" sz="1600" b="1" i="1" dirty="0"/>
              <a:t>, в жилах которой, по словам сына, «текла испанская, немецкая, польская и еврейская кровь».</a:t>
            </a:r>
          </a:p>
          <a:p>
            <a:endParaRPr lang="ru-RU" sz="1600" b="1" i="1" dirty="0"/>
          </a:p>
          <a:p>
            <a:r>
              <a:rPr lang="ru-RU" sz="1600" b="1" i="1" dirty="0"/>
              <a:t>Основная сила воздействия этого плаката заключена в психологическом содержании самого образа – в выражении взволнованного лица простой женщины, в ее призывающем жесте. Тамара стала олицетворением всех женщин – молодых и старых, которым выпала в этот день тяжкая участь провожать сыновей на войну.</a:t>
            </a:r>
          </a:p>
        </p:txBody>
      </p:sp>
    </p:spTree>
    <p:extLst>
      <p:ext uri="{BB962C8B-B14F-4D97-AF65-F5344CB8AC3E}">
        <p14:creationId xmlns:p14="http://schemas.microsoft.com/office/powerpoint/2010/main" val="4489040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3076" name="Picture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3840" y="171337"/>
            <a:ext cx="3835953" cy="5246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458248" y="280416"/>
            <a:ext cx="3882402" cy="51370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3746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9221" name="Picture 5" descr="C:\Users\User\Desktop\75 лет победа2020\плакаты войны\i (25).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6504" y="524255"/>
            <a:ext cx="4395129" cy="4788027"/>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027505" y="316992"/>
            <a:ext cx="3531279" cy="5602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6100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 name="Прямоугольник 1"/>
          <p:cNvSpPr/>
          <p:nvPr/>
        </p:nvSpPr>
        <p:spPr>
          <a:xfrm>
            <a:off x="4572000" y="273255"/>
            <a:ext cx="4572000" cy="5693866"/>
          </a:xfrm>
          <a:prstGeom prst="rect">
            <a:avLst/>
          </a:prstGeom>
        </p:spPr>
        <p:txBody>
          <a:bodyPr>
            <a:spAutoFit/>
          </a:bodyPr>
          <a:lstStyle/>
          <a:p>
            <a:r>
              <a:rPr lang="ru-RU" b="1" i="1" dirty="0"/>
              <a:t>В 1941-1942 годах, когда враг лавинообразно накатывал с Запада, захватывая все новые города, сминая оборону, уничтожая миллионы советских солдат, художникам было важно внушить уверенность в победе, в том, что фашисты будут побеждены. Сюжеты первых плакатов были насыщены атаками и подчеркивали всенародность борьбы, связь народа с армией, они призывали уничтожить противника.</a:t>
            </a:r>
          </a:p>
          <a:p>
            <a:endParaRPr lang="ru-RU" b="1" i="1" dirty="0"/>
          </a:p>
          <a:p>
            <a:r>
              <a:rPr lang="ru-RU" b="1" i="1" dirty="0"/>
              <a:t>Военный плакат художника Романа </a:t>
            </a:r>
            <a:r>
              <a:rPr lang="ru-RU" b="1" i="1" dirty="0" err="1"/>
              <a:t>Гершаника</a:t>
            </a:r>
            <a:r>
              <a:rPr lang="ru-RU" b="1" i="1" dirty="0"/>
              <a:t> «Наше дело правое, враг будет разбит!» (1941) цитирует заключительную фразу обращения к советскому народу, которое заместитель Председателя Совета народных комиссаров СССР В. М. Молотов зачитал в 12 часов дня 22 июня 1941 года – день начала Великой Отечественной войны. Слова стали крылатыми, они широко использовались в средствах массовой информации и в агитационно-пропагандистских материалах с целью воодушевить народ и армию на борьбу с агрессором. В несколько измененном виде они нашли отражение на медали «За победу над Германией»: «Наше дело правое. Мы победили».</a:t>
            </a:r>
          </a:p>
        </p:txBody>
      </p:sp>
      <p:pic>
        <p:nvPicPr>
          <p:cNvPr id="15366" name="Picture 6"/>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8223" y="273255"/>
            <a:ext cx="4157473" cy="56038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1696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0"/>
            <a:ext cx="9144000" cy="6858000"/>
          </a:xfrm>
          <a:prstGeom prst="rect">
            <a:avLst/>
          </a:prstGeom>
          <a:noFill/>
          <a:ln>
            <a:noFill/>
          </a:ln>
        </p:spPr>
      </p:pic>
      <p:pic>
        <p:nvPicPr>
          <p:cNvPr id="13315"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7017" y="496887"/>
            <a:ext cx="3865563" cy="545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140020" y="618652"/>
            <a:ext cx="3825486" cy="54895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48692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3"/>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libri"/>
              <a:buNone/>
            </a:pPr>
            <a:endParaRPr/>
          </a:p>
        </p:txBody>
      </p:sp>
      <p:sp>
        <p:nvSpPr>
          <p:cNvPr id="101" name="Google Shape;101;p3"/>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ts val="3200"/>
              <a:buNone/>
            </a:pPr>
            <a:endParaRPr/>
          </a:p>
        </p:txBody>
      </p:sp>
      <p:pic>
        <p:nvPicPr>
          <p:cNvPr id="102" name="Google Shape;102;p3"/>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2" name="Прямоугольник 1"/>
          <p:cNvSpPr/>
          <p:nvPr/>
        </p:nvSpPr>
        <p:spPr>
          <a:xfrm>
            <a:off x="5059680" y="539627"/>
            <a:ext cx="4084320" cy="4616648"/>
          </a:xfrm>
          <a:prstGeom prst="rect">
            <a:avLst/>
          </a:prstGeom>
        </p:spPr>
        <p:txBody>
          <a:bodyPr wrap="square">
            <a:spAutoFit/>
          </a:bodyPr>
          <a:lstStyle/>
          <a:p>
            <a:r>
              <a:rPr lang="ru-RU" b="1" i="1" dirty="0"/>
              <a:t>Плакаты, бичующие злодеяния фашизма, были прежде всего обращены к чувствам красноармейцев о необходимости скорейшего освобождения порабощенных сограждан.  Один из самых эмоционально сильных плакатов художника Виктора Корецкого «Воин Красной Армии, спаси!» (1942). Основу плаката составила фотография женщины, защищавшая своего ребенка. На переднем плане на них беззащитных направлен окровавленный штык фашиста, остриё которого находится в центре плаката, а путь штыка проходит сквозь голову ребенка. Это произведение вызывало особенную ненависть у солдат Красной Армии к врагу. Плакат сделан в двух цветах - черном и красном, притом красный - только в виде крови на штыке фашиста, тем самым подчеркивая кровавую сущность врага.</a:t>
            </a:r>
          </a:p>
        </p:txBody>
      </p:sp>
      <p:pic>
        <p:nvPicPr>
          <p:cNvPr id="10243"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3847" y="292291"/>
            <a:ext cx="4157663" cy="5475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6881250"/>
      </p:ext>
    </p:extLst>
  </p:cSld>
  <p:clrMapOvr>
    <a:masterClrMapping/>
  </p:clrMapOvr>
</p:sld>
</file>

<file path=ppt/theme/theme1.xml><?xml version="1.0" encoding="utf-8"?>
<a:theme xmlns:a="http://schemas.openxmlformats.org/drawingml/2006/main" name="Тема Office">
  <a:themeElements>
    <a:clrScheme name="Стандартная">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TotalTime>
  <Words>878</Words>
  <Application>Microsoft Office PowerPoint</Application>
  <PresentationFormat>Экран (4:3)</PresentationFormat>
  <Paragraphs>29</Paragraphs>
  <Slides>14</Slides>
  <Notes>14</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25</cp:revision>
  <dcterms:created xsi:type="dcterms:W3CDTF">2020-04-21T07:47:57Z</dcterms:created>
  <dcterms:modified xsi:type="dcterms:W3CDTF">2021-02-16T06:23:56Z</dcterms:modified>
</cp:coreProperties>
</file>