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 /><Relationship Id="rId2" Type="http://schemas.openxmlformats.org/package/2006/relationships/metadata/thumbnail" Target="docProps/thumbnail.jpeg" /><Relationship Id="rId1" Type="http://schemas.openxmlformats.org/officeDocument/2006/relationships/officeDocument" Target="ppt/presentation.xml" /><Relationship Id="rId4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4" r:id="rId2"/>
    <p:sldId id="307" r:id="rId3"/>
    <p:sldId id="259" r:id="rId4"/>
    <p:sldId id="292" r:id="rId5"/>
    <p:sldId id="261" r:id="rId6"/>
    <p:sldId id="262" r:id="rId7"/>
    <p:sldId id="263" r:id="rId8"/>
    <p:sldId id="266" r:id="rId9"/>
    <p:sldId id="293" r:id="rId10"/>
    <p:sldId id="303" r:id="rId11"/>
    <p:sldId id="304" r:id="rId12"/>
    <p:sldId id="294" r:id="rId13"/>
    <p:sldId id="295" r:id="rId14"/>
    <p:sldId id="296" r:id="rId15"/>
    <p:sldId id="297" r:id="rId16"/>
    <p:sldId id="298" r:id="rId17"/>
    <p:sldId id="299" r:id="rId18"/>
    <p:sldId id="300" r:id="rId19"/>
    <p:sldId id="301" r:id="rId20"/>
    <p:sldId id="302" r:id="rId21"/>
    <p:sldId id="308" r:id="rId22"/>
    <p:sldId id="309" r:id="rId23"/>
    <p:sldId id="310" r:id="rId24"/>
    <p:sldId id="311" r:id="rId25"/>
    <p:sldId id="324" r:id="rId26"/>
    <p:sldId id="312" r:id="rId27"/>
    <p:sldId id="313" r:id="rId28"/>
    <p:sldId id="314" r:id="rId29"/>
    <p:sldId id="315" r:id="rId30"/>
    <p:sldId id="316" r:id="rId31"/>
    <p:sldId id="323" r:id="rId32"/>
    <p:sldId id="317" r:id="rId33"/>
    <p:sldId id="318" r:id="rId34"/>
    <p:sldId id="319" r:id="rId35"/>
    <p:sldId id="320" r:id="rId36"/>
    <p:sldId id="321" r:id="rId37"/>
    <p:sldId id="322" r:id="rId38"/>
    <p:sldId id="305" r:id="rId39"/>
    <p:sldId id="306" r:id="rId40"/>
    <p:sldId id="291" r:id="rId41"/>
  </p:sldIdLst>
  <p:sldSz cx="9144000" cy="6858000" type="screen4x3"/>
  <p:notesSz cx="6797675" cy="992505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2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19" autoAdjust="0"/>
    <p:restoredTop sz="90828" autoAdjust="0"/>
  </p:normalViewPr>
  <p:slideViewPr>
    <p:cSldViewPr snapToGrid="0">
      <p:cViewPr>
        <p:scale>
          <a:sx n="60" d="100"/>
          <a:sy n="60" d="100"/>
        </p:scale>
        <p:origin x="-1428" y="-30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651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 /><Relationship Id="rId13" Type="http://schemas.openxmlformats.org/officeDocument/2006/relationships/slide" Target="slides/slide12.xml" /><Relationship Id="rId18" Type="http://schemas.openxmlformats.org/officeDocument/2006/relationships/slide" Target="slides/slide17.xml" /><Relationship Id="rId26" Type="http://schemas.openxmlformats.org/officeDocument/2006/relationships/slide" Target="slides/slide25.xml" /><Relationship Id="rId39" Type="http://schemas.openxmlformats.org/officeDocument/2006/relationships/slide" Target="slides/slide38.xml" /><Relationship Id="rId3" Type="http://schemas.openxmlformats.org/officeDocument/2006/relationships/slide" Target="slides/slide2.xml" /><Relationship Id="rId21" Type="http://schemas.openxmlformats.org/officeDocument/2006/relationships/slide" Target="slides/slide20.xml" /><Relationship Id="rId34" Type="http://schemas.openxmlformats.org/officeDocument/2006/relationships/slide" Target="slides/slide33.xml" /><Relationship Id="rId42" Type="http://schemas.openxmlformats.org/officeDocument/2006/relationships/presProps" Target="presProps.xml" /><Relationship Id="rId7" Type="http://schemas.openxmlformats.org/officeDocument/2006/relationships/slide" Target="slides/slide6.xml" /><Relationship Id="rId12" Type="http://schemas.openxmlformats.org/officeDocument/2006/relationships/slide" Target="slides/slide11.xml" /><Relationship Id="rId17" Type="http://schemas.openxmlformats.org/officeDocument/2006/relationships/slide" Target="slides/slide16.xml" /><Relationship Id="rId25" Type="http://schemas.openxmlformats.org/officeDocument/2006/relationships/slide" Target="slides/slide24.xml" /><Relationship Id="rId33" Type="http://schemas.openxmlformats.org/officeDocument/2006/relationships/slide" Target="slides/slide32.xml" /><Relationship Id="rId38" Type="http://schemas.openxmlformats.org/officeDocument/2006/relationships/slide" Target="slides/slide37.xml" /><Relationship Id="rId2" Type="http://schemas.openxmlformats.org/officeDocument/2006/relationships/slide" Target="slides/slide1.xml" /><Relationship Id="rId16" Type="http://schemas.openxmlformats.org/officeDocument/2006/relationships/slide" Target="slides/slide15.xml" /><Relationship Id="rId20" Type="http://schemas.openxmlformats.org/officeDocument/2006/relationships/slide" Target="slides/slide19.xml" /><Relationship Id="rId29" Type="http://schemas.openxmlformats.org/officeDocument/2006/relationships/slide" Target="slides/slide28.xml" /><Relationship Id="rId41" Type="http://schemas.openxmlformats.org/officeDocument/2006/relationships/slide" Target="slides/slide40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Relationship Id="rId11" Type="http://schemas.openxmlformats.org/officeDocument/2006/relationships/slide" Target="slides/slide10.xml" /><Relationship Id="rId24" Type="http://schemas.openxmlformats.org/officeDocument/2006/relationships/slide" Target="slides/slide23.xml" /><Relationship Id="rId32" Type="http://schemas.openxmlformats.org/officeDocument/2006/relationships/slide" Target="slides/slide31.xml" /><Relationship Id="rId37" Type="http://schemas.openxmlformats.org/officeDocument/2006/relationships/slide" Target="slides/slide36.xml" /><Relationship Id="rId40" Type="http://schemas.openxmlformats.org/officeDocument/2006/relationships/slide" Target="slides/slide39.xml" /><Relationship Id="rId45" Type="http://schemas.openxmlformats.org/officeDocument/2006/relationships/tableStyles" Target="tableStyles.xml" /><Relationship Id="rId5" Type="http://schemas.openxmlformats.org/officeDocument/2006/relationships/slide" Target="slides/slide4.xml" /><Relationship Id="rId15" Type="http://schemas.openxmlformats.org/officeDocument/2006/relationships/slide" Target="slides/slide14.xml" /><Relationship Id="rId23" Type="http://schemas.openxmlformats.org/officeDocument/2006/relationships/slide" Target="slides/slide22.xml" /><Relationship Id="rId28" Type="http://schemas.openxmlformats.org/officeDocument/2006/relationships/slide" Target="slides/slide27.xml" /><Relationship Id="rId36" Type="http://schemas.openxmlformats.org/officeDocument/2006/relationships/slide" Target="slides/slide35.xml" /><Relationship Id="rId10" Type="http://schemas.openxmlformats.org/officeDocument/2006/relationships/slide" Target="slides/slide9.xml" /><Relationship Id="rId19" Type="http://schemas.openxmlformats.org/officeDocument/2006/relationships/slide" Target="slides/slide18.xml" /><Relationship Id="rId31" Type="http://schemas.openxmlformats.org/officeDocument/2006/relationships/slide" Target="slides/slide30.xml" /><Relationship Id="rId44" Type="http://schemas.openxmlformats.org/officeDocument/2006/relationships/theme" Target="theme/theme1.xml" /><Relationship Id="rId4" Type="http://schemas.openxmlformats.org/officeDocument/2006/relationships/slide" Target="slides/slide3.xml" /><Relationship Id="rId9" Type="http://schemas.openxmlformats.org/officeDocument/2006/relationships/slide" Target="slides/slide8.xml" /><Relationship Id="rId14" Type="http://schemas.openxmlformats.org/officeDocument/2006/relationships/slide" Target="slides/slide13.xml" /><Relationship Id="rId22" Type="http://schemas.openxmlformats.org/officeDocument/2006/relationships/slide" Target="slides/slide21.xml" /><Relationship Id="rId27" Type="http://schemas.openxmlformats.org/officeDocument/2006/relationships/slide" Target="slides/slide26.xml" /><Relationship Id="rId30" Type="http://schemas.openxmlformats.org/officeDocument/2006/relationships/slide" Target="slides/slide29.xml" /><Relationship Id="rId35" Type="http://schemas.openxmlformats.org/officeDocument/2006/relationships/slide" Target="slides/slide34.xml" /><Relationship Id="rId43" Type="http://schemas.openxmlformats.org/officeDocument/2006/relationships/viewProps" Target="viewProps.xml" 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8650" y="1435100"/>
            <a:ext cx="7772400" cy="965199"/>
          </a:xfrm>
          <a:solidFill>
            <a:schemeClr val="accent4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none"/>
        </p:style>
        <p:txBody>
          <a:bodyPr anchor="b"/>
          <a:lstStyle>
            <a:lvl1pPr algn="ctr">
              <a:defRPr sz="6000"/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65200" y="2725738"/>
            <a:ext cx="6858000" cy="474662"/>
          </a:xfrm>
          <a:solidFill>
            <a:schemeClr val="lt1">
              <a:alpha val="74000"/>
            </a:schemeClr>
          </a:solidFill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3559B0-CF27-4B45-9677-315752F750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67EB35-F2FE-4751-8FF9-61B3EA1750F0}" type="datetimeFigureOut">
              <a:rPr lang="ru-RU"/>
              <a:pPr>
                <a:defRPr/>
              </a:pPr>
              <a:t>30.01.2021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ACC875-6172-4ECA-9717-34E660C851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165435-217F-4B14-BA00-FE7ED68DB5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6D2393-9E1D-4049-AAAF-9B0AB78B0934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1444515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22F292-667D-42BE-B313-00B695778F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A66A47-220F-4A0E-87B9-6B4E7D73C1B9}" type="datetimeFigureOut">
              <a:rPr lang="ru-RU"/>
              <a:pPr>
                <a:defRPr/>
              </a:pPr>
              <a:t>30.01.2021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26D632-75C5-4072-8C16-05D4748AF2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D72495-9720-4F14-B6F4-2E21FD7AB9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5AECD2-D32D-4AE6-944C-D4653CECA0DC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028074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A0C076-EC88-4AF3-84E3-E65A2B46A0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E79A35-B626-4953-8F52-6A613B69EDBD}" type="datetimeFigureOut">
              <a:rPr lang="ru-RU"/>
              <a:pPr>
                <a:defRPr/>
              </a:pPr>
              <a:t>30.01.2021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2FC0DF-8A16-4AA5-813A-4744A42C2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BD6B9C-EDBC-4A75-88EF-B17F864ADF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198A2D-F9FA-4055-91B1-26C8B6790767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5553585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60000"/>
              <a:lumOff val="40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none"/>
        </p:style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lt1">
              <a:alpha val="81000"/>
            </a:schemeClr>
          </a:solidFill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EA1FD2-63B3-469D-A4A7-96090A4F71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4EF39D-9939-4D75-B2E3-1D1DDC610813}" type="datetimeFigureOut">
              <a:rPr lang="ru-RU"/>
              <a:pPr>
                <a:defRPr/>
              </a:pPr>
              <a:t>30.01.2021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BE37A3-B24A-4503-93DE-E6484D521E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EF1451-3155-46B3-A0A0-4719F60A02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E3BBC4-88D1-4B56-A696-C488E3FBCAF6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7493011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1C1F64-E47C-438C-85EF-BD140C84CF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B5652F-FA62-4781-8447-8F1A36260882}" type="datetimeFigureOut">
              <a:rPr lang="ru-RU"/>
              <a:pPr>
                <a:defRPr/>
              </a:pPr>
              <a:t>30.01.2021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6300DA-B67A-481A-B4FB-D6FEDBF68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D0F76F-E3BB-4909-A38A-FC0F91290A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DBB0F2-5FC9-48B2-8B21-B2DEF8882E76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3641879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A597C75-63FA-4118-BF5B-814EF675F9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8F8B59-425C-4D65-9F38-B0F01BF30175}" type="datetimeFigureOut">
              <a:rPr lang="ru-RU"/>
              <a:pPr>
                <a:defRPr/>
              </a:pPr>
              <a:t>30.01.2021</a:t>
            </a:fld>
            <a:endParaRPr lang="ru-R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DB3387C-7F87-4C9D-919C-E5564F199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3260BF7-9078-448A-9FF3-D19938467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698F8C-3F54-4D49-87FB-224441C4B465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9474065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BF36C4E4-539D-40F5-B7FA-ADC98FFA34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C4E93B-05C2-4A0C-AAE7-B52782FE5A0E}" type="datetimeFigureOut">
              <a:rPr lang="ru-RU"/>
              <a:pPr>
                <a:defRPr/>
              </a:pPr>
              <a:t>30.01.2021</a:t>
            </a:fld>
            <a:endParaRPr lang="ru-R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50E6F209-E401-45E4-9EB3-888EBE03D4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ACE155CB-5930-4C2F-B06B-AA5AF65CFD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601D98-61A3-471B-B7DE-1B6671389B02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1122736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E75B0838-DBB1-4F65-B2C6-A093A40439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4F5657-9E73-495B-8DFA-B6180D1F86A5}" type="datetimeFigureOut">
              <a:rPr lang="ru-RU"/>
              <a:pPr>
                <a:defRPr/>
              </a:pPr>
              <a:t>30.01.2021</a:t>
            </a:fld>
            <a:endParaRPr lang="ru-R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26C5A0D-686A-45AB-8891-0E023A949E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2D6FDB1-7504-4B77-9044-DAA8AE9C52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69BB48-3FDB-48E3-B3D5-A1F714A70E12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1941614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FA1BADB3-4CB9-4475-AC6E-833716CCEB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2C498B-CF4E-4CCB-B356-7BCBD52453BC}" type="datetimeFigureOut">
              <a:rPr lang="ru-RU"/>
              <a:pPr>
                <a:defRPr/>
              </a:pPr>
              <a:t>30.01.2021</a:t>
            </a:fld>
            <a:endParaRPr lang="ru-R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9E8271D6-1E8E-48E2-BEAA-ECE47CAEE7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E637651-B918-410C-8674-F5B96788A9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600D22-9896-452E-AAB3-AEE54AAD66C9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5435306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B3A4C0D-C9F7-4132-9401-D1EE3D9F04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396545-F43A-46AA-ACE3-4BBA825E30FD}" type="datetimeFigureOut">
              <a:rPr lang="ru-RU"/>
              <a:pPr>
                <a:defRPr/>
              </a:pPr>
              <a:t>30.01.2021</a:t>
            </a:fld>
            <a:endParaRPr lang="ru-R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871A967-47A6-4094-84B0-71B1348FEB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C743675-9D30-4F42-A30D-3BF6FAF1C4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29E9FA-76EB-469C-A1EE-B897C8115B72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2491884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3290418-FCCF-4CC4-B598-41641DC082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CE13FE-8FAB-48E4-91D4-E523D88964D3}" type="datetimeFigureOut">
              <a:rPr lang="ru-RU"/>
              <a:pPr>
                <a:defRPr/>
              </a:pPr>
              <a:t>30.01.2021</a:t>
            </a:fld>
            <a:endParaRPr lang="ru-R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CFA849F-2420-49FD-A3D6-1CC9C52752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0D571CF-30FA-4DCE-973D-FFA1D9BDB9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422930-4818-42E5-935D-C0793CC11775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9807677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13" Type="http://schemas.openxmlformats.org/officeDocument/2006/relationships/image" Target="../media/image1.jpeg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BD5E68C6-E6B7-4A96-9C2B-86B6FC7B8A6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  <a:endParaRPr lang="en-US" altLang="ru-RU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2B019C37-8A78-4B36-8861-F382B9C1C0F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  <a:endParaRPr lang="en-US" alt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FE1F97-6910-4B71-83C6-FD6B5058A5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82BC941-FD83-474A-97CE-777239DCC1B7}" type="datetimeFigureOut">
              <a:rPr lang="ru-RU"/>
              <a:pPr>
                <a:defRPr/>
              </a:pPr>
              <a:t>30.01.2021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EF8782-38E9-4F40-8776-06CF0307DD6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E48C9E-AEEB-4951-B5B7-EBFEC36FB9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667802EF-DB67-4AE2-B0CF-2B37D7013533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 /><Relationship Id="rId1" Type="http://schemas.openxmlformats.org/officeDocument/2006/relationships/slideLayout" Target="../slideLayouts/slideLayout1.xml" 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 /><Relationship Id="rId1" Type="http://schemas.openxmlformats.org/officeDocument/2006/relationships/slideLayout" Target="../slideLayouts/slideLayout2.xml" 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 /><Relationship Id="rId1" Type="http://schemas.openxmlformats.org/officeDocument/2006/relationships/slideLayout" Target="../slideLayouts/slideLayout2.xml" 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 /><Relationship Id="rId2" Type="http://schemas.openxmlformats.org/officeDocument/2006/relationships/image" Target="../media/image5.png" /><Relationship Id="rId1" Type="http://schemas.openxmlformats.org/officeDocument/2006/relationships/slideLayout" Target="../slideLayouts/slideLayout7.xml" /><Relationship Id="rId4" Type="http://schemas.openxmlformats.org/officeDocument/2006/relationships/image" Target="../media/image7.png" 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 /><Relationship Id="rId2" Type="http://schemas.openxmlformats.org/officeDocument/2006/relationships/image" Target="../media/image8.png" /><Relationship Id="rId1" Type="http://schemas.openxmlformats.org/officeDocument/2006/relationships/slideLayout" Target="../slideLayouts/slideLayout2.xml" /><Relationship Id="rId4" Type="http://schemas.openxmlformats.org/officeDocument/2006/relationships/image" Target="../media/image10.jpeg" 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 /><Relationship Id="rId2" Type="http://schemas.openxmlformats.org/officeDocument/2006/relationships/image" Target="../media/image11.jpeg" /><Relationship Id="rId1" Type="http://schemas.openxmlformats.org/officeDocument/2006/relationships/slideLayout" Target="../slideLayouts/slideLayout2.xml" /><Relationship Id="rId4" Type="http://schemas.openxmlformats.org/officeDocument/2006/relationships/image" Target="../media/image13.jpeg" 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 /><Relationship Id="rId2" Type="http://schemas.openxmlformats.org/officeDocument/2006/relationships/image" Target="../media/image14.jpeg" /><Relationship Id="rId1" Type="http://schemas.openxmlformats.org/officeDocument/2006/relationships/slideLayout" Target="../slideLayouts/slideLayout2.xml" /><Relationship Id="rId5" Type="http://schemas.openxmlformats.org/officeDocument/2006/relationships/image" Target="../media/image17.png" /><Relationship Id="rId4" Type="http://schemas.openxmlformats.org/officeDocument/2006/relationships/image" Target="../media/image16.jpeg" 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 /><Relationship Id="rId2" Type="http://schemas.openxmlformats.org/officeDocument/2006/relationships/image" Target="../media/image18.jpeg" /><Relationship Id="rId1" Type="http://schemas.openxmlformats.org/officeDocument/2006/relationships/slideLayout" Target="../slideLayouts/slideLayout3.xml" /><Relationship Id="rId5" Type="http://schemas.openxmlformats.org/officeDocument/2006/relationships/image" Target="../media/image21.jpeg" /><Relationship Id="rId4" Type="http://schemas.openxmlformats.org/officeDocument/2006/relationships/image" Target="../media/image20.jpeg" 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 /><Relationship Id="rId2" Type="http://schemas.openxmlformats.org/officeDocument/2006/relationships/image" Target="../media/image22.jpeg" /><Relationship Id="rId1" Type="http://schemas.openxmlformats.org/officeDocument/2006/relationships/slideLayout" Target="../slideLayouts/slideLayout7.xml" /><Relationship Id="rId5" Type="http://schemas.openxmlformats.org/officeDocument/2006/relationships/image" Target="../media/image25.png" /><Relationship Id="rId4" Type="http://schemas.openxmlformats.org/officeDocument/2006/relationships/image" Target="../media/image24.jpeg" 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 /><Relationship Id="rId2" Type="http://schemas.openxmlformats.org/officeDocument/2006/relationships/image" Target="../media/image26.jpeg" /><Relationship Id="rId1" Type="http://schemas.openxmlformats.org/officeDocument/2006/relationships/slideLayout" Target="../slideLayouts/slideLayout7.xml" /><Relationship Id="rId4" Type="http://schemas.openxmlformats.org/officeDocument/2006/relationships/image" Target="../media/image28.png" 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 /><Relationship Id="rId2" Type="http://schemas.openxmlformats.org/officeDocument/2006/relationships/image" Target="../media/image29.jpeg" /><Relationship Id="rId1" Type="http://schemas.openxmlformats.org/officeDocument/2006/relationships/slideLayout" Target="../slideLayouts/slideLayout7.xml" /><Relationship Id="rId4" Type="http://schemas.openxmlformats.org/officeDocument/2006/relationships/image" Target="../media/image31.jpeg" 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 /><Relationship Id="rId2" Type="http://schemas.openxmlformats.org/officeDocument/2006/relationships/image" Target="../media/image32.png" /><Relationship Id="rId1" Type="http://schemas.openxmlformats.org/officeDocument/2006/relationships/slideLayout" Target="../slideLayouts/slideLayout7.xml" /><Relationship Id="rId5" Type="http://schemas.openxmlformats.org/officeDocument/2006/relationships/image" Target="../media/image35.jpeg" /><Relationship Id="rId4" Type="http://schemas.openxmlformats.org/officeDocument/2006/relationships/image" Target="../media/image34.jpeg" 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 /><Relationship Id="rId2" Type="http://schemas.openxmlformats.org/officeDocument/2006/relationships/image" Target="../media/image36.png" /><Relationship Id="rId1" Type="http://schemas.openxmlformats.org/officeDocument/2006/relationships/slideLayout" Target="../slideLayouts/slideLayout7.xml" /><Relationship Id="rId5" Type="http://schemas.openxmlformats.org/officeDocument/2006/relationships/image" Target="../media/image39.jpeg" /><Relationship Id="rId4" Type="http://schemas.openxmlformats.org/officeDocument/2006/relationships/image" Target="../media/image38.jpeg" 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 /><Relationship Id="rId2" Type="http://schemas.openxmlformats.org/officeDocument/2006/relationships/image" Target="../media/image40.png" /><Relationship Id="rId1" Type="http://schemas.openxmlformats.org/officeDocument/2006/relationships/slideLayout" Target="../slideLayouts/slideLayout2.xml" /><Relationship Id="rId4" Type="http://schemas.openxmlformats.org/officeDocument/2006/relationships/image" Target="../media/image42.png" 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 /><Relationship Id="rId2" Type="http://schemas.openxmlformats.org/officeDocument/2006/relationships/image" Target="../media/image43.jpeg" /><Relationship Id="rId1" Type="http://schemas.openxmlformats.org/officeDocument/2006/relationships/slideLayout" Target="../slideLayouts/slideLayout7.xml" /><Relationship Id="rId4" Type="http://schemas.openxmlformats.org/officeDocument/2006/relationships/image" Target="../media/image45.png" 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 /><Relationship Id="rId2" Type="http://schemas.openxmlformats.org/officeDocument/2006/relationships/image" Target="../media/image46.jpeg" /><Relationship Id="rId1" Type="http://schemas.openxmlformats.org/officeDocument/2006/relationships/slideLayout" Target="../slideLayouts/slideLayout7.xml" /><Relationship Id="rId5" Type="http://schemas.openxmlformats.org/officeDocument/2006/relationships/image" Target="../media/image49.jpeg" /><Relationship Id="rId4" Type="http://schemas.openxmlformats.org/officeDocument/2006/relationships/image" Target="../media/image48.png" 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 /><Relationship Id="rId2" Type="http://schemas.openxmlformats.org/officeDocument/2006/relationships/image" Target="../media/image50.jpeg" /><Relationship Id="rId1" Type="http://schemas.openxmlformats.org/officeDocument/2006/relationships/slideLayout" Target="../slideLayouts/slideLayout7.xml" 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 /><Relationship Id="rId2" Type="http://schemas.openxmlformats.org/officeDocument/2006/relationships/image" Target="../media/image52.jpeg" /><Relationship Id="rId1" Type="http://schemas.openxmlformats.org/officeDocument/2006/relationships/slideLayout" Target="../slideLayouts/slideLayout7.xml" /><Relationship Id="rId5" Type="http://schemas.openxmlformats.org/officeDocument/2006/relationships/image" Target="../media/image55.jpeg" /><Relationship Id="rId4" Type="http://schemas.openxmlformats.org/officeDocument/2006/relationships/image" Target="../media/image54.jpeg" 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 /><Relationship Id="rId2" Type="http://schemas.openxmlformats.org/officeDocument/2006/relationships/image" Target="../media/image56.jpeg" /><Relationship Id="rId1" Type="http://schemas.openxmlformats.org/officeDocument/2006/relationships/slideLayout" Target="../slideLayouts/slideLayout7.xml" /><Relationship Id="rId5" Type="http://schemas.openxmlformats.org/officeDocument/2006/relationships/image" Target="../media/image59.png" /><Relationship Id="rId4" Type="http://schemas.openxmlformats.org/officeDocument/2006/relationships/image" Target="../media/image58.png" 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 /><Relationship Id="rId2" Type="http://schemas.openxmlformats.org/officeDocument/2006/relationships/image" Target="../media/image60.png" /><Relationship Id="rId1" Type="http://schemas.openxmlformats.org/officeDocument/2006/relationships/slideLayout" Target="../slideLayouts/slideLayout1.xml" /><Relationship Id="rId4" Type="http://schemas.openxmlformats.org/officeDocument/2006/relationships/image" Target="../media/image62.png" 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 /><Relationship Id="rId1" Type="http://schemas.openxmlformats.org/officeDocument/2006/relationships/slideLayout" Target="../slideLayouts/slideLayout2.xml" 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>
            <a:extLst>
              <a:ext uri="{FF2B5EF4-FFF2-40B4-BE49-F238E27FC236}">
                <a16:creationId xmlns:a16="http://schemas.microsoft.com/office/drawing/2014/main" id="{885BEAFC-9ADB-4588-AF3F-A67A29D4D9E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833563"/>
          </a:xfrm>
          <a:solidFill>
            <a:schemeClr val="bg1"/>
          </a:solidFill>
          <a:ln>
            <a:headEnd/>
            <a:tailEnd/>
          </a:ln>
        </p:spPr>
        <p:txBody>
          <a:bodyPr/>
          <a:lstStyle/>
          <a:p>
            <a:pPr eaLnBrk="1" hangingPunct="1"/>
            <a:r>
              <a:rPr lang="ru-RU" altLang="en-US" sz="36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автономное дошкольное образовательное учреждение </a:t>
            </a:r>
            <a:br>
              <a:rPr lang="ru-RU" altLang="en-US" sz="36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en-US" sz="36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«Детский сад «Хараасгай»</a:t>
            </a:r>
          </a:p>
        </p:txBody>
      </p:sp>
      <p:sp>
        <p:nvSpPr>
          <p:cNvPr id="2051" name="Подзаголовок 2">
            <a:extLst>
              <a:ext uri="{FF2B5EF4-FFF2-40B4-BE49-F238E27FC236}">
                <a16:creationId xmlns:a16="http://schemas.microsoft.com/office/drawing/2014/main" id="{25ACA697-0E8B-43D2-BB14-6DB0F94A8C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solidFill>
            <a:schemeClr val="bg1">
              <a:alpha val="74117"/>
            </a:schemeClr>
          </a:solidFill>
        </p:spPr>
        <p:txBody>
          <a:bodyPr/>
          <a:lstStyle/>
          <a:p>
            <a:pPr eaLnBrk="1" hangingPunct="1"/>
            <a:endParaRPr lang="ru-RU" altLang="ru-RU"/>
          </a:p>
        </p:txBody>
      </p:sp>
      <p:pic>
        <p:nvPicPr>
          <p:cNvPr id="2052" name="Picture 5" descr="D:\фотоальбом\фото детского сада\20140902_164039 - копия.jpg">
            <a:extLst>
              <a:ext uri="{FF2B5EF4-FFF2-40B4-BE49-F238E27FC236}">
                <a16:creationId xmlns:a16="http://schemas.microsoft.com/office/drawing/2014/main" id="{C7AC9EDA-E74F-4C6B-B5CE-AA7BE581F8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33563"/>
            <a:ext cx="9144000" cy="428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3" name="Заголовок 1">
            <a:extLst>
              <a:ext uri="{FF2B5EF4-FFF2-40B4-BE49-F238E27FC236}">
                <a16:creationId xmlns:a16="http://schemas.microsoft.com/office/drawing/2014/main" id="{20E42CAA-210E-430A-ADBC-AB6833A8EF70}"/>
              </a:ext>
            </a:extLst>
          </p:cNvPr>
          <p:cNvSpPr txBox="1">
            <a:spLocks/>
          </p:cNvSpPr>
          <p:nvPr/>
        </p:nvSpPr>
        <p:spPr bwMode="auto">
          <a:xfrm>
            <a:off x="0" y="6116638"/>
            <a:ext cx="9144000" cy="741362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bg1"/>
            </a:solidFill>
            <a:miter lim="800000"/>
            <a:headEnd/>
            <a:tailEnd/>
          </a:ln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ru-RU" altLang="en-US" sz="36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село Орлик, Окинский район</a:t>
            </a:r>
          </a:p>
        </p:txBody>
      </p:sp>
    </p:spTree>
  </p:cSld>
  <p:clrMapOvr>
    <a:masterClrMapping/>
  </p:clrMapOvr>
  <p:transition spd="slow" advClick="0" advTm="88946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31B525D-2198-4FAB-9BA5-67CA56C54F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7800" y="214313"/>
            <a:ext cx="7342188" cy="1163637"/>
          </a:xfrm>
        </p:spPr>
        <p:txBody>
          <a:bodyPr/>
          <a:lstStyle/>
          <a:p>
            <a:pPr>
              <a:defRPr/>
            </a:pP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1. Подготовительный этап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895FAA4-8C5D-498B-AB2B-9B46347B95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3363" y="1703388"/>
            <a:ext cx="7886700" cy="43513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indent="0">
              <a:lnSpc>
                <a:spcPct val="115000"/>
              </a:lnSpc>
              <a:spcAft>
                <a:spcPts val="0"/>
              </a:spcAft>
              <a:defRPr/>
            </a:pPr>
            <a:r>
              <a:rPr lang="ru-RU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Создание интереса, формулирование проблемы.</a:t>
            </a:r>
          </a:p>
          <a:p>
            <a:pPr marL="0" indent="0">
              <a:lnSpc>
                <a:spcPct val="115000"/>
              </a:lnSpc>
              <a:spcAft>
                <a:spcPts val="0"/>
              </a:spcAft>
              <a:defRPr/>
            </a:pPr>
            <a:r>
              <a:rPr lang="ru-RU" dirty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Постановка цели и задачи. </a:t>
            </a:r>
          </a:p>
          <a:p>
            <a:pPr marL="0" indent="0">
              <a:lnSpc>
                <a:spcPct val="115000"/>
              </a:lnSpc>
              <a:spcAft>
                <a:spcPts val="0"/>
              </a:spcAft>
              <a:defRPr/>
            </a:pPr>
            <a:r>
              <a:rPr lang="ru-RU" dirty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Разработка плана реализации проекта.</a:t>
            </a:r>
          </a:p>
          <a:p>
            <a:pPr marL="0" indent="0">
              <a:lnSpc>
                <a:spcPct val="115000"/>
              </a:lnSpc>
              <a:spcAft>
                <a:spcPts val="0"/>
              </a:spcAft>
              <a:defRPr/>
            </a:pPr>
            <a:endParaRPr lang="ru-RU" dirty="0">
              <a:solidFill>
                <a:srgbClr val="0070C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defRPr/>
            </a:pP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11268" name="Рисунок 6">
            <a:extLst>
              <a:ext uri="{FF2B5EF4-FFF2-40B4-BE49-F238E27FC236}">
                <a16:creationId xmlns:a16="http://schemas.microsoft.com/office/drawing/2014/main" id="{1EB78F90-EA7C-4EB2-9A10-0CDB61C22F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2113" y="3740150"/>
            <a:ext cx="5229225" cy="294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1381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5CE7077-A1A2-4EBD-B2B3-D414AB6B30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9075" y="174625"/>
            <a:ext cx="7123113" cy="1325563"/>
          </a:xfrm>
        </p:spPr>
        <p:txBody>
          <a:bodyPr/>
          <a:lstStyle/>
          <a:p>
            <a:pPr eaLnBrk="1" fontAlgn="t" hangingPunct="1">
              <a:defRPr/>
            </a:pP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2. Основной этап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C8ECF3C-E34B-49A3-9AE0-D0547EA556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863" y="1798638"/>
            <a:ext cx="7886700" cy="43513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indent="0">
              <a:lnSpc>
                <a:spcPct val="115000"/>
              </a:lnSpc>
              <a:spcAft>
                <a:spcPts val="0"/>
              </a:spcAft>
              <a:defRPr/>
            </a:pPr>
            <a:r>
              <a:rPr lang="ru-RU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Практическая реализация проекта. </a:t>
            </a:r>
          </a:p>
          <a:p>
            <a:pPr marL="0" indent="0">
              <a:lnSpc>
                <a:spcPct val="115000"/>
              </a:lnSpc>
              <a:spcAft>
                <a:spcPts val="0"/>
              </a:spcAft>
              <a:defRPr/>
            </a:pPr>
            <a:r>
              <a:rPr lang="ru-RU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Взаимодействие участников проекта.</a:t>
            </a:r>
            <a:endParaRPr lang="ru-RU" sz="4400" dirty="0">
              <a:solidFill>
                <a:srgbClr val="0070C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defRPr/>
            </a:pPr>
            <a:endParaRPr lang="ru-RU" sz="4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Tm="9634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DC67D69-A182-4D73-971E-428AACCF0C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3513" y="188913"/>
            <a:ext cx="7329487" cy="1223962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Реализация проекта в разных видах деятельности</a:t>
            </a:r>
            <a:r>
              <a:rPr lang="ru-RU" sz="3200" b="1" dirty="0">
                <a:solidFill>
                  <a:srgbClr val="0070C0"/>
                </a:solidFill>
              </a:rPr>
              <a:t>.</a:t>
            </a:r>
            <a:endParaRPr lang="ru-RU" sz="2400" b="1" dirty="0">
              <a:solidFill>
                <a:srgbClr val="0070C0"/>
              </a:solidFill>
            </a:endParaRP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DF85A1DB-1FF9-4E10-B376-61EA36A860BF}"/>
              </a:ext>
            </a:extLst>
          </p:cNvPr>
          <p:cNvGraphicFramePr>
            <a:graphicFrameLocks noGrp="1"/>
          </p:cNvGraphicFramePr>
          <p:nvPr/>
        </p:nvGraphicFramePr>
        <p:xfrm>
          <a:off x="133350" y="1606550"/>
          <a:ext cx="7440613" cy="4479925"/>
        </p:xfrm>
        <a:graphic>
          <a:graphicData uri="http://schemas.openxmlformats.org/drawingml/2006/table">
            <a:tbl>
              <a:tblPr firstRow="1" bandRow="1"/>
              <a:tblGrid>
                <a:gridCol w="13819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587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479925">
                <a:tc>
                  <a:txBody>
                    <a:bodyPr/>
                    <a:lstStyle/>
                    <a:p>
                      <a:r>
                        <a:rPr kumimoji="0" lang="ru-RU" sz="2400" b="1" kern="1200" dirty="0" err="1">
                          <a:solidFill>
                            <a:srgbClr val="0070C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Социа</a:t>
                      </a:r>
                      <a:r>
                        <a:rPr kumimoji="0" lang="ru-RU" sz="2400" b="1" kern="1200" dirty="0">
                          <a:solidFill>
                            <a:srgbClr val="0070C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2400" b="1" kern="1200" dirty="0" err="1">
                          <a:solidFill>
                            <a:srgbClr val="0070C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лизация</a:t>
                      </a:r>
                      <a:endParaRPr lang="ru-RU" sz="2400" b="1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27" marR="91427" marT="45682" marB="45682"/>
                </a:tc>
                <a:tc>
                  <a:txBody>
                    <a:bodyPr/>
                    <a:lstStyle/>
                    <a:p>
                      <a:r>
                        <a:rPr kumimoji="0" lang="ru-RU" sz="2400" kern="1200" dirty="0">
                          <a:solidFill>
                            <a:srgbClr val="0070C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1.Сюжетно-ролевые игры: «Дом», «Семья», «Детский сад», «Кто работает в детском саду?», «Профессия моих родителей», «День рождения», «Папин праздник» и др.</a:t>
                      </a:r>
                    </a:p>
                    <a:p>
                      <a:r>
                        <a:rPr kumimoji="0" lang="ru-RU" sz="2400" kern="1200" dirty="0">
                          <a:solidFill>
                            <a:srgbClr val="0070C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2.Дидактические игры: «Наши семейные традиции», «Что такое хорошо, что такое плохо?», «Моя семья, моя родословная», «Дарю подарки», «Мое имя», «Моя комната», «Кем быть?»</a:t>
                      </a:r>
                      <a:r>
                        <a:rPr kumimoji="0" lang="ru-RU" sz="2400" kern="1200" baseline="0" dirty="0">
                          <a:solidFill>
                            <a:srgbClr val="0070C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и др.</a:t>
                      </a:r>
                    </a:p>
                    <a:p>
                      <a:r>
                        <a:rPr kumimoji="0" lang="ru-RU" sz="2400" kern="1200" dirty="0">
                          <a:solidFill>
                            <a:srgbClr val="0070C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3. Создание альбомов: «Моя семья», «Моя родословная», «Что означает мое имя?», «Наши праздники в детском саду».</a:t>
                      </a:r>
                      <a:endParaRPr lang="ru-RU" sz="240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27" marR="91427" marT="45682" marB="45682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 advTm="6314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E27B721C-C3CC-4453-8975-F397C56C3B40}"/>
              </a:ext>
            </a:extLst>
          </p:cNvPr>
          <p:cNvGraphicFramePr>
            <a:graphicFrameLocks noGrp="1"/>
          </p:cNvGraphicFramePr>
          <p:nvPr/>
        </p:nvGraphicFramePr>
        <p:xfrm>
          <a:off x="323850" y="404813"/>
          <a:ext cx="8208963" cy="6126162"/>
        </p:xfrm>
        <a:graphic>
          <a:graphicData uri="http://schemas.openxmlformats.org/drawingml/2006/table">
            <a:tbl>
              <a:tblPr firstRow="1" bandRow="1"/>
              <a:tblGrid>
                <a:gridCol w="14230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85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26162">
                <a:tc>
                  <a:txBody>
                    <a:bodyPr/>
                    <a:lstStyle/>
                    <a:p>
                      <a:r>
                        <a:rPr kumimoji="0" lang="ru-RU" sz="2200" b="1" kern="120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Познание</a:t>
                      </a:r>
                      <a:endParaRPr lang="ru-RU" sz="2200" b="1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1" marR="91441" marT="45712" marB="45712"/>
                </a:tc>
                <a:tc>
                  <a:txBody>
                    <a:bodyPr/>
                    <a:lstStyle/>
                    <a:p>
                      <a:r>
                        <a:rPr kumimoji="0" lang="ru-RU" sz="2200" kern="120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1.Познавательные занятия: «Работа моих родителей»,  «Моя семья - моя радость», «С кем я живу».</a:t>
                      </a:r>
                    </a:p>
                    <a:p>
                      <a:endParaRPr lang="ru-RU" sz="80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200" kern="120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2.Беседы: </a:t>
                      </a:r>
                      <a:r>
                        <a:rPr kumimoji="0" lang="ru-RU" sz="2200" kern="1200" dirty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«Выходной день моей семьи»</a:t>
                      </a:r>
                      <a:r>
                        <a:rPr kumimoji="0" lang="ru-RU" sz="2200" kern="120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 «Как я помогаю дома»,  «Имена, отчества, фамилии и их значение», «Домашний адрес, квартира, моя комната», «Наш семейный праздник», «Выходной день с мамой и папой», «Мои бабушка и дедушка» «Традиции нашей семьи».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200" kern="120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3.Экскурсии:</a:t>
                      </a:r>
                      <a:r>
                        <a:rPr kumimoji="0" lang="ru-RU" sz="2200" kern="1200" baseline="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2200" kern="120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«Мое село»,</a:t>
                      </a:r>
                      <a:r>
                        <a:rPr kumimoji="0" lang="ru-RU" sz="2200" kern="1200" baseline="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«Мой микрорайон», «Моя улица», «Мой дом».</a:t>
                      </a:r>
                      <a:r>
                        <a:rPr lang="ru-RU" sz="220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Экскурсии на  работу родителей.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kumimoji="0" lang="ru-RU" sz="2200" kern="120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4.Заучивание пословиц семье. </a:t>
                      </a:r>
                    </a:p>
                    <a:p>
                      <a:endParaRPr lang="ru-RU" sz="80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kumimoji="0" lang="ru-RU" sz="2200" kern="120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5.Отгадывание загадок о семье.</a:t>
                      </a:r>
                    </a:p>
                    <a:p>
                      <a:endParaRPr kumimoji="0" lang="ru-RU" sz="800" kern="120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kumimoji="0" lang="ru-RU" sz="2200" kern="1200" dirty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6. Экологическая акция совместно с родителями - «Зеленая</a:t>
                      </a:r>
                      <a:r>
                        <a:rPr kumimoji="0" lang="ru-RU" sz="2200" kern="1200" baseline="0" dirty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планета</a:t>
                      </a:r>
                      <a:r>
                        <a:rPr kumimoji="0" lang="ru-RU" sz="2200" kern="1200" dirty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».</a:t>
                      </a:r>
                      <a:endParaRPr lang="ru-RU" sz="220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1" marR="91441" marT="45712" marB="45712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 advTm="590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AA261806-D8B7-4A42-A262-81CE3EF3B4F3}"/>
              </a:ext>
            </a:extLst>
          </p:cNvPr>
          <p:cNvGraphicFramePr>
            <a:graphicFrameLocks noGrp="1"/>
          </p:cNvGraphicFramePr>
          <p:nvPr/>
        </p:nvGraphicFramePr>
        <p:xfrm>
          <a:off x="323850" y="44450"/>
          <a:ext cx="8042275" cy="6769100"/>
        </p:xfrm>
        <a:graphic>
          <a:graphicData uri="http://schemas.openxmlformats.org/drawingml/2006/table">
            <a:tbl>
              <a:tblPr firstRow="1" bandRow="1"/>
              <a:tblGrid>
                <a:gridCol w="14616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806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769100">
                <a:tc>
                  <a:txBody>
                    <a:bodyPr/>
                    <a:lstStyle/>
                    <a:p>
                      <a:r>
                        <a:rPr kumimoji="0" lang="ru-RU" sz="2000" b="1" kern="120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Коммуникация</a:t>
                      </a:r>
                      <a:endParaRPr lang="ru-RU" sz="2000" b="1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5" marR="91435" marT="45722" marB="45722"/>
                </a:tc>
                <a:tc>
                  <a:txBody>
                    <a:bodyPr/>
                    <a:lstStyle/>
                    <a:p>
                      <a:r>
                        <a:rPr kumimoji="0" lang="ru-RU" sz="2000" kern="120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1.Тематические занятия:</a:t>
                      </a:r>
                      <a:endParaRPr lang="ru-RU" sz="200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kumimoji="0" lang="ru-RU" sz="2000" kern="120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«Моя родословная», «Я и мое имя», «Я и моя семья».</a:t>
                      </a:r>
                      <a:endParaRPr lang="ru-RU" sz="200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kumimoji="0" lang="ru-RU" sz="2000" kern="120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2. Беседы: «Как росли родители, дедушка, бабушка»,</a:t>
                      </a:r>
                    </a:p>
                    <a:p>
                      <a:r>
                        <a:rPr kumimoji="0" lang="ru-RU" sz="2000" kern="120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«Кто такие</a:t>
                      </a:r>
                      <a:r>
                        <a:rPr kumimoji="0" lang="ru-RU" sz="2000" kern="1200" baseline="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2000" kern="120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родные,</a:t>
                      </a:r>
                      <a:r>
                        <a:rPr kumimoji="0" lang="ru-RU" sz="2000" kern="1200" baseline="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друзья, соседи».</a:t>
                      </a:r>
                      <a:r>
                        <a:rPr kumimoji="0" lang="ru-RU" sz="2000" kern="120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200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kumimoji="0" lang="ru-RU" sz="2000" kern="120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3.Составление рассказа на тему: «С кем я живу», «Мамины, бабушкины руки», «Мой лучший друг», «Чем я люблю заниматься в детском саду и дома», «Каким я хочу быть».</a:t>
                      </a:r>
                      <a:endParaRPr lang="ru-RU" sz="200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kumimoji="0" lang="ru-RU" sz="2000" kern="120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4.Составление рассказов из личного опыта на тему «Семейные праздники»,</a:t>
                      </a:r>
                      <a:r>
                        <a:rPr kumimoji="0" lang="ru-RU" sz="2000" kern="1200" baseline="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2000" kern="120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«Как мы отдыхаем всей семьей», </a:t>
                      </a:r>
                      <a:r>
                        <a:rPr kumimoji="0" lang="ru-RU" sz="2000" kern="1200" dirty="0">
                          <a:solidFill>
                            <a:srgbClr val="0070C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«Здравствуй,</a:t>
                      </a:r>
                      <a:r>
                        <a:rPr kumimoji="0" lang="ru-RU" sz="2000" kern="1200" baseline="0" dirty="0">
                          <a:solidFill>
                            <a:srgbClr val="0070C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2000" kern="1200" dirty="0">
                          <a:solidFill>
                            <a:srgbClr val="0070C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мамочка моя», «Много у бабушки с нами хлопот».</a:t>
                      </a:r>
                      <a:endParaRPr kumimoji="0" lang="ru-RU" sz="2000" kern="120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kumimoji="0" lang="ru-RU" sz="2000" kern="120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5.Общение: «Чем можно порадовать близких», «Почему мама поздно ложится спать», «За что бы меня похвалили дома»</a:t>
                      </a:r>
                    </a:p>
                    <a:p>
                      <a:r>
                        <a:rPr kumimoji="0" lang="ru-RU" sz="2000" kern="120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6. Коммуникативные игры:  «Я расту…», «Назови ласково»,  «С днем рождения».</a:t>
                      </a:r>
                      <a:endParaRPr lang="ru-RU" sz="200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5" marR="91435" marT="45722" marB="45722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 advTm="6022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3B6A4A7E-A527-44CF-9AF2-24733946151B}"/>
              </a:ext>
            </a:extLst>
          </p:cNvPr>
          <p:cNvGraphicFramePr>
            <a:graphicFrameLocks noGrp="1"/>
          </p:cNvGraphicFramePr>
          <p:nvPr/>
        </p:nvGraphicFramePr>
        <p:xfrm>
          <a:off x="177800" y="188913"/>
          <a:ext cx="8051800" cy="6370637"/>
        </p:xfrm>
        <a:graphic>
          <a:graphicData uri="http://schemas.openxmlformats.org/drawingml/2006/table">
            <a:tbl>
              <a:tblPr firstRow="1" bandRow="1"/>
              <a:tblGrid>
                <a:gridCol w="18526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991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370637">
                <a:tc>
                  <a:txBody>
                    <a:bodyPr/>
                    <a:lstStyle/>
                    <a:p>
                      <a:r>
                        <a:rPr kumimoji="0" lang="ru-RU" sz="1800" b="1" kern="120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Чтение художественной литературы</a:t>
                      </a:r>
                      <a:endParaRPr lang="ru-RU" sz="1800" b="1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7" marR="91437" marT="45723" marB="45723"/>
                </a:tc>
                <a:tc>
                  <a:txBody>
                    <a:bodyPr/>
                    <a:lstStyle/>
                    <a:p>
                      <a:r>
                        <a:rPr kumimoji="0" lang="ru-RU" sz="2000" kern="120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1.Чтение произведений; </a:t>
                      </a:r>
                      <a:r>
                        <a:rPr kumimoji="0" lang="ru-RU" sz="2000" kern="1200" dirty="0" err="1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С.Капутикян</a:t>
                      </a:r>
                      <a:r>
                        <a:rPr kumimoji="0" lang="ru-RU" sz="2000" kern="120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«Моя бабушка», В.Чёрная «Хорошая внучка», Э.Успенский «Если был бы я девчонкой», Е.Благинина «Посидим в тишине», В.Осеева «Сыновья»,  </a:t>
                      </a:r>
                      <a:r>
                        <a:rPr kumimoji="0" lang="ru-RU" sz="2000" kern="1200" dirty="0" err="1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А.Кымытваль</a:t>
                      </a:r>
                      <a:r>
                        <a:rPr kumimoji="0" lang="ru-RU" sz="2000" kern="120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«Песенка бабушки про непоседу», </a:t>
                      </a:r>
                      <a:r>
                        <a:rPr kumimoji="0" lang="ru-RU" sz="2000" kern="1200" dirty="0" err="1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С.Баруздин</a:t>
                      </a:r>
                      <a:r>
                        <a:rPr kumimoji="0" lang="ru-RU" sz="2000" kern="120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«Мамина работа», а также произведения </a:t>
                      </a:r>
                      <a:r>
                        <a:rPr kumimoji="0" lang="ru-RU" sz="2000" kern="1200" baseline="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2000" kern="120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Н. Носова, А. </a:t>
                      </a:r>
                      <a:r>
                        <a:rPr kumimoji="0" lang="ru-RU" sz="2000" kern="1200" dirty="0" err="1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Барто</a:t>
                      </a:r>
                      <a:r>
                        <a:rPr kumimoji="0" lang="ru-RU" sz="2000" kern="120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 С. Маршака, К. Ушинского, В. Осеевой. Обсуждение прочитанного материала.</a:t>
                      </a:r>
                    </a:p>
                    <a:p>
                      <a:endParaRPr lang="ru-RU" sz="80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kumimoji="0" lang="ru-RU" sz="2000" kern="120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2.Заучивание стихотворений Э.Успенского «Если был бы я девчонкой», Л. </a:t>
                      </a:r>
                      <a:r>
                        <a:rPr kumimoji="0" lang="ru-RU" sz="2000" kern="1200" dirty="0" err="1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Квитко</a:t>
                      </a:r>
                      <a:r>
                        <a:rPr kumimoji="0" lang="ru-RU" sz="2000" kern="120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«Бабушкины руки»,</a:t>
                      </a:r>
                    </a:p>
                    <a:p>
                      <a:r>
                        <a:rPr kumimoji="0" lang="ru-RU" sz="2000" kern="120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Г. </a:t>
                      </a:r>
                      <a:r>
                        <a:rPr kumimoji="0" lang="ru-RU" sz="2000" kern="1200" dirty="0" err="1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Виеру</a:t>
                      </a:r>
                      <a:r>
                        <a:rPr kumimoji="0" lang="ru-RU" sz="2000" kern="120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«Не мешайте мне трудиться», Е. Благининой «Вот так мама»,  </a:t>
                      </a:r>
                      <a:r>
                        <a:rPr kumimoji="0" lang="ru-RU" sz="2000" kern="1200" dirty="0" err="1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Я.Аким</a:t>
                      </a:r>
                      <a:r>
                        <a:rPr kumimoji="0" lang="ru-RU" sz="2000" kern="120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«Моя родня». </a:t>
                      </a:r>
                    </a:p>
                    <a:p>
                      <a:endParaRPr kumimoji="0" lang="ru-RU" sz="800" kern="120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kumimoji="0" lang="ru-RU" sz="2000" kern="120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3.Загадки на тему: «Семья», «Родной дом», «Детский сад».</a:t>
                      </a:r>
                    </a:p>
                    <a:p>
                      <a:endParaRPr kumimoji="0" lang="ru-RU" sz="800" kern="120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kumimoji="0" lang="ru-RU" sz="2000" kern="120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4.Заучивание пословиц</a:t>
                      </a:r>
                      <a:r>
                        <a:rPr kumimoji="0" lang="ru-RU" sz="2000" kern="1200" baseline="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и поговорок о семье.</a:t>
                      </a:r>
                    </a:p>
                    <a:p>
                      <a:endParaRPr kumimoji="0" lang="ru-RU" sz="800" kern="1200" baseline="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kern="1200" baseline="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 Участие в </a:t>
                      </a:r>
                      <a:r>
                        <a:rPr kumimoji="0" lang="ru-RU" sz="2000" kern="1200" baseline="0" dirty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</a:t>
                      </a:r>
                      <a:r>
                        <a:rPr lang="ru-RU" sz="2000" kern="1200" dirty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айонном </a:t>
                      </a:r>
                      <a:r>
                        <a:rPr kumimoji="0" lang="ru-RU" sz="2000" kern="1200" baseline="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конкурсе чтецов</a:t>
                      </a:r>
                      <a:r>
                        <a:rPr lang="ru-RU" sz="2000" kern="1200" dirty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«</a:t>
                      </a:r>
                      <a:r>
                        <a:rPr lang="ru-RU" sz="2000" kern="1200" dirty="0" err="1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Турэл</a:t>
                      </a:r>
                      <a:r>
                        <a:rPr lang="ru-RU" sz="2000" kern="1200" dirty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2000" kern="1200" dirty="0" err="1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Аха</a:t>
                      </a:r>
                      <a:r>
                        <a:rPr lang="ru-RU" sz="2000" kern="1200" dirty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2000" kern="1200" dirty="0" err="1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нютагаа</a:t>
                      </a:r>
                      <a:r>
                        <a:rPr lang="ru-RU" sz="2000" kern="1200" dirty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2000" kern="1200" dirty="0" err="1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дуулан</a:t>
                      </a:r>
                      <a:r>
                        <a:rPr lang="ru-RU" sz="2000" kern="1200" dirty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2000" kern="1200" dirty="0" err="1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туурэн</a:t>
                      </a:r>
                      <a:r>
                        <a:rPr lang="ru-RU" sz="2000" kern="1200" dirty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2000" kern="1200" dirty="0" err="1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магтая</a:t>
                      </a:r>
                      <a:r>
                        <a:rPr lang="ru-RU" sz="2000" kern="1200" dirty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!»</a:t>
                      </a:r>
                    </a:p>
                    <a:p>
                      <a:endParaRPr lang="ru-RU" sz="200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200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7" marR="91437" marT="45723" marB="45723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 advTm="6577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51729430-8CA7-4F86-A48F-88228A2AC26F}"/>
              </a:ext>
            </a:extLst>
          </p:cNvPr>
          <p:cNvGraphicFramePr>
            <a:graphicFrameLocks noGrp="1"/>
          </p:cNvGraphicFramePr>
          <p:nvPr/>
        </p:nvGraphicFramePr>
        <p:xfrm>
          <a:off x="250825" y="260350"/>
          <a:ext cx="8569325" cy="6264275"/>
        </p:xfrm>
        <a:graphic>
          <a:graphicData uri="http://schemas.openxmlformats.org/drawingml/2006/table">
            <a:tbl>
              <a:tblPr firstRow="1" bandRow="1"/>
              <a:tblGrid>
                <a:gridCol w="16598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094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26427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kern="120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Художествен-</a:t>
                      </a:r>
                      <a:r>
                        <a:rPr kumimoji="0" lang="ru-RU" sz="1800" b="1" kern="1200" dirty="0" err="1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ное</a:t>
                      </a:r>
                      <a:r>
                        <a:rPr kumimoji="0" lang="ru-RU" sz="1800" b="1" kern="120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творчество и продуктивная деятельность</a:t>
                      </a:r>
                      <a:endParaRPr lang="ru-RU" sz="1800" b="1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4" marR="91444" marT="45717" marB="45717"/>
                </a:tc>
                <a:tc>
                  <a:txBody>
                    <a:bodyPr/>
                    <a:lstStyle/>
                    <a:p>
                      <a:r>
                        <a:rPr kumimoji="0" lang="ru-RU" sz="2000" kern="120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1.Рисование на тему: «Выходные в семье», «Семейные праздники», «С кем я живу», «Портреты членов семьи», </a:t>
                      </a:r>
                    </a:p>
                    <a:p>
                      <a:r>
                        <a:rPr kumimoji="0" lang="ru-RU" sz="2000" kern="120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«Как я с мамой или папой иду домой из детского сада»,</a:t>
                      </a:r>
                      <a:r>
                        <a:rPr lang="ru-RU" sz="200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2000" kern="120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«Семейное</a:t>
                      </a:r>
                      <a:r>
                        <a:rPr kumimoji="0" lang="ru-RU" sz="2000" kern="1200" baseline="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древо</a:t>
                      </a:r>
                      <a:r>
                        <a:rPr kumimoji="0" lang="ru-RU" sz="2000" kern="120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»,</a:t>
                      </a:r>
                      <a:r>
                        <a:rPr kumimoji="0" lang="ru-RU" sz="2000" kern="1200" baseline="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«Моя семья».</a:t>
                      </a:r>
                    </a:p>
                    <a:p>
                      <a:endParaRPr lang="ru-RU" sz="80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kumimoji="0" lang="ru-RU" sz="2000" kern="120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2.Аппликация:  «Украсим фартук для мамы», «Цветы в подарок».</a:t>
                      </a:r>
                    </a:p>
                    <a:p>
                      <a:endParaRPr lang="ru-RU" sz="80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kumimoji="0" lang="ru-RU" sz="2000" kern="120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3.Лепка: «Испечём торт для мамы», «Красивое блюдце для сестрёнки», «Розы для мамы».</a:t>
                      </a:r>
                    </a:p>
                    <a:p>
                      <a:endParaRPr lang="ru-RU" sz="80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kumimoji="0" lang="ru-RU" sz="2000" kern="120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4.Оформление выставок: «Моя семья», «Мой детский сад».</a:t>
                      </a:r>
                    </a:p>
                    <a:p>
                      <a:endParaRPr lang="ru-RU" sz="80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kumimoji="0" lang="ru-RU" sz="2000" kern="120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5.Рисование праздничных открыток в подарок родным, сотрудникам детского сада.</a:t>
                      </a:r>
                    </a:p>
                    <a:p>
                      <a:endParaRPr kumimoji="0" lang="ru-RU" sz="800" kern="120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kumimoji="0" lang="ru-RU" sz="2000" kern="120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6.Продуктивная деятельность: «Дом моей мечты», «Дачный домик», «Домашние  работы»,</a:t>
                      </a:r>
                      <a:r>
                        <a:rPr kumimoji="0" lang="ru-RU" sz="2000" kern="1200" baseline="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«</a:t>
                      </a:r>
                      <a:r>
                        <a:rPr kumimoji="0" lang="ru-RU" sz="2000" kern="1200" baseline="0" dirty="0" err="1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Минии</a:t>
                      </a:r>
                      <a:r>
                        <a:rPr kumimoji="0" lang="ru-RU" sz="2000" kern="1200" baseline="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2000" kern="1200" baseline="0" dirty="0" err="1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хуухэлдэй</a:t>
                      </a:r>
                      <a:r>
                        <a:rPr kumimoji="0" lang="ru-RU" sz="2000" kern="1200" baseline="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» (Моя кукла).</a:t>
                      </a:r>
                    </a:p>
                    <a:p>
                      <a:endParaRPr kumimoji="0" lang="ru-RU" sz="800" kern="1200" baseline="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kumimoji="0" lang="ru-RU" sz="2000" kern="120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7.Плоскостное  моделирование – составление сюжетов </a:t>
                      </a:r>
                    </a:p>
                    <a:p>
                      <a:r>
                        <a:rPr kumimoji="0" lang="ru-RU" sz="2000" kern="120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из мозаики на семейную тематику.</a:t>
                      </a:r>
                      <a:endParaRPr lang="ru-RU" sz="200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4" marR="91444" marT="45717" marB="45717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 advTm="5626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5818A41B-4E32-429E-A362-5A2F3BEF3455}"/>
              </a:ext>
            </a:extLst>
          </p:cNvPr>
          <p:cNvGraphicFramePr>
            <a:graphicFrameLocks noGrp="1"/>
          </p:cNvGraphicFramePr>
          <p:nvPr/>
        </p:nvGraphicFramePr>
        <p:xfrm>
          <a:off x="250825" y="260350"/>
          <a:ext cx="7446963" cy="6192838"/>
        </p:xfrm>
        <a:graphic>
          <a:graphicData uri="http://schemas.openxmlformats.org/drawingml/2006/table">
            <a:tbl>
              <a:tblPr firstRow="1" bandRow="1"/>
              <a:tblGrid>
                <a:gridCol w="15916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53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92838">
                <a:tc>
                  <a:txBody>
                    <a:bodyPr/>
                    <a:lstStyle/>
                    <a:p>
                      <a:r>
                        <a:rPr kumimoji="0" lang="ru-RU" sz="1800" b="1" kern="120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Физическая и оздоровительная деятельность</a:t>
                      </a:r>
                      <a:endParaRPr lang="ru-RU" sz="1800" b="1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0" marR="91450" marT="45721" marB="45721"/>
                </a:tc>
                <a:tc>
                  <a:txBody>
                    <a:bodyPr/>
                    <a:lstStyle/>
                    <a:p>
                      <a:r>
                        <a:rPr kumimoji="0" lang="ru-RU" sz="2000" kern="120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1.Пальчиковая гимнастика «Семья»</a:t>
                      </a:r>
                    </a:p>
                    <a:p>
                      <a:r>
                        <a:rPr kumimoji="0" lang="ru-RU" sz="2000" kern="120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2.Беседы: «Правила безопасного  поведения», «Из чего я сделан?», «Как устроено наше тело?», «Это вредная еда», «Микробы и мыло».</a:t>
                      </a:r>
                    </a:p>
                    <a:p>
                      <a:r>
                        <a:rPr kumimoji="0" lang="ru-RU" sz="2000" kern="120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Беседа «В здоровом теле – здоровый дух»</a:t>
                      </a:r>
                    </a:p>
                    <a:p>
                      <a:r>
                        <a:rPr kumimoji="0" lang="ru-RU" sz="2000" kern="120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3.Дидактические игры: «Опасно – неопасно», «Полезна и вредная еда».</a:t>
                      </a:r>
                    </a:p>
                    <a:p>
                      <a:r>
                        <a:rPr kumimoji="0" lang="ru-RU" sz="2000" kern="120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4.Совместно с детьми разработать правила чистюли.</a:t>
                      </a:r>
                    </a:p>
                    <a:p>
                      <a:r>
                        <a:rPr kumimoji="0" lang="ru-RU" sz="2000" kern="120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5.Беседа о правильном поведении при профилактике простудных заболеваний.</a:t>
                      </a:r>
                    </a:p>
                    <a:p>
                      <a:r>
                        <a:rPr kumimoji="0" lang="ru-RU" sz="2000" kern="120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6.Ситуативный разговор с детьми о бережном отношении к своему здоровью и здоровью других.</a:t>
                      </a:r>
                    </a:p>
                    <a:p>
                      <a:r>
                        <a:rPr kumimoji="0" lang="ru-RU" sz="2000" kern="120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7.Ситуативный разговор о правилах личной гигиены.</a:t>
                      </a:r>
                      <a:endParaRPr lang="ru-RU" sz="200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kumimoji="0" lang="ru-RU" sz="2000" kern="120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8.Физкультурные досуги и развлечения.</a:t>
                      </a:r>
                    </a:p>
                    <a:p>
                      <a:r>
                        <a:rPr kumimoji="0" lang="ru-RU" sz="2000" kern="1200" dirty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День бурятских игр «В</a:t>
                      </a:r>
                      <a:r>
                        <a:rPr kumimoji="0" lang="ru-RU" sz="2000" kern="1200" baseline="0" dirty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гостях у </a:t>
                      </a:r>
                      <a:r>
                        <a:rPr kumimoji="0" lang="ru-RU" sz="2000" kern="1200" baseline="0" dirty="0" err="1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Будамшуу</a:t>
                      </a:r>
                      <a:r>
                        <a:rPr kumimoji="0" lang="ru-RU" sz="2000" kern="1200" baseline="0" dirty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»</a:t>
                      </a:r>
                      <a:r>
                        <a:rPr kumimoji="0" lang="ru-RU" sz="2000" kern="1200" dirty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«Шагай </a:t>
                      </a:r>
                      <a:r>
                        <a:rPr kumimoji="0" lang="ru-RU" sz="2000" kern="1200" dirty="0" err="1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наадан</a:t>
                      </a:r>
                      <a:r>
                        <a:rPr kumimoji="0" lang="ru-RU" sz="2000" kern="1200" dirty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» и др. , спортивный праздник «Папа мама и я - спортивная семья».</a:t>
                      </a:r>
                    </a:p>
                  </a:txBody>
                  <a:tcPr marL="91450" marR="91450" marT="45721" marB="4572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 advTm="5266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1D5A3CA7-3540-4DDC-8285-7626AE22BF7B}"/>
              </a:ext>
            </a:extLst>
          </p:cNvPr>
          <p:cNvGraphicFramePr>
            <a:graphicFrameLocks noGrp="1"/>
          </p:cNvGraphicFramePr>
          <p:nvPr/>
        </p:nvGraphicFramePr>
        <p:xfrm>
          <a:off x="250825" y="333375"/>
          <a:ext cx="7515225" cy="6127750"/>
        </p:xfrm>
        <a:graphic>
          <a:graphicData uri="http://schemas.openxmlformats.org/drawingml/2006/table">
            <a:tbl>
              <a:tblPr firstRow="1" bandRow="1"/>
              <a:tblGrid>
                <a:gridCol w="17051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100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3943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Безопасность</a:t>
                      </a:r>
                    </a:p>
                  </a:txBody>
                  <a:tcPr marL="68587" marR="68587" marT="0" marB="0"/>
                </a:tc>
                <a:tc>
                  <a:txBody>
                    <a:bodyPr/>
                    <a:lstStyle/>
                    <a:p>
                      <a:r>
                        <a:rPr kumimoji="0" lang="ru-RU" sz="2000" kern="120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1.Беседа: «Если ты остался дома один». «Безопасность в доме»,</a:t>
                      </a:r>
                      <a:r>
                        <a:rPr kumimoji="0" lang="ru-RU" sz="2000" kern="1200" baseline="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«Как мы отдыхаем на природе с семьей».</a:t>
                      </a:r>
                    </a:p>
                    <a:p>
                      <a:r>
                        <a:rPr kumimoji="0" lang="ru-RU" sz="2000" kern="120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2.Ситуация: «Что делать, если ты потерялся».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kern="1200" baseline="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3.</a:t>
                      </a:r>
                      <a:r>
                        <a:rPr kumimoji="0" lang="ru-RU" sz="2000" kern="1200" dirty="0">
                          <a:solidFill>
                            <a:srgbClr val="0070C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Составление правил безопасного поведения на улице, в группе, дома.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kern="1200" dirty="0">
                          <a:solidFill>
                            <a:srgbClr val="0070C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4. Памятки для родителей: «Безопасность детей в ваших руках», «Безопасное колесо».</a:t>
                      </a:r>
                    </a:p>
                    <a:p>
                      <a:r>
                        <a:rPr kumimoji="0" lang="ru-RU" sz="2000" kern="120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5. Развлечение «Зеленый, желтый, красный»</a:t>
                      </a:r>
                    </a:p>
                    <a:p>
                      <a:endParaRPr lang="ru-RU" sz="200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0" marR="9145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88311">
                <a:tc>
                  <a:txBody>
                    <a:bodyPr/>
                    <a:lstStyle/>
                    <a:p>
                      <a:r>
                        <a:rPr kumimoji="0" lang="ru-RU" sz="2000" b="1" kern="120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Труд</a:t>
                      </a:r>
                      <a:endParaRPr lang="ru-RU" sz="2000" b="1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0" marR="91450"/>
                </a:tc>
                <a:tc>
                  <a:txBody>
                    <a:bodyPr/>
                    <a:lstStyle/>
                    <a:p>
                      <a:r>
                        <a:rPr kumimoji="0" lang="ru-RU" sz="2000" kern="1200" dirty="0">
                          <a:solidFill>
                            <a:srgbClr val="0070C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1. Коллективный труд в группе «Мы помощники». «День добрых</a:t>
                      </a:r>
                      <a:r>
                        <a:rPr kumimoji="0" lang="ru-RU" sz="2000" kern="1200" baseline="0" dirty="0">
                          <a:solidFill>
                            <a:srgbClr val="0070C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дел».</a:t>
                      </a:r>
                      <a:endParaRPr kumimoji="0" lang="ru-RU" sz="2000" kern="1200" dirty="0">
                        <a:solidFill>
                          <a:srgbClr val="0070C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kumimoji="0" lang="ru-RU" sz="2000" kern="1200" dirty="0">
                          <a:solidFill>
                            <a:srgbClr val="0070C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2. «Трудовой десант» с детьми и родителями «Помощь детскому саду».</a:t>
                      </a:r>
                    </a:p>
                    <a:p>
                      <a:r>
                        <a:rPr kumimoji="0" lang="ru-RU" sz="2000" kern="1200" dirty="0">
                          <a:solidFill>
                            <a:srgbClr val="0070C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3.Оформления участка с родителями.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kern="1200" dirty="0">
                          <a:solidFill>
                            <a:srgbClr val="0070C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4.Беседы </a:t>
                      </a:r>
                      <a:r>
                        <a:rPr lang="ru-RU" sz="200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«Моё любимое занятие»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5. «Мастерская добрых дел».</a:t>
                      </a:r>
                      <a:endParaRPr kumimoji="0" lang="ru-RU" sz="2000" kern="1200" dirty="0">
                        <a:solidFill>
                          <a:srgbClr val="0070C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endParaRPr lang="ru-RU" sz="180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0" marR="9145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 advTm="5277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E68620E1-41D9-4195-8D31-F621F633A969}"/>
              </a:ext>
            </a:extLst>
          </p:cNvPr>
          <p:cNvGraphicFramePr>
            <a:graphicFrameLocks noGrp="1"/>
          </p:cNvGraphicFramePr>
          <p:nvPr/>
        </p:nvGraphicFramePr>
        <p:xfrm>
          <a:off x="250825" y="188913"/>
          <a:ext cx="7351713" cy="6480175"/>
        </p:xfrm>
        <a:graphic>
          <a:graphicData uri="http://schemas.openxmlformats.org/drawingml/2006/table">
            <a:tbl>
              <a:tblPr firstRow="1" bandRow="1"/>
              <a:tblGrid>
                <a:gridCol w="15844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72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480175">
                <a:tc>
                  <a:txBody>
                    <a:bodyPr/>
                    <a:lstStyle/>
                    <a:p>
                      <a:r>
                        <a:rPr kumimoji="0" lang="ru-RU" sz="2000" b="1" kern="120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Работа с</a:t>
                      </a:r>
                      <a:endParaRPr lang="ru-RU" sz="2000" b="1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kumimoji="0" lang="ru-RU" sz="2000" b="1" kern="120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родителями</a:t>
                      </a:r>
                      <a:endParaRPr lang="ru-RU" sz="2000" b="1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8" marR="91458" marT="45716" marB="45716"/>
                </a:tc>
                <a:tc>
                  <a:txBody>
                    <a:bodyPr/>
                    <a:lstStyle/>
                    <a:p>
                      <a:r>
                        <a:rPr kumimoji="0" lang="ru-RU" sz="2000" kern="120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1.Анкетирование: «Знаете ли вы  своего ребенка?»; «Семейные традиции».</a:t>
                      </a:r>
                    </a:p>
                    <a:p>
                      <a:r>
                        <a:rPr kumimoji="0" lang="ru-RU" sz="2000" kern="120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2.Тест  «Какие вы родители».</a:t>
                      </a:r>
                    </a:p>
                    <a:p>
                      <a:r>
                        <a:rPr kumimoji="0" lang="ru-RU" sz="2000" kern="120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3. Тематические консультации: «Игры нашего детства», «Приобщение детей к народным традициям», «Как создать родословную своей семьи», «Семейные традиции»</a:t>
                      </a:r>
                    </a:p>
                    <a:p>
                      <a:r>
                        <a:rPr kumimoji="0" lang="ru-RU" sz="2000" kern="120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4.Памятки  и рекомендации для родителей: «Законы семьи», «Путешествие в прошлое семьи».</a:t>
                      </a:r>
                    </a:p>
                    <a:p>
                      <a:r>
                        <a:rPr kumimoji="0" lang="ru-RU" sz="2000" kern="120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5.Оформление альбомов  «Я и моя семья», коллаж «Моя семья»</a:t>
                      </a:r>
                    </a:p>
                    <a:p>
                      <a:r>
                        <a:rPr kumimoji="0" lang="ru-RU" sz="2000" kern="120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6. Оформление стенда: «Моя семья – моя радость»</a:t>
                      </a:r>
                    </a:p>
                    <a:p>
                      <a:r>
                        <a:rPr kumimoji="0" lang="ru-RU" sz="2000" kern="120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7. Проведение совместных  музыкально</a:t>
                      </a:r>
                      <a:r>
                        <a:rPr kumimoji="0" lang="ru-RU" sz="2000" kern="1200" baseline="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-спортивных </a:t>
                      </a:r>
                      <a:r>
                        <a:rPr kumimoji="0" lang="ru-RU" sz="2000" kern="120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праздников: «Две звезды»,  «Мамин день»,  «Мама, папа, я – спортивная семья», «Праздник Осени», «В гостях у Деда Мороза», «День семьи» , «День ПОБЕДЫ» (</a:t>
                      </a:r>
                      <a:r>
                        <a:rPr kumimoji="0" lang="ru-RU" sz="2000" kern="1200" dirty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Встреча 3-х поколений:</a:t>
                      </a:r>
                      <a:r>
                        <a:rPr kumimoji="0" lang="ru-RU" sz="2000" kern="1200" baseline="0" dirty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2000" kern="1200" dirty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детей, родителей с дедушками и бабушками</a:t>
                      </a:r>
                      <a:r>
                        <a:rPr kumimoji="0" lang="ru-RU" sz="2000" kern="1200" baseline="0" dirty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- </a:t>
                      </a:r>
                      <a:r>
                        <a:rPr kumimoji="0" lang="ru-RU" sz="2000" kern="1200" dirty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ветеранами  войны и тыла).</a:t>
                      </a:r>
                      <a:endParaRPr kumimoji="0" lang="ru-RU" sz="2000" kern="120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8" marR="91458" marT="45716" marB="45716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 advTm="6392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21C6C50-F117-4422-B8D0-F832620F8E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788" y="255588"/>
            <a:ext cx="7424737" cy="1325562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Проект </a:t>
            </a:r>
            <a:b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«Моя семья – моя радость»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3075" name="Объект 3">
            <a:extLst>
              <a:ext uri="{FF2B5EF4-FFF2-40B4-BE49-F238E27FC236}">
                <a16:creationId xmlns:a16="http://schemas.microsoft.com/office/drawing/2014/main" id="{40993153-7EC1-4284-9EB8-E8ADC549120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63738" y="1825625"/>
            <a:ext cx="4122737" cy="43513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6" name="Прямоугольник 4">
            <a:extLst>
              <a:ext uri="{FF2B5EF4-FFF2-40B4-BE49-F238E27FC236}">
                <a16:creationId xmlns:a16="http://schemas.microsoft.com/office/drawing/2014/main" id="{6A2FCA11-4C9C-42FF-85F3-8556BB9FFF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14475" y="6127750"/>
            <a:ext cx="48482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ru-RU" altLang="ru-RU" sz="2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Воспитатель: Нахансакова О.Н.</a:t>
            </a:r>
          </a:p>
        </p:txBody>
      </p:sp>
    </p:spTree>
  </p:cSld>
  <p:clrMapOvr>
    <a:masterClrMapping/>
  </p:clrMapOvr>
  <p:transition spd="slow" advTm="10653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C9AA5D41-53D5-4BCD-8E7F-5015116D0C63}"/>
              </a:ext>
            </a:extLst>
          </p:cNvPr>
          <p:cNvGraphicFramePr>
            <a:graphicFrameLocks noGrp="1"/>
          </p:cNvGraphicFramePr>
          <p:nvPr/>
        </p:nvGraphicFramePr>
        <p:xfrm>
          <a:off x="250825" y="558800"/>
          <a:ext cx="7419975" cy="6097588"/>
        </p:xfrm>
        <a:graphic>
          <a:graphicData uri="http://schemas.openxmlformats.org/drawingml/2006/table">
            <a:tbl>
              <a:tblPr firstRow="1" bandRow="1"/>
              <a:tblGrid>
                <a:gridCol w="12074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125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097588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59" marR="91459" marT="45724" marB="45724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kern="120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8. Совместные выезды с родителями «Сибирские пельмени», «Проводы зимы на льду», «Широкая масленица».</a:t>
                      </a:r>
                      <a:r>
                        <a:rPr kumimoji="0" lang="ru-RU" sz="2000" kern="1200" baseline="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У</a:t>
                      </a:r>
                      <a:r>
                        <a:rPr kumimoji="0" lang="ru-RU" sz="2000" kern="120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частие в параде «9 мая - День Победы».</a:t>
                      </a:r>
                      <a:endParaRPr lang="ru-RU" sz="200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kumimoji="0" lang="ru-RU" sz="2000" kern="120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9. Творческая</a:t>
                      </a:r>
                      <a:r>
                        <a:rPr kumimoji="0" lang="ru-RU" sz="2000" kern="1200" baseline="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2000" kern="120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выставка поделок  родителей и детей «Дары осени» (из природного материала), «Новогодняя сказка» ,  «Мое семейное хобби», «</a:t>
                      </a:r>
                      <a:r>
                        <a:rPr kumimoji="0" lang="ru-RU" sz="2000" kern="1200" dirty="0" err="1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Табан</a:t>
                      </a:r>
                      <a:r>
                        <a:rPr kumimoji="0" lang="ru-RU" sz="2000" kern="120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2000" kern="1200" dirty="0" err="1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хушуу</a:t>
                      </a:r>
                      <a:r>
                        <a:rPr kumimoji="0" lang="ru-RU" sz="2000" kern="120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мал».</a:t>
                      </a:r>
                    </a:p>
                    <a:p>
                      <a:r>
                        <a:rPr kumimoji="0" lang="ru-RU" sz="2000" kern="120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10.Участие в фотоконкурсах</a:t>
                      </a:r>
                      <a:r>
                        <a:rPr kumimoji="0" lang="ru-RU" sz="2000" kern="1200" baseline="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.</a:t>
                      </a:r>
                      <a:endParaRPr kumimoji="0" lang="ru-RU" sz="2000" kern="120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kumimoji="0" lang="ru-RU" sz="2000" kern="120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11. Мастер-класс для родителей «Учимся</a:t>
                      </a:r>
                      <a:r>
                        <a:rPr kumimoji="0" lang="ru-RU" sz="2000" kern="1200" baseline="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составлять</a:t>
                      </a:r>
                      <a:r>
                        <a:rPr kumimoji="0" lang="ru-RU" sz="2000" kern="120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свое семейное</a:t>
                      </a:r>
                      <a:r>
                        <a:rPr kumimoji="0" lang="ru-RU" sz="2000" kern="1200" baseline="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древо».</a:t>
                      </a:r>
                      <a:endParaRPr kumimoji="0" lang="ru-RU" sz="2000" kern="120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kumimoji="0" lang="ru-RU" sz="2000" kern="120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12.Конкурс – выставка на лучшую семейную газету.  </a:t>
                      </a:r>
                    </a:p>
                    <a:p>
                      <a:r>
                        <a:rPr kumimoji="0" lang="ru-RU" sz="2000" kern="120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13. Участие в конкурсе «Лучшая игровая площадка»</a:t>
                      </a:r>
                    </a:p>
                  </a:txBody>
                  <a:tcPr marL="91459" marR="91459" marT="45724" marB="45724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 advTm="6409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Рисунок 2">
            <a:extLst>
              <a:ext uri="{FF2B5EF4-FFF2-40B4-BE49-F238E27FC236}">
                <a16:creationId xmlns:a16="http://schemas.microsoft.com/office/drawing/2014/main" id="{2C9CFAB9-D1E8-45A0-A9D0-585B7C2D05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3" r="3607"/>
          <a:stretch>
            <a:fillRect/>
          </a:stretch>
        </p:blipFill>
        <p:spPr bwMode="auto">
          <a:xfrm>
            <a:off x="4106863" y="1020763"/>
            <a:ext cx="3521075" cy="2316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Рисунок 4">
            <a:extLst>
              <a:ext uri="{FF2B5EF4-FFF2-40B4-BE49-F238E27FC236}">
                <a16:creationId xmlns:a16="http://schemas.microsoft.com/office/drawing/2014/main" id="{884FEA7B-BE8A-47B7-A202-1FADFFCF32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9" r="6920" b="7671"/>
          <a:stretch>
            <a:fillRect/>
          </a:stretch>
        </p:blipFill>
        <p:spPr bwMode="auto">
          <a:xfrm>
            <a:off x="608013" y="1020763"/>
            <a:ext cx="3289300" cy="2316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2" name="Рисунок 6">
            <a:extLst>
              <a:ext uri="{FF2B5EF4-FFF2-40B4-BE49-F238E27FC236}">
                <a16:creationId xmlns:a16="http://schemas.microsoft.com/office/drawing/2014/main" id="{7BF6D758-361E-42C3-BAB1-BFDA827D77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013" y="3438525"/>
            <a:ext cx="7019925" cy="320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2B9C4BDA-B789-42DA-885A-075454024634}"/>
              </a:ext>
            </a:extLst>
          </p:cNvPr>
          <p:cNvSpPr txBox="1">
            <a:spLocks/>
          </p:cNvSpPr>
          <p:nvPr/>
        </p:nvSpPr>
        <p:spPr>
          <a:xfrm>
            <a:off x="627063" y="190500"/>
            <a:ext cx="7000875" cy="62865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>
              <a:defRPr/>
            </a:pPr>
            <a:r>
              <a:rPr lang="ru-RU" sz="3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Спортивные праздники</a:t>
            </a:r>
          </a:p>
        </p:txBody>
      </p:sp>
    </p:spTree>
  </p:cSld>
  <p:clrMapOvr>
    <a:masterClrMapping/>
  </p:clrMapOvr>
  <p:transition spd="slow" advTm="4727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CF1C3EB-978C-4BEB-9F16-A7A43D073A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0813" y="204788"/>
            <a:ext cx="7440612" cy="723900"/>
          </a:xfrm>
        </p:spPr>
        <p:txBody>
          <a:bodyPr/>
          <a:lstStyle/>
          <a:p>
            <a:pPr algn="ctr">
              <a:defRPr/>
            </a:pPr>
            <a:r>
              <a:rPr lang="ru-RU" sz="3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Районный конкурс «Супер бабушка»</a:t>
            </a:r>
          </a:p>
        </p:txBody>
      </p:sp>
      <p:pic>
        <p:nvPicPr>
          <p:cNvPr id="24579" name="Объект 3">
            <a:extLst>
              <a:ext uri="{FF2B5EF4-FFF2-40B4-BE49-F238E27FC236}">
                <a16:creationId xmlns:a16="http://schemas.microsoft.com/office/drawing/2014/main" id="{EA739337-079C-47BB-8190-229F46C6C08B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376738" y="3644900"/>
            <a:ext cx="2719387" cy="295592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20171207_173750.jpg">
            <a:extLst>
              <a:ext uri="{FF2B5EF4-FFF2-40B4-BE49-F238E27FC236}">
                <a16:creationId xmlns:a16="http://schemas.microsoft.com/office/drawing/2014/main" id="{2C23191F-1AC6-4831-950F-9598564BEAB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9900" b="9900"/>
          <a:stretch/>
        </p:blipFill>
        <p:spPr>
          <a:xfrm>
            <a:off x="3521075" y="1190625"/>
            <a:ext cx="4081463" cy="24542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20171207_164336.jpg">
            <a:extLst>
              <a:ext uri="{FF2B5EF4-FFF2-40B4-BE49-F238E27FC236}">
                <a16:creationId xmlns:a16="http://schemas.microsoft.com/office/drawing/2014/main" id="{247F44C0-AE66-4795-9750-01FEE5F741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750" y="1190625"/>
            <a:ext cx="3211513" cy="52562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Tm="5065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84094B5-0CD9-4C34-8F64-815929B18A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1775" y="136525"/>
            <a:ext cx="7451725" cy="695325"/>
          </a:xfrm>
        </p:spPr>
        <p:txBody>
          <a:bodyPr/>
          <a:lstStyle/>
          <a:p>
            <a:pPr algn="ctr">
              <a:defRPr/>
            </a:pPr>
            <a:r>
              <a:rPr lang="ru-RU" sz="3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Родительские собрания</a:t>
            </a:r>
          </a:p>
        </p:txBody>
      </p:sp>
      <p:pic>
        <p:nvPicPr>
          <p:cNvPr id="24579" name="Объект 4">
            <a:extLst>
              <a:ext uri="{FF2B5EF4-FFF2-40B4-BE49-F238E27FC236}">
                <a16:creationId xmlns:a16="http://schemas.microsoft.com/office/drawing/2014/main" id="{DFD2526E-E0B8-4D7A-AB63-31D69E3C6725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54175" y="3325813"/>
            <a:ext cx="5254625" cy="3160712"/>
          </a:xfrm>
          <a:solidFill>
            <a:schemeClr val="bg1">
              <a:alpha val="81175"/>
            </a:schemeClr>
          </a:solidFill>
        </p:spPr>
      </p:pic>
      <p:pic>
        <p:nvPicPr>
          <p:cNvPr id="24580" name="Рисунок 10">
            <a:extLst>
              <a:ext uri="{FF2B5EF4-FFF2-40B4-BE49-F238E27FC236}">
                <a16:creationId xmlns:a16="http://schemas.microsoft.com/office/drawing/2014/main" id="{AC73E6E5-639A-4429-9717-C01B5EF41F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471"/>
          <a:stretch>
            <a:fillRect/>
          </a:stretch>
        </p:blipFill>
        <p:spPr bwMode="auto">
          <a:xfrm>
            <a:off x="4281488" y="1065213"/>
            <a:ext cx="3197225" cy="200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1" name="Рисунок 12">
            <a:extLst>
              <a:ext uri="{FF2B5EF4-FFF2-40B4-BE49-F238E27FC236}">
                <a16:creationId xmlns:a16="http://schemas.microsoft.com/office/drawing/2014/main" id="{75CA0BA8-DB97-4F29-9318-27C6BF9429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838" y="1065213"/>
            <a:ext cx="3571875" cy="200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5273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4E8DF36-12C8-4071-AC4E-FD834B4FC5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5763" y="160338"/>
            <a:ext cx="7380287" cy="795337"/>
          </a:xfrm>
        </p:spPr>
        <p:txBody>
          <a:bodyPr/>
          <a:lstStyle/>
          <a:p>
            <a:pPr algn="ctr">
              <a:defRPr/>
            </a:pPr>
            <a:r>
              <a:rPr lang="ru-RU" sz="3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Досуги и развлечения</a:t>
            </a:r>
          </a:p>
        </p:txBody>
      </p:sp>
      <p:pic>
        <p:nvPicPr>
          <p:cNvPr id="25603" name="Объект 4">
            <a:extLst>
              <a:ext uri="{FF2B5EF4-FFF2-40B4-BE49-F238E27FC236}">
                <a16:creationId xmlns:a16="http://schemas.microsoft.com/office/drawing/2014/main" id="{55CFD8E4-8C8A-4FE9-BBA8-9D84D412EB21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5763" y="1168400"/>
            <a:ext cx="3949700" cy="2222500"/>
          </a:xfrm>
          <a:solidFill>
            <a:schemeClr val="bg1">
              <a:alpha val="81175"/>
            </a:schemeClr>
          </a:solidFill>
        </p:spPr>
      </p:pic>
      <p:pic>
        <p:nvPicPr>
          <p:cNvPr id="25604" name="Рисунок 8">
            <a:extLst>
              <a:ext uri="{FF2B5EF4-FFF2-40B4-BE49-F238E27FC236}">
                <a16:creationId xmlns:a16="http://schemas.microsoft.com/office/drawing/2014/main" id="{93F86E4D-1BFC-4567-A68B-D73BEF2AAF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3" y="3565525"/>
            <a:ext cx="3949700" cy="263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5" name="Рисунок 10">
            <a:extLst>
              <a:ext uri="{FF2B5EF4-FFF2-40B4-BE49-F238E27FC236}">
                <a16:creationId xmlns:a16="http://schemas.microsoft.com/office/drawing/2014/main" id="{A27AB35A-992A-4C1D-A852-E748C0EFBC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0400" y="3565525"/>
            <a:ext cx="3268663" cy="263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6" name="Рисунок 11">
            <a:extLst>
              <a:ext uri="{FF2B5EF4-FFF2-40B4-BE49-F238E27FC236}">
                <a16:creationId xmlns:a16="http://schemas.microsoft.com/office/drawing/2014/main" id="{DC55B750-B415-48DE-8470-33FAFF2BC6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2" r="7709" b="20027"/>
          <a:stretch>
            <a:fillRect/>
          </a:stretch>
        </p:blipFill>
        <p:spPr bwMode="auto">
          <a:xfrm>
            <a:off x="4518025" y="1166813"/>
            <a:ext cx="3221038" cy="222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5028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>
            <a:extLst>
              <a:ext uri="{FF2B5EF4-FFF2-40B4-BE49-F238E27FC236}">
                <a16:creationId xmlns:a16="http://schemas.microsoft.com/office/drawing/2014/main" id="{520584AF-3427-4CFF-A5F6-4B24E8A865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/>
          <a:p>
            <a:endParaRPr lang="en-US" altLang="en-US"/>
          </a:p>
        </p:txBody>
      </p:sp>
      <p:sp>
        <p:nvSpPr>
          <p:cNvPr id="26627" name="Текст 2">
            <a:extLst>
              <a:ext uri="{FF2B5EF4-FFF2-40B4-BE49-F238E27FC236}">
                <a16:creationId xmlns:a16="http://schemas.microsoft.com/office/drawing/2014/main" id="{17F4BD20-AA03-4605-AE60-5B9CC0F102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/>
          <a:p>
            <a:endParaRPr lang="en-US" altLang="en-US"/>
          </a:p>
        </p:txBody>
      </p:sp>
      <p:pic>
        <p:nvPicPr>
          <p:cNvPr id="26628" name="Рисунок 4">
            <a:extLst>
              <a:ext uri="{FF2B5EF4-FFF2-40B4-BE49-F238E27FC236}">
                <a16:creationId xmlns:a16="http://schemas.microsoft.com/office/drawing/2014/main" id="{9B9C6D82-6FB6-4577-8BEE-2D3820C588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52" r="1700"/>
          <a:stretch>
            <a:fillRect/>
          </a:stretch>
        </p:blipFill>
        <p:spPr bwMode="auto">
          <a:xfrm>
            <a:off x="323850" y="333375"/>
            <a:ext cx="3005138" cy="2779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9" name="Рисунок 6">
            <a:extLst>
              <a:ext uri="{FF2B5EF4-FFF2-40B4-BE49-F238E27FC236}">
                <a16:creationId xmlns:a16="http://schemas.microsoft.com/office/drawing/2014/main" id="{3D8FE466-0011-40EC-B3D6-6F0D9F0B2B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304800"/>
            <a:ext cx="2808287" cy="280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0" name="Рисунок 8">
            <a:extLst>
              <a:ext uri="{FF2B5EF4-FFF2-40B4-BE49-F238E27FC236}">
                <a16:creationId xmlns:a16="http://schemas.microsoft.com/office/drawing/2014/main" id="{8E8D2F09-D41B-4E45-B379-06E04D56F8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38" y="3633788"/>
            <a:ext cx="3079750" cy="307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1" name="Рисунок 12">
            <a:extLst>
              <a:ext uri="{FF2B5EF4-FFF2-40B4-BE49-F238E27FC236}">
                <a16:creationId xmlns:a16="http://schemas.microsoft.com/office/drawing/2014/main" id="{9CA61AF6-B44A-447E-BE55-CD78D02812E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500" y="3627438"/>
            <a:ext cx="3079750" cy="307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5248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Рисунок 8">
            <a:extLst>
              <a:ext uri="{FF2B5EF4-FFF2-40B4-BE49-F238E27FC236}">
                <a16:creationId xmlns:a16="http://schemas.microsoft.com/office/drawing/2014/main" id="{E126B6BA-7819-4C95-A143-A026470AEF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450" y="3983038"/>
            <a:ext cx="3429000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1" name="Рисунок 11">
            <a:extLst>
              <a:ext uri="{FF2B5EF4-FFF2-40B4-BE49-F238E27FC236}">
                <a16:creationId xmlns:a16="http://schemas.microsoft.com/office/drawing/2014/main" id="{D0A1E05A-E7B6-4811-8742-C1FC1A2302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84" t="10370" r="16875"/>
          <a:stretch>
            <a:fillRect/>
          </a:stretch>
        </p:blipFill>
        <p:spPr bwMode="auto">
          <a:xfrm>
            <a:off x="298450" y="981075"/>
            <a:ext cx="3429000" cy="2522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2" name="Рисунок 13">
            <a:extLst>
              <a:ext uri="{FF2B5EF4-FFF2-40B4-BE49-F238E27FC236}">
                <a16:creationId xmlns:a16="http://schemas.microsoft.com/office/drawing/2014/main" id="{227046A5-FFFE-452A-AE5B-A27C5FAA91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48" t="2" r="15108" b="24445"/>
          <a:stretch>
            <a:fillRect/>
          </a:stretch>
        </p:blipFill>
        <p:spPr bwMode="auto">
          <a:xfrm>
            <a:off x="3989388" y="981075"/>
            <a:ext cx="3340100" cy="2522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A14D0A0A-6FE9-43AD-91BD-8D2514EEC29B}"/>
              </a:ext>
            </a:extLst>
          </p:cNvPr>
          <p:cNvSpPr txBox="1">
            <a:spLocks/>
          </p:cNvSpPr>
          <p:nvPr/>
        </p:nvSpPr>
        <p:spPr bwMode="auto">
          <a:xfrm>
            <a:off x="298450" y="185738"/>
            <a:ext cx="7031038" cy="59213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12700" cap="flat" cmpd="sng" algn="ctr">
            <a:solidFill>
              <a:schemeClr val="accent1"/>
            </a:solidFill>
            <a:prstDash val="solid"/>
            <a:miter lim="8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>
              <a:defRPr/>
            </a:pPr>
            <a:r>
              <a:rPr lang="ru-RU" sz="3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Встреча трех поколений</a:t>
            </a:r>
          </a:p>
        </p:txBody>
      </p:sp>
      <p:pic>
        <p:nvPicPr>
          <p:cNvPr id="27654" name="Рисунок 6" descr="E:\9 мая ветераны.png">
            <a:extLst>
              <a:ext uri="{FF2B5EF4-FFF2-40B4-BE49-F238E27FC236}">
                <a16:creationId xmlns:a16="http://schemas.microsoft.com/office/drawing/2014/main" id="{1A363A1A-4383-4FE9-BBB5-8C00496B07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9388" y="3983038"/>
            <a:ext cx="3340100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6547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Рисунок 2">
            <a:extLst>
              <a:ext uri="{FF2B5EF4-FFF2-40B4-BE49-F238E27FC236}">
                <a16:creationId xmlns:a16="http://schemas.microsoft.com/office/drawing/2014/main" id="{7C16E6A2-0504-4362-BE0C-22FE719021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85" t="24902" r="8485" b="10216"/>
          <a:stretch>
            <a:fillRect/>
          </a:stretch>
        </p:blipFill>
        <p:spPr bwMode="auto">
          <a:xfrm>
            <a:off x="276225" y="1019175"/>
            <a:ext cx="3463925" cy="2455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5" name="Рисунок 4">
            <a:extLst>
              <a:ext uri="{FF2B5EF4-FFF2-40B4-BE49-F238E27FC236}">
                <a16:creationId xmlns:a16="http://schemas.microsoft.com/office/drawing/2014/main" id="{0FDA9B7E-01EA-4628-BA05-D7F20645E1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3" r="15047"/>
          <a:stretch>
            <a:fillRect/>
          </a:stretch>
        </p:blipFill>
        <p:spPr bwMode="auto">
          <a:xfrm>
            <a:off x="4040188" y="1004888"/>
            <a:ext cx="3506787" cy="2459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6" name="Рисунок 5">
            <a:extLst>
              <a:ext uri="{FF2B5EF4-FFF2-40B4-BE49-F238E27FC236}">
                <a16:creationId xmlns:a16="http://schemas.microsoft.com/office/drawing/2014/main" id="{799555E7-B4AE-43D6-8161-A5A9F2BF30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45" t="2991" r="11395" b="63065"/>
          <a:stretch>
            <a:fillRect/>
          </a:stretch>
        </p:blipFill>
        <p:spPr bwMode="auto">
          <a:xfrm>
            <a:off x="1762125" y="3603625"/>
            <a:ext cx="4554538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879BCD92-DE07-4B2D-8B99-B6366116FE66}"/>
              </a:ext>
            </a:extLst>
          </p:cNvPr>
          <p:cNvSpPr txBox="1">
            <a:spLocks/>
          </p:cNvSpPr>
          <p:nvPr/>
        </p:nvSpPr>
        <p:spPr bwMode="auto">
          <a:xfrm>
            <a:off x="298450" y="185738"/>
            <a:ext cx="7248525" cy="59213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12700" cap="flat" cmpd="sng" algn="ctr">
            <a:solidFill>
              <a:schemeClr val="accent1"/>
            </a:solidFill>
            <a:prstDash val="solid"/>
            <a:miter lim="8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>
              <a:defRPr/>
            </a:pPr>
            <a:r>
              <a:rPr lang="ru-RU" sz="3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Праздники </a:t>
            </a:r>
          </a:p>
        </p:txBody>
      </p:sp>
    </p:spTree>
  </p:cSld>
  <p:clrMapOvr>
    <a:masterClrMapping/>
  </p:clrMapOvr>
  <p:transition spd="slow" advTm="7718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Рисунок 2">
            <a:extLst>
              <a:ext uri="{FF2B5EF4-FFF2-40B4-BE49-F238E27FC236}">
                <a16:creationId xmlns:a16="http://schemas.microsoft.com/office/drawing/2014/main" id="{1386DC92-5B74-47DC-9765-0414F747AB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28" r="3394" b="11658"/>
          <a:stretch>
            <a:fillRect/>
          </a:stretch>
        </p:blipFill>
        <p:spPr bwMode="auto">
          <a:xfrm>
            <a:off x="493713" y="3646488"/>
            <a:ext cx="4371975" cy="2576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699" name="Рисунок 4">
            <a:extLst>
              <a:ext uri="{FF2B5EF4-FFF2-40B4-BE49-F238E27FC236}">
                <a16:creationId xmlns:a16="http://schemas.microsoft.com/office/drawing/2014/main" id="{E3F4A186-89E5-4E1D-9D4F-6043D74498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6188" y="1636713"/>
            <a:ext cx="2473325" cy="329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0" name="Рисунок 8">
            <a:extLst>
              <a:ext uri="{FF2B5EF4-FFF2-40B4-BE49-F238E27FC236}">
                <a16:creationId xmlns:a16="http://schemas.microsoft.com/office/drawing/2014/main" id="{0C59E85B-BAB2-4DC3-8BD8-C50185FCAF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42" t="8888" r="12917"/>
          <a:stretch>
            <a:fillRect/>
          </a:stretch>
        </p:blipFill>
        <p:spPr bwMode="auto">
          <a:xfrm>
            <a:off x="493713" y="722313"/>
            <a:ext cx="4371975" cy="285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6463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>
            <a:extLst>
              <a:ext uri="{FF2B5EF4-FFF2-40B4-BE49-F238E27FC236}">
                <a16:creationId xmlns:a16="http://schemas.microsoft.com/office/drawing/2014/main" id="{BD1352DF-A8F0-4986-8114-D75AE4A25F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063" y="909638"/>
            <a:ext cx="3846512" cy="2262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23" name="Рисунок 3">
            <a:extLst>
              <a:ext uri="{FF2B5EF4-FFF2-40B4-BE49-F238E27FC236}">
                <a16:creationId xmlns:a16="http://schemas.microsoft.com/office/drawing/2014/main" id="{723EC5A1-A28D-4D51-9792-4F8EBEE1B3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063" y="3805238"/>
            <a:ext cx="3848100" cy="2043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4" name="Рисунок 4" descr="E:\IMG_9423.JPG">
            <a:extLst>
              <a:ext uri="{FF2B5EF4-FFF2-40B4-BE49-F238E27FC236}">
                <a16:creationId xmlns:a16="http://schemas.microsoft.com/office/drawing/2014/main" id="{1F29129E-4DDD-492C-8FB2-BBD55E118D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9288" y="930275"/>
            <a:ext cx="3033712" cy="226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Рисунок 5" descr="E:\2018 выпускной от Папаева\IMG_9103.JPG">
            <a:extLst>
              <a:ext uri="{FF2B5EF4-FFF2-40B4-BE49-F238E27FC236}">
                <a16:creationId xmlns:a16="http://schemas.microsoft.com/office/drawing/2014/main" id="{A3229094-AABB-4B0E-A36B-863A169336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9288" y="3805238"/>
            <a:ext cx="3033712" cy="2043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6533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4CF64A-86B7-44F3-9FCB-8D96C0FFF0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113" y="177800"/>
            <a:ext cx="7450137" cy="1087438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Актуальность</a:t>
            </a:r>
            <a:r>
              <a:rPr lang="ru-RU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4099" name="Объект 2">
            <a:extLst>
              <a:ext uri="{FF2B5EF4-FFF2-40B4-BE49-F238E27FC236}">
                <a16:creationId xmlns:a16="http://schemas.microsoft.com/office/drawing/2014/main" id="{BD4E79AF-6E21-4876-8B9B-FAF251EDFDEE}"/>
              </a:ext>
            </a:extLst>
          </p:cNvPr>
          <p:cNvSpPr txBox="1">
            <a:spLocks/>
          </p:cNvSpPr>
          <p:nvPr/>
        </p:nvSpPr>
        <p:spPr bwMode="auto">
          <a:xfrm>
            <a:off x="233363" y="1519238"/>
            <a:ext cx="7696200" cy="475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indent="355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altLang="en-US" sz="240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Семья – это самое дорогое и родное, что есть у каждого человека.</a:t>
            </a:r>
          </a:p>
          <a:p>
            <a:pPr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endParaRPr lang="ru-RU" altLang="en-US" sz="80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altLang="en-US" sz="240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Семья – это удивительный незаменимый и сложный организм. Это близкие люди, это традиции, которые мы перенимаем из поколения в поколение,  греет нас своей добротой и бескорыстностью и помогает идти дальше.</a:t>
            </a:r>
          </a:p>
          <a:p>
            <a:pPr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endParaRPr lang="ru-RU" altLang="en-US" sz="80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altLang="en-US" sz="240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Человеку важно знать свои корни - отдельному человеку, семье, народу - тогда и воздух, которым мы дышим, будет целебен и вкусен, дороже будет взрастившая нас земля и легче будет почувствовать назначение и смысл человеческой жизни.</a:t>
            </a:r>
            <a:endParaRPr lang="ru-RU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 advTm="24428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Рисунок 2">
            <a:extLst>
              <a:ext uri="{FF2B5EF4-FFF2-40B4-BE49-F238E27FC236}">
                <a16:creationId xmlns:a16="http://schemas.microsoft.com/office/drawing/2014/main" id="{E60588C5-2786-4BD7-BF8A-782BEA4AE1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t="24722" r="-2281" b="17984"/>
          <a:stretch>
            <a:fillRect/>
          </a:stretch>
        </p:blipFill>
        <p:spPr bwMode="auto">
          <a:xfrm>
            <a:off x="277813" y="255588"/>
            <a:ext cx="3762375" cy="351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7" name="Рисунок 4">
            <a:extLst>
              <a:ext uri="{FF2B5EF4-FFF2-40B4-BE49-F238E27FC236}">
                <a16:creationId xmlns:a16="http://schemas.microsoft.com/office/drawing/2014/main" id="{B4E1F04B-BD29-4687-85C1-D8E6038845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" t="29445" r="462" b="10538"/>
          <a:stretch>
            <a:fillRect/>
          </a:stretch>
        </p:blipFill>
        <p:spPr bwMode="auto">
          <a:xfrm>
            <a:off x="4171950" y="346075"/>
            <a:ext cx="3389313" cy="342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8" name="Рисунок 6">
            <a:extLst>
              <a:ext uri="{FF2B5EF4-FFF2-40B4-BE49-F238E27FC236}">
                <a16:creationId xmlns:a16="http://schemas.microsoft.com/office/drawing/2014/main" id="{1C4861EA-9A22-4B6B-8EDA-892CE345F9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700" y="3978275"/>
            <a:ext cx="3900488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9" name="Рисунок 8">
            <a:extLst>
              <a:ext uri="{FF2B5EF4-FFF2-40B4-BE49-F238E27FC236}">
                <a16:creationId xmlns:a16="http://schemas.microsoft.com/office/drawing/2014/main" id="{F7107A29-3206-40ED-A389-0AA2E1F6A6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1950" y="3978275"/>
            <a:ext cx="3900488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5032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349B69-F1A1-48B5-926F-B46BFCC7DD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9075" y="207963"/>
            <a:ext cx="6729413" cy="1325562"/>
          </a:xfrm>
        </p:spPr>
        <p:txBody>
          <a:bodyPr/>
          <a:lstStyle/>
          <a:p>
            <a:pPr algn="ctr">
              <a:defRPr/>
            </a:pPr>
            <a:r>
              <a:rPr lang="ru-RU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Две звезды</a:t>
            </a:r>
          </a:p>
        </p:txBody>
      </p:sp>
      <p:pic>
        <p:nvPicPr>
          <p:cNvPr id="32771" name="Объект 3">
            <a:extLst>
              <a:ext uri="{FF2B5EF4-FFF2-40B4-BE49-F238E27FC236}">
                <a16:creationId xmlns:a16="http://schemas.microsoft.com/office/drawing/2014/main" id="{4222FB7C-3586-420B-BBD1-51664FA4497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23838" y="3138488"/>
            <a:ext cx="5278437" cy="3313112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2772" name="Рисунок 4">
            <a:extLst>
              <a:ext uri="{FF2B5EF4-FFF2-40B4-BE49-F238E27FC236}">
                <a16:creationId xmlns:a16="http://schemas.microsoft.com/office/drawing/2014/main" id="{D5FF8183-2065-4FBF-AA8E-33E4B58EA5B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68913" y="1698625"/>
            <a:ext cx="1755775" cy="3182938"/>
          </a:xfrm>
          <a:prstGeom prst="rect">
            <a:avLst/>
          </a:prstGeom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73" name="Рисунок 5">
            <a:extLst>
              <a:ext uri="{FF2B5EF4-FFF2-40B4-BE49-F238E27FC236}">
                <a16:creationId xmlns:a16="http://schemas.microsoft.com/office/drawing/2014/main" id="{8F84A726-B050-482D-8CF6-05B25CF9249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69038" y="3290888"/>
            <a:ext cx="1762125" cy="3567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5888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Рисунок 2">
            <a:extLst>
              <a:ext uri="{FF2B5EF4-FFF2-40B4-BE49-F238E27FC236}">
                <a16:creationId xmlns:a16="http://schemas.microsoft.com/office/drawing/2014/main" id="{CFA513B5-AC26-48E2-824D-9DFF8F5220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50" y="1158875"/>
            <a:ext cx="3721100" cy="209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5" name="Рисунок 6">
            <a:extLst>
              <a:ext uri="{FF2B5EF4-FFF2-40B4-BE49-F238E27FC236}">
                <a16:creationId xmlns:a16="http://schemas.microsoft.com/office/drawing/2014/main" id="{D9AA9DDB-E3D9-4DA8-89DB-56E42D01FB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47"/>
          <a:stretch>
            <a:fillRect/>
          </a:stretch>
        </p:blipFill>
        <p:spPr bwMode="auto">
          <a:xfrm>
            <a:off x="1393825" y="3411538"/>
            <a:ext cx="5373688" cy="322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6" name="Picture 6">
            <a:extLst>
              <a:ext uri="{FF2B5EF4-FFF2-40B4-BE49-F238E27FC236}">
                <a16:creationId xmlns:a16="http://schemas.microsoft.com/office/drawing/2014/main" id="{A2D3432F-A4C4-4DBD-8FCA-B99397CCEA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1158875"/>
            <a:ext cx="3403600" cy="209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3797" name="Заголовок 1">
            <a:extLst>
              <a:ext uri="{FF2B5EF4-FFF2-40B4-BE49-F238E27FC236}">
                <a16:creationId xmlns:a16="http://schemas.microsoft.com/office/drawing/2014/main" id="{689211BB-7744-437C-A5B6-6E01A4B9505C}"/>
              </a:ext>
            </a:extLst>
          </p:cNvPr>
          <p:cNvSpPr txBox="1">
            <a:spLocks/>
          </p:cNvSpPr>
          <p:nvPr/>
        </p:nvSpPr>
        <p:spPr bwMode="auto">
          <a:xfrm>
            <a:off x="231775" y="136525"/>
            <a:ext cx="7451725" cy="695325"/>
          </a:xfrm>
          <a:prstGeom prst="rect">
            <a:avLst/>
          </a:prstGeom>
          <a:solidFill>
            <a:srgbClr val="FFCD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ru-RU" altLang="en-US" sz="320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Районный форум ко Дню матери</a:t>
            </a:r>
          </a:p>
        </p:txBody>
      </p:sp>
    </p:spTree>
  </p:cSld>
  <p:clrMapOvr>
    <a:masterClrMapping/>
  </p:clrMapOvr>
  <p:transition spd="slow" advTm="6467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Рисунок 5">
            <a:extLst>
              <a:ext uri="{FF2B5EF4-FFF2-40B4-BE49-F238E27FC236}">
                <a16:creationId xmlns:a16="http://schemas.microsoft.com/office/drawing/2014/main" id="{DBA02D80-6359-48BF-80AE-536C6AEA8A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5" t="10822" b="11765"/>
          <a:stretch>
            <a:fillRect/>
          </a:stretch>
        </p:blipFill>
        <p:spPr bwMode="auto">
          <a:xfrm>
            <a:off x="3886200" y="895350"/>
            <a:ext cx="3940175" cy="2373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19" name="Рисунок 7">
            <a:extLst>
              <a:ext uri="{FF2B5EF4-FFF2-40B4-BE49-F238E27FC236}">
                <a16:creationId xmlns:a16="http://schemas.microsoft.com/office/drawing/2014/main" id="{787EC638-8AC4-429F-93C5-A9214D7153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7988" y="3540125"/>
            <a:ext cx="3608387" cy="270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0" name="Рисунок 8">
            <a:extLst>
              <a:ext uri="{FF2B5EF4-FFF2-40B4-BE49-F238E27FC236}">
                <a16:creationId xmlns:a16="http://schemas.microsoft.com/office/drawing/2014/main" id="{B144900D-D376-419C-907A-FE07365B31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650" y="3649663"/>
            <a:ext cx="3446463" cy="248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1" name="Заголовок 1">
            <a:extLst>
              <a:ext uri="{FF2B5EF4-FFF2-40B4-BE49-F238E27FC236}">
                <a16:creationId xmlns:a16="http://schemas.microsoft.com/office/drawing/2014/main" id="{AB6C4CCF-17E4-4EC0-9C7D-F528BB70DC82}"/>
              </a:ext>
            </a:extLst>
          </p:cNvPr>
          <p:cNvSpPr txBox="1">
            <a:spLocks/>
          </p:cNvSpPr>
          <p:nvPr/>
        </p:nvSpPr>
        <p:spPr bwMode="auto">
          <a:xfrm>
            <a:off x="231775" y="136525"/>
            <a:ext cx="7451725" cy="695325"/>
          </a:xfrm>
          <a:prstGeom prst="rect">
            <a:avLst/>
          </a:prstGeom>
          <a:solidFill>
            <a:srgbClr val="FFCD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ru-RU" altLang="en-US" sz="320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Сагаалган, в гостях у Будамшу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6AB02B0-70FD-4437-B621-ED2ECDF0119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4650" y="895350"/>
            <a:ext cx="3163888" cy="23733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Tm="4825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3">
            <a:extLst>
              <a:ext uri="{FF2B5EF4-FFF2-40B4-BE49-F238E27FC236}">
                <a16:creationId xmlns:a16="http://schemas.microsoft.com/office/drawing/2014/main" id="{D88A9D4E-4CD5-4ED6-ABEF-90CEF9CDE6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18" t="25391" r="47627" b="3293"/>
          <a:stretch>
            <a:fillRect/>
          </a:stretch>
        </p:blipFill>
        <p:spPr bwMode="auto">
          <a:xfrm>
            <a:off x="231775" y="1133475"/>
            <a:ext cx="3725863" cy="5026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843" name="Picture 2">
            <a:extLst>
              <a:ext uri="{FF2B5EF4-FFF2-40B4-BE49-F238E27FC236}">
                <a16:creationId xmlns:a16="http://schemas.microsoft.com/office/drawing/2014/main" id="{A2738F3F-9F73-42C5-936E-53980D69F2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12" r="22217"/>
          <a:stretch>
            <a:fillRect/>
          </a:stretch>
        </p:blipFill>
        <p:spPr bwMode="auto">
          <a:xfrm>
            <a:off x="4076700" y="1116013"/>
            <a:ext cx="3606800" cy="5021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5844" name="Заголовок 1">
            <a:extLst>
              <a:ext uri="{FF2B5EF4-FFF2-40B4-BE49-F238E27FC236}">
                <a16:creationId xmlns:a16="http://schemas.microsoft.com/office/drawing/2014/main" id="{DA7E8D3A-ED41-46C6-8F21-9009B8B2D24D}"/>
              </a:ext>
            </a:extLst>
          </p:cNvPr>
          <p:cNvSpPr txBox="1">
            <a:spLocks/>
          </p:cNvSpPr>
          <p:nvPr/>
        </p:nvSpPr>
        <p:spPr bwMode="auto">
          <a:xfrm>
            <a:off x="231775" y="136525"/>
            <a:ext cx="7451725" cy="695325"/>
          </a:xfrm>
          <a:prstGeom prst="rect">
            <a:avLst/>
          </a:prstGeom>
          <a:solidFill>
            <a:srgbClr val="FFCD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ru-RU" altLang="en-US" sz="320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Минии уг гарбал (Моя родословная)</a:t>
            </a:r>
          </a:p>
        </p:txBody>
      </p:sp>
      <p:sp>
        <p:nvSpPr>
          <p:cNvPr id="35845" name="Заголовок 1">
            <a:extLst>
              <a:ext uri="{FF2B5EF4-FFF2-40B4-BE49-F238E27FC236}">
                <a16:creationId xmlns:a16="http://schemas.microsoft.com/office/drawing/2014/main" id="{F8484B57-03D2-4CAF-8C97-FCA559EAB105}"/>
              </a:ext>
            </a:extLst>
          </p:cNvPr>
          <p:cNvSpPr txBox="1">
            <a:spLocks/>
          </p:cNvSpPr>
          <p:nvPr/>
        </p:nvSpPr>
        <p:spPr bwMode="auto">
          <a:xfrm>
            <a:off x="231775" y="136525"/>
            <a:ext cx="7451725" cy="695325"/>
          </a:xfrm>
          <a:prstGeom prst="rect">
            <a:avLst/>
          </a:prstGeom>
          <a:solidFill>
            <a:srgbClr val="FFD2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ru-RU" altLang="en-US" sz="320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Минии уг гарбал (Моя родословная)</a:t>
            </a:r>
          </a:p>
        </p:txBody>
      </p:sp>
    </p:spTree>
  </p:cSld>
  <p:clrMapOvr>
    <a:masterClrMapping/>
  </p:clrMapOvr>
  <p:transition spd="slow" advTm="5416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Рисунок 2">
            <a:extLst>
              <a:ext uri="{FF2B5EF4-FFF2-40B4-BE49-F238E27FC236}">
                <a16:creationId xmlns:a16="http://schemas.microsoft.com/office/drawing/2014/main" id="{C3EFEE27-CDBD-45ED-B289-24D8AD6AB6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86" t="13908" r="10152"/>
          <a:stretch>
            <a:fillRect/>
          </a:stretch>
        </p:blipFill>
        <p:spPr bwMode="auto">
          <a:xfrm>
            <a:off x="400050" y="928688"/>
            <a:ext cx="3646488" cy="2497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7" name="Рисунок 4">
            <a:extLst>
              <a:ext uri="{FF2B5EF4-FFF2-40B4-BE49-F238E27FC236}">
                <a16:creationId xmlns:a16="http://schemas.microsoft.com/office/drawing/2014/main" id="{2E0C8E71-8606-4A24-9B37-8113E89962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969963"/>
            <a:ext cx="3271838" cy="2455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8" name="Рисунок 6">
            <a:extLst>
              <a:ext uri="{FF2B5EF4-FFF2-40B4-BE49-F238E27FC236}">
                <a16:creationId xmlns:a16="http://schemas.microsoft.com/office/drawing/2014/main" id="{B46CE1BD-EB17-4F65-82B4-BCE804AED6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671888"/>
            <a:ext cx="3684588" cy="276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9" name="Рисунок 8">
            <a:extLst>
              <a:ext uri="{FF2B5EF4-FFF2-40B4-BE49-F238E27FC236}">
                <a16:creationId xmlns:a16="http://schemas.microsoft.com/office/drawing/2014/main" id="{900A1519-67C0-467B-9E46-1B59F7EB86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33" r="6378"/>
          <a:stretch>
            <a:fillRect/>
          </a:stretch>
        </p:blipFill>
        <p:spPr bwMode="auto">
          <a:xfrm>
            <a:off x="4333875" y="3671888"/>
            <a:ext cx="3281363" cy="276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70" name="Заголовок 1">
            <a:extLst>
              <a:ext uri="{FF2B5EF4-FFF2-40B4-BE49-F238E27FC236}">
                <a16:creationId xmlns:a16="http://schemas.microsoft.com/office/drawing/2014/main" id="{265FA360-4D1F-4545-8E4C-71290AF8532A}"/>
              </a:ext>
            </a:extLst>
          </p:cNvPr>
          <p:cNvSpPr txBox="1">
            <a:spLocks/>
          </p:cNvSpPr>
          <p:nvPr/>
        </p:nvSpPr>
        <p:spPr bwMode="auto">
          <a:xfrm>
            <a:off x="231775" y="136525"/>
            <a:ext cx="7451725" cy="695325"/>
          </a:xfrm>
          <a:prstGeom prst="rect">
            <a:avLst/>
          </a:prstGeom>
          <a:solidFill>
            <a:srgbClr val="FFD2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ru-RU" altLang="en-US" sz="320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Конкурс «Лучшая игровая площадка»</a:t>
            </a:r>
          </a:p>
        </p:txBody>
      </p:sp>
    </p:spTree>
  </p:cSld>
  <p:clrMapOvr>
    <a:masterClrMapping/>
  </p:clrMapOvr>
  <p:transition spd="slow" advTm="5131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Рисунок 4">
            <a:extLst>
              <a:ext uri="{FF2B5EF4-FFF2-40B4-BE49-F238E27FC236}">
                <a16:creationId xmlns:a16="http://schemas.microsoft.com/office/drawing/2014/main" id="{7817C889-F07F-468E-B547-32EB7F2B8D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0" y="858838"/>
            <a:ext cx="3508375" cy="233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1" name="Рисунок 6">
            <a:extLst>
              <a:ext uri="{FF2B5EF4-FFF2-40B4-BE49-F238E27FC236}">
                <a16:creationId xmlns:a16="http://schemas.microsoft.com/office/drawing/2014/main" id="{FCC52FD1-1BC4-49F4-817F-AFB88D04E2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4963" y="858838"/>
            <a:ext cx="3508375" cy="233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2" name="Рисунок 8">
            <a:extLst>
              <a:ext uri="{FF2B5EF4-FFF2-40B4-BE49-F238E27FC236}">
                <a16:creationId xmlns:a16="http://schemas.microsoft.com/office/drawing/2014/main" id="{3451CFE7-D568-4B08-8041-4C85F740DD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37" r="1620" b="27501"/>
          <a:stretch>
            <a:fillRect/>
          </a:stretch>
        </p:blipFill>
        <p:spPr bwMode="auto">
          <a:xfrm>
            <a:off x="203200" y="3435350"/>
            <a:ext cx="3508375" cy="323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3" name="Рисунок 10">
            <a:extLst>
              <a:ext uri="{FF2B5EF4-FFF2-40B4-BE49-F238E27FC236}">
                <a16:creationId xmlns:a16="http://schemas.microsoft.com/office/drawing/2014/main" id="{05E55691-C9AE-4FEF-A32F-CAB96E1503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00" r="-928" b="13570"/>
          <a:stretch>
            <a:fillRect/>
          </a:stretch>
        </p:blipFill>
        <p:spPr bwMode="auto">
          <a:xfrm>
            <a:off x="4121150" y="3435350"/>
            <a:ext cx="3497263" cy="323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4" name="TextBox 1">
            <a:extLst>
              <a:ext uri="{FF2B5EF4-FFF2-40B4-BE49-F238E27FC236}">
                <a16:creationId xmlns:a16="http://schemas.microsoft.com/office/drawing/2014/main" id="{CA54CC0D-7291-4B74-BA45-6FF88CAABF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3200" y="279400"/>
            <a:ext cx="7415213" cy="584200"/>
          </a:xfrm>
          <a:prstGeom prst="rect">
            <a:avLst/>
          </a:prstGeom>
          <a:solidFill>
            <a:srgbClr val="FFD2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ru-RU" altLang="en-US" sz="320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Экологическая акция «Зеленая планета»</a:t>
            </a:r>
          </a:p>
        </p:txBody>
      </p:sp>
    </p:spTree>
  </p:cSld>
  <p:clrMapOvr>
    <a:masterClrMapping/>
  </p:clrMapOvr>
  <p:transition spd="slow" advTm="5128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4373145-E988-4CB2-B129-CC91CA0A75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0663" y="119063"/>
            <a:ext cx="7742237" cy="91757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defRPr/>
            </a:pPr>
            <a:br>
              <a:rPr lang="ru-RU" sz="2600" dirty="0">
                <a:solidFill>
                  <a:srgbClr val="002060"/>
                </a:solidFill>
              </a:rPr>
            </a:br>
            <a:br>
              <a:rPr lang="ru-RU" sz="2600" dirty="0">
                <a:solidFill>
                  <a:srgbClr val="002060"/>
                </a:solidFill>
              </a:rPr>
            </a:br>
            <a:br>
              <a:rPr lang="ru-RU" sz="2600" dirty="0">
                <a:solidFill>
                  <a:srgbClr val="002060"/>
                </a:solidFill>
              </a:rPr>
            </a:br>
            <a:br>
              <a:rPr lang="ru-RU" sz="2600" dirty="0">
                <a:solidFill>
                  <a:srgbClr val="002060"/>
                </a:solidFill>
              </a:rPr>
            </a:br>
            <a:br>
              <a:rPr lang="ru-RU" sz="2600" dirty="0">
                <a:solidFill>
                  <a:srgbClr val="002060"/>
                </a:solidFill>
              </a:rPr>
            </a:br>
            <a:br>
              <a:rPr lang="ru-RU" sz="2600" dirty="0">
                <a:solidFill>
                  <a:srgbClr val="002060"/>
                </a:solidFill>
              </a:rPr>
            </a:br>
            <a:br>
              <a:rPr lang="ru-RU" sz="2600" dirty="0">
                <a:solidFill>
                  <a:srgbClr val="002060"/>
                </a:solidFill>
              </a:rPr>
            </a:br>
            <a:br>
              <a:rPr lang="ru-RU" sz="2600" dirty="0">
                <a:solidFill>
                  <a:srgbClr val="002060"/>
                </a:solidFill>
              </a:rPr>
            </a:br>
            <a:br>
              <a:rPr lang="ru-RU" sz="2600" dirty="0">
                <a:solidFill>
                  <a:srgbClr val="002060"/>
                </a:solidFill>
              </a:rPr>
            </a:br>
            <a:br>
              <a:rPr lang="ru-RU" sz="2600" dirty="0">
                <a:solidFill>
                  <a:srgbClr val="002060"/>
                </a:solidFill>
              </a:rPr>
            </a:br>
            <a:br>
              <a:rPr lang="ru-RU" sz="2600" dirty="0">
                <a:solidFill>
                  <a:srgbClr val="002060"/>
                </a:solidFill>
              </a:rPr>
            </a:br>
            <a:br>
              <a:rPr lang="ru-RU" sz="2600" dirty="0">
                <a:solidFill>
                  <a:srgbClr val="002060"/>
                </a:solidFill>
              </a:rPr>
            </a:br>
            <a:br>
              <a:rPr lang="ru-RU" sz="2600" dirty="0">
                <a:solidFill>
                  <a:srgbClr val="002060"/>
                </a:solidFill>
              </a:rPr>
            </a:br>
            <a:br>
              <a:rPr lang="ru-RU" sz="2600" dirty="0">
                <a:solidFill>
                  <a:srgbClr val="002060"/>
                </a:solidFill>
              </a:rPr>
            </a:br>
            <a:br>
              <a:rPr lang="ru-RU" sz="2600" dirty="0">
                <a:solidFill>
                  <a:srgbClr val="002060"/>
                </a:solidFill>
              </a:rPr>
            </a:br>
            <a:br>
              <a:rPr lang="ru-RU" sz="2600" dirty="0">
                <a:solidFill>
                  <a:srgbClr val="002060"/>
                </a:solidFill>
              </a:rPr>
            </a:br>
            <a:br>
              <a:rPr lang="ru-RU" sz="2600" dirty="0">
                <a:solidFill>
                  <a:srgbClr val="002060"/>
                </a:solidFill>
              </a:rPr>
            </a:br>
            <a:br>
              <a:rPr lang="ru-RU" sz="2600" dirty="0">
                <a:solidFill>
                  <a:srgbClr val="002060"/>
                </a:solidFill>
              </a:rPr>
            </a:br>
            <a:r>
              <a:rPr lang="ru-RU" sz="2600" dirty="0">
                <a:solidFill>
                  <a:srgbClr val="002060"/>
                </a:solidFill>
              </a:rPr>
              <a:t> </a:t>
            </a:r>
            <a:br>
              <a:rPr lang="ru-RU" sz="2600" dirty="0">
                <a:solidFill>
                  <a:srgbClr val="002060"/>
                </a:solidFill>
              </a:rPr>
            </a:br>
            <a:br>
              <a:rPr lang="ru-RU" sz="2600" dirty="0">
                <a:solidFill>
                  <a:srgbClr val="002060"/>
                </a:solidFill>
              </a:rPr>
            </a:br>
            <a:br>
              <a:rPr lang="ru-RU" sz="2600" dirty="0">
                <a:solidFill>
                  <a:srgbClr val="002060"/>
                </a:solidFill>
              </a:rPr>
            </a:br>
            <a:br>
              <a:rPr lang="ru-RU" sz="2600" dirty="0">
                <a:solidFill>
                  <a:srgbClr val="002060"/>
                </a:solidFill>
              </a:rPr>
            </a:br>
            <a:br>
              <a:rPr lang="ru-RU" sz="2600" dirty="0">
                <a:solidFill>
                  <a:srgbClr val="002060"/>
                </a:solidFill>
              </a:rPr>
            </a:br>
            <a:br>
              <a:rPr lang="ru-RU" sz="2600" dirty="0">
                <a:solidFill>
                  <a:srgbClr val="002060"/>
                </a:solidFill>
              </a:rPr>
            </a:br>
            <a:br>
              <a:rPr lang="ru-RU" sz="2600" dirty="0">
                <a:solidFill>
                  <a:srgbClr val="002060"/>
                </a:solidFill>
              </a:rPr>
            </a:br>
            <a:br>
              <a:rPr lang="ru-RU" sz="2600" dirty="0">
                <a:solidFill>
                  <a:srgbClr val="002060"/>
                </a:solidFill>
              </a:rPr>
            </a:br>
            <a:br>
              <a:rPr lang="ru-RU" sz="2600" dirty="0">
                <a:solidFill>
                  <a:srgbClr val="002060"/>
                </a:solidFill>
              </a:rPr>
            </a:br>
            <a:br>
              <a:rPr lang="ru-RU" sz="2600" dirty="0">
                <a:solidFill>
                  <a:srgbClr val="002060"/>
                </a:solidFill>
              </a:rPr>
            </a:br>
            <a:br>
              <a:rPr lang="ru-RU" sz="2600" dirty="0">
                <a:solidFill>
                  <a:srgbClr val="002060"/>
                </a:solidFill>
              </a:rPr>
            </a:br>
            <a:br>
              <a:rPr lang="ru-RU" sz="2600" dirty="0">
                <a:solidFill>
                  <a:srgbClr val="002060"/>
                </a:solidFill>
              </a:rPr>
            </a:br>
            <a:br>
              <a:rPr lang="ru-RU" sz="2600" dirty="0">
                <a:solidFill>
                  <a:srgbClr val="002060"/>
                </a:solidFill>
              </a:rPr>
            </a:br>
            <a:br>
              <a:rPr lang="ru-RU" sz="2600" dirty="0">
                <a:solidFill>
                  <a:srgbClr val="002060"/>
                </a:solidFill>
              </a:rPr>
            </a:br>
            <a:br>
              <a:rPr lang="ru-RU" sz="2600" dirty="0">
                <a:solidFill>
                  <a:srgbClr val="002060"/>
                </a:solidFill>
              </a:rPr>
            </a:br>
            <a:br>
              <a:rPr lang="ru-RU" sz="2600" dirty="0">
                <a:solidFill>
                  <a:srgbClr val="002060"/>
                </a:solidFill>
              </a:rPr>
            </a:br>
            <a:br>
              <a:rPr lang="ru-RU" sz="2600" dirty="0">
                <a:solidFill>
                  <a:srgbClr val="002060"/>
                </a:solidFill>
              </a:rPr>
            </a:br>
            <a:br>
              <a:rPr lang="ru-RU" sz="2600" dirty="0">
                <a:solidFill>
                  <a:srgbClr val="002060"/>
                </a:solidFill>
              </a:rPr>
            </a:br>
            <a:br>
              <a:rPr lang="ru-RU" sz="2600" dirty="0">
                <a:solidFill>
                  <a:srgbClr val="002060"/>
                </a:solidFill>
              </a:rPr>
            </a:br>
            <a:br>
              <a:rPr lang="ru-RU" sz="2600" dirty="0">
                <a:solidFill>
                  <a:srgbClr val="002060"/>
                </a:solidFill>
              </a:rPr>
            </a:br>
            <a:br>
              <a:rPr lang="ru-RU" sz="2600" dirty="0">
                <a:solidFill>
                  <a:srgbClr val="002060"/>
                </a:solidFill>
              </a:rPr>
            </a:br>
            <a:br>
              <a:rPr lang="ru-RU" sz="2600" dirty="0">
                <a:solidFill>
                  <a:srgbClr val="002060"/>
                </a:solidFill>
              </a:rPr>
            </a:br>
            <a:br>
              <a:rPr lang="ru-RU" sz="2600" dirty="0">
                <a:solidFill>
                  <a:srgbClr val="002060"/>
                </a:solidFill>
              </a:rPr>
            </a:br>
            <a:br>
              <a:rPr lang="ru-RU" sz="2600" dirty="0">
                <a:solidFill>
                  <a:srgbClr val="002060"/>
                </a:solidFill>
              </a:rPr>
            </a:br>
            <a:br>
              <a:rPr lang="ru-RU" sz="2600" dirty="0">
                <a:solidFill>
                  <a:srgbClr val="002060"/>
                </a:solidFill>
              </a:rPr>
            </a:br>
            <a:br>
              <a:rPr lang="ru-RU" sz="2600" dirty="0">
                <a:solidFill>
                  <a:srgbClr val="002060"/>
                </a:solidFill>
              </a:rPr>
            </a:br>
            <a:br>
              <a:rPr lang="ru-RU" sz="2600" dirty="0">
                <a:solidFill>
                  <a:srgbClr val="002060"/>
                </a:solidFill>
              </a:rPr>
            </a:br>
            <a:br>
              <a:rPr lang="ru-RU" sz="2600" dirty="0">
                <a:solidFill>
                  <a:srgbClr val="002060"/>
                </a:solidFill>
              </a:rPr>
            </a:br>
            <a:br>
              <a:rPr lang="ru-RU" sz="2600" dirty="0">
                <a:solidFill>
                  <a:srgbClr val="002060"/>
                </a:solidFill>
              </a:rPr>
            </a:br>
            <a:br>
              <a:rPr lang="ru-RU" sz="2600" dirty="0">
                <a:solidFill>
                  <a:srgbClr val="002060"/>
                </a:solidFill>
              </a:rPr>
            </a:br>
            <a:br>
              <a:rPr lang="ru-RU" sz="2600" dirty="0">
                <a:solidFill>
                  <a:srgbClr val="002060"/>
                </a:solidFill>
              </a:rPr>
            </a:br>
            <a:br>
              <a:rPr lang="ru-RU" sz="2600" dirty="0">
                <a:solidFill>
                  <a:srgbClr val="002060"/>
                </a:solidFill>
              </a:rPr>
            </a:br>
            <a:br>
              <a:rPr lang="ru-RU" sz="2600" dirty="0">
                <a:solidFill>
                  <a:srgbClr val="002060"/>
                </a:solidFill>
              </a:rPr>
            </a:br>
            <a:br>
              <a:rPr lang="ru-RU" sz="2600" dirty="0">
                <a:solidFill>
                  <a:srgbClr val="002060"/>
                </a:solidFill>
              </a:rPr>
            </a:br>
            <a:br>
              <a:rPr lang="ru-RU" sz="2600" dirty="0">
                <a:solidFill>
                  <a:srgbClr val="002060"/>
                </a:solidFill>
              </a:rPr>
            </a:br>
            <a:br>
              <a:rPr lang="ru-RU" sz="2600" dirty="0">
                <a:solidFill>
                  <a:srgbClr val="002060"/>
                </a:solidFill>
              </a:rPr>
            </a:br>
            <a:br>
              <a:rPr lang="ru-RU" sz="2600" dirty="0">
                <a:solidFill>
                  <a:srgbClr val="002060"/>
                </a:solidFill>
              </a:rPr>
            </a:br>
            <a:br>
              <a:rPr lang="ru-RU" sz="2600" dirty="0">
                <a:solidFill>
                  <a:srgbClr val="002060"/>
                </a:solidFill>
              </a:rPr>
            </a:br>
            <a:br>
              <a:rPr lang="ru-RU" sz="2600" dirty="0">
                <a:solidFill>
                  <a:srgbClr val="002060"/>
                </a:solidFill>
              </a:rPr>
            </a:br>
            <a:br>
              <a:rPr lang="ru-RU" sz="2600" dirty="0">
                <a:solidFill>
                  <a:srgbClr val="002060"/>
                </a:solidFill>
              </a:rPr>
            </a:br>
            <a:r>
              <a:rPr lang="ru-RU" sz="2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Новогодний утренник для воспитанников реабилитационного центра м. </a:t>
            </a:r>
            <a:r>
              <a:rPr lang="ru-RU" sz="2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Ухэриг</a:t>
            </a:r>
            <a:r>
              <a:rPr lang="ru-RU" sz="2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с родителями</a:t>
            </a:r>
          </a:p>
        </p:txBody>
      </p:sp>
      <p:pic>
        <p:nvPicPr>
          <p:cNvPr id="35844" name="Рисунок 3">
            <a:extLst>
              <a:ext uri="{FF2B5EF4-FFF2-40B4-BE49-F238E27FC236}">
                <a16:creationId xmlns:a16="http://schemas.microsoft.com/office/drawing/2014/main" id="{FBF1FBE7-6B1D-45A0-B64E-5EC1247E22A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/>
          <a:srcRect l="3382" t="4021" b="5741"/>
          <a:stretch/>
        </p:blipFill>
        <p:spPr bwMode="auto">
          <a:xfrm>
            <a:off x="531813" y="1138238"/>
            <a:ext cx="3657600" cy="2409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5" name="Рисунок 5">
            <a:extLst>
              <a:ext uri="{FF2B5EF4-FFF2-40B4-BE49-F238E27FC236}">
                <a16:creationId xmlns:a16="http://schemas.microsoft.com/office/drawing/2014/main" id="{6EF4D9B0-B15A-43DA-A38B-DA4207248C1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/>
          <a:srcRect l="2177" t="4126" b="5576"/>
          <a:stretch/>
        </p:blipFill>
        <p:spPr bwMode="auto">
          <a:xfrm>
            <a:off x="4540250" y="1138238"/>
            <a:ext cx="3422650" cy="2409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6" name="Рисунок 6">
            <a:extLst>
              <a:ext uri="{FF2B5EF4-FFF2-40B4-BE49-F238E27FC236}">
                <a16:creationId xmlns:a16="http://schemas.microsoft.com/office/drawing/2014/main" id="{617A83B4-51EF-452E-B109-4FE2B51ECD8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/>
          <a:srcRect t="3382" b="6101"/>
          <a:stretch/>
        </p:blipFill>
        <p:spPr bwMode="auto">
          <a:xfrm>
            <a:off x="531813" y="3752850"/>
            <a:ext cx="7315200" cy="29067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6350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0AEEF5C-AC5F-4921-B40A-1ED6DB93A0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6577013" cy="1325563"/>
          </a:xfrm>
        </p:spPr>
        <p:txBody>
          <a:bodyPr/>
          <a:lstStyle/>
          <a:p>
            <a:pPr>
              <a:defRPr/>
            </a:pP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3. Заключительный этап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83A4311-4DB7-4504-BFA8-CAA78A6A2696}"/>
              </a:ext>
            </a:extLst>
          </p:cNvPr>
          <p:cNvSpPr>
            <a:spLocks noGrp="1"/>
          </p:cNvSpPr>
          <p:nvPr>
            <p:ph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Подведение итогов. </a:t>
            </a:r>
          </a:p>
          <a:p>
            <a:pPr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Презентация проекта.</a:t>
            </a:r>
            <a:endParaRPr lang="ru-RU" sz="3200" dirty="0">
              <a:solidFill>
                <a:srgbClr val="0070C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defRPr/>
            </a:pPr>
            <a:endParaRPr lang="ru-RU" sz="3200" dirty="0">
              <a:solidFill>
                <a:srgbClr val="0070C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defRPr/>
            </a:pPr>
            <a:endParaRPr lang="ru-RU" sz="3200" dirty="0">
              <a:solidFill>
                <a:srgbClr val="0070C0"/>
              </a:solidFill>
            </a:endParaRPr>
          </a:p>
        </p:txBody>
      </p:sp>
      <p:pic>
        <p:nvPicPr>
          <p:cNvPr id="39940" name="Picture 2" descr="D:\фотоальбом\2017 окт юбилей\Рисунок4.jpg">
            <a:extLst>
              <a:ext uri="{FF2B5EF4-FFF2-40B4-BE49-F238E27FC236}">
                <a16:creationId xmlns:a16="http://schemas.microsoft.com/office/drawing/2014/main" id="{25849CF7-4ACF-430E-B97C-FCB824BCF2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70300"/>
            <a:ext cx="9144000" cy="3011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11605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AA209BD-ECED-419E-B0FB-7D4DAF8541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6781800" cy="1325563"/>
          </a:xfrm>
        </p:spPr>
        <p:txBody>
          <a:bodyPr/>
          <a:lstStyle/>
          <a:p>
            <a:pPr>
              <a:defRPr/>
            </a:pP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Результаты проекта</a:t>
            </a:r>
          </a:p>
        </p:txBody>
      </p:sp>
      <p:sp>
        <p:nvSpPr>
          <p:cNvPr id="40963" name="Объект 2">
            <a:extLst>
              <a:ext uri="{FF2B5EF4-FFF2-40B4-BE49-F238E27FC236}">
                <a16:creationId xmlns:a16="http://schemas.microsoft.com/office/drawing/2014/main" id="{8D7C418F-1A0D-4302-85CB-B6B76EE2F935}"/>
              </a:ext>
            </a:extLst>
          </p:cNvPr>
          <p:cNvSpPr>
            <a:spLocks noGrp="1"/>
          </p:cNvSpPr>
          <p:nvPr>
            <p:ph idx="1"/>
          </p:nvPr>
        </p:nvSpPr>
        <p:spPr>
          <a:solidFill>
            <a:schemeClr val="bg1">
              <a:alpha val="81175"/>
            </a:schemeClr>
          </a:solidFill>
        </p:spPr>
        <p:txBody>
          <a:bodyPr/>
          <a:lstStyle/>
          <a:p>
            <a:pPr eaLnBrk="1" hangingPunct="1"/>
            <a:r>
              <a:rPr lang="ru-RU" altLang="ru-RU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 получили знания о своей семье, родственных отношениях, профессиях членов семьи</a:t>
            </a:r>
          </a:p>
          <a:p>
            <a:pPr eaLnBrk="1" hangingPunct="1"/>
            <a:r>
              <a:rPr lang="ru-RU" altLang="ru-RU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Познакомились с понятием «родословная семьи»</a:t>
            </a:r>
          </a:p>
          <a:p>
            <a:pPr eaLnBrk="1" hangingPunct="1"/>
            <a:r>
              <a:rPr lang="ru-RU" altLang="ru-RU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детей зародились предпосылки чувства привязанности, любви, уважения к членам своей семьи</a:t>
            </a:r>
          </a:p>
          <a:p>
            <a:pPr eaLnBrk="1" hangingPunct="1"/>
            <a:r>
              <a:rPr lang="ru-RU" altLang="ru-RU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Родители стали более активно участвовать в жизни своих детей, что способствовало сплочению и единению представителей разных поколений</a:t>
            </a:r>
            <a:endParaRPr lang="ru-RU" altLang="en-US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 spd="slow" advTm="21477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3DA8190-A31F-4A80-90B8-274646E93F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163" y="163513"/>
            <a:ext cx="7513637" cy="99695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Проблема:</a:t>
            </a:r>
          </a:p>
        </p:txBody>
      </p:sp>
      <p:sp>
        <p:nvSpPr>
          <p:cNvPr id="5123" name="Объект 2">
            <a:extLst>
              <a:ext uri="{FF2B5EF4-FFF2-40B4-BE49-F238E27FC236}">
                <a16:creationId xmlns:a16="http://schemas.microsoft.com/office/drawing/2014/main" id="{9672F6BD-4BA8-4843-98EB-A461637373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788" y="1317625"/>
            <a:ext cx="7710487" cy="5010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indent="355600" eaLnBrk="1" hangingPunct="1">
              <a:buFont typeface="Arial" panose="020B0604020202020204" pitchFamily="34" charset="0"/>
              <a:buNone/>
            </a:pPr>
            <a:r>
              <a:rPr lang="ru-RU" altLang="ru-RU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результате  анкетирования и опроса родителей и детей было выявлено, что дети имеют недостаточно представлений о своей   семье, кем работают их родители,  бабушки и  дедушки, мало кто из детей знает свою родословную.</a:t>
            </a:r>
          </a:p>
          <a:p>
            <a:pPr marL="0" indent="355600" eaLnBrk="1" hangingPunct="1">
              <a:buFont typeface="Arial" panose="020B0604020202020204" pitchFamily="34" charset="0"/>
              <a:buNone/>
            </a:pPr>
            <a:endParaRPr lang="ru-RU" altLang="ru-RU" sz="80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355600" eaLnBrk="1" hangingPunct="1">
              <a:buFont typeface="Arial" panose="020B0604020202020204" pitchFamily="34" charset="0"/>
              <a:buNone/>
            </a:pPr>
            <a:r>
              <a:rPr lang="ru-RU" altLang="ru-RU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Родители, в силу своей «занятости» уделяют мало внимания детям. </a:t>
            </a:r>
          </a:p>
          <a:p>
            <a:pPr marL="0" indent="355600" eaLnBrk="1" hangingPunct="1">
              <a:buFont typeface="Arial" panose="020B0604020202020204" pitchFamily="34" charset="0"/>
              <a:buNone/>
            </a:pPr>
            <a:endParaRPr lang="ru-RU" altLang="ru-RU" sz="80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355600" eaLnBrk="1" hangingPunct="1">
              <a:buFont typeface="Arial" panose="020B0604020202020204" pitchFamily="34" charset="0"/>
              <a:buNone/>
            </a:pPr>
            <a:r>
              <a:rPr lang="ru-RU" altLang="ru-RU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Уходят в прошлое семейные праздники и традиции нашего народа…</a:t>
            </a:r>
          </a:p>
          <a:p>
            <a:pPr marL="0" indent="355600" eaLnBrk="1" hangingPunct="1">
              <a:buFont typeface="Arial" panose="020B0604020202020204" pitchFamily="34" charset="0"/>
              <a:buNone/>
            </a:pPr>
            <a:endParaRPr lang="ru-RU" altLang="ru-RU" sz="240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 advTm="28607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B4BB35D1-0304-4A5C-BD60-E79D62E1F182}"/>
              </a:ext>
            </a:extLst>
          </p:cNvPr>
          <p:cNvSpPr/>
          <p:nvPr/>
        </p:nvSpPr>
        <p:spPr>
          <a:xfrm>
            <a:off x="500938" y="2505670"/>
            <a:ext cx="711342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</a:p>
        </p:txBody>
      </p:sp>
    </p:spTree>
  </p:cSld>
  <p:clrMapOvr>
    <a:masterClrMapping/>
  </p:clrMapOvr>
  <p:transition spd="slow" advTm="13769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D6DD00-AD4B-4B6B-9B0E-141AAA13C7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788" y="242888"/>
            <a:ext cx="7300912" cy="1325562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Цель проекта:</a:t>
            </a:r>
          </a:p>
        </p:txBody>
      </p:sp>
      <p:sp>
        <p:nvSpPr>
          <p:cNvPr id="6147" name="Объект 2">
            <a:extLst>
              <a:ext uri="{FF2B5EF4-FFF2-40B4-BE49-F238E27FC236}">
                <a16:creationId xmlns:a16="http://schemas.microsoft.com/office/drawing/2014/main" id="{24AA1902-833C-4EB4-90EF-67F54A570D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74437" y="2247409"/>
            <a:ext cx="6838950" cy="32972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742950" indent="-742950" eaLnBrk="1" hangingPunct="1">
              <a:lnSpc>
                <a:spcPct val="100000"/>
              </a:lnSpc>
              <a:buFont typeface="+mj-lt"/>
              <a:buAutoNum type="arabicPeriod"/>
            </a:pPr>
            <a:r>
              <a:rPr lang="ru-RU" altLang="ru-RU" sz="360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у детей понятия «семья» и повышение роли семейных ценностей в становлении личности ребенка. </a:t>
            </a:r>
          </a:p>
        </p:txBody>
      </p:sp>
    </p:spTree>
  </p:cSld>
  <p:clrMapOvr>
    <a:masterClrMapping/>
  </p:clrMapOvr>
  <p:transition spd="slow" advTm="11853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44329E-8A43-4046-AB97-F659424332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088" y="201613"/>
            <a:ext cx="7313612" cy="1325562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Задачи проекта:</a:t>
            </a:r>
          </a:p>
        </p:txBody>
      </p:sp>
      <p:sp>
        <p:nvSpPr>
          <p:cNvPr id="7171" name="Объект 2">
            <a:extLst>
              <a:ext uri="{FF2B5EF4-FFF2-40B4-BE49-F238E27FC236}">
                <a16:creationId xmlns:a16="http://schemas.microsoft.com/office/drawing/2014/main" id="{3BF27CBA-BEBE-46D3-8218-202503C88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7338" y="1771650"/>
            <a:ext cx="7615237" cy="43513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r>
              <a:rPr lang="ru-RU" altLang="ru-RU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Расширять представления детей о своей семье, родственных отношениях, профессиях членов семьи.</a:t>
            </a:r>
          </a:p>
          <a:p>
            <a:pPr eaLnBrk="1" hangingPunct="1"/>
            <a:r>
              <a:rPr lang="ru-RU" altLang="ru-RU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Познакомить с понятием «родословная семьи».</a:t>
            </a:r>
          </a:p>
          <a:p>
            <a:pPr eaLnBrk="1" hangingPunct="1"/>
            <a:r>
              <a:rPr lang="ru-RU" altLang="ru-RU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Воспитывать у детей чувство привязанности, любви, уважения к членам своей семьи.</a:t>
            </a:r>
          </a:p>
          <a:p>
            <a:pPr eaLnBrk="1" hangingPunct="1"/>
            <a:r>
              <a:rPr lang="ru-RU" altLang="ru-RU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Способствовать активному привлечению родителей к жизни ребенка.</a:t>
            </a:r>
          </a:p>
          <a:p>
            <a:pPr eaLnBrk="1" hangingPunct="1"/>
            <a:r>
              <a:rPr lang="ru-RU" altLang="ru-RU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Способствовать сплочению и единению представителей разных поколений.</a:t>
            </a:r>
          </a:p>
        </p:txBody>
      </p:sp>
    </p:spTree>
  </p:cSld>
  <p:clrMapOvr>
    <a:masterClrMapping/>
  </p:clrMapOvr>
  <p:transition spd="slow" advTm="32655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D8EB52C-75A6-4B8F-94E4-529B970A2C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100" y="187325"/>
            <a:ext cx="7354888" cy="1325563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Участники проекта:</a:t>
            </a:r>
          </a:p>
        </p:txBody>
      </p:sp>
      <p:sp>
        <p:nvSpPr>
          <p:cNvPr id="8195" name="Объект 2">
            <a:extLst>
              <a:ext uri="{FF2B5EF4-FFF2-40B4-BE49-F238E27FC236}">
                <a16:creationId xmlns:a16="http://schemas.microsoft.com/office/drawing/2014/main" id="{C3AE40F5-46AB-4FD7-B2F5-416C34AE994D}"/>
              </a:ext>
            </a:extLst>
          </p:cNvPr>
          <p:cNvSpPr txBox="1">
            <a:spLocks/>
          </p:cNvSpPr>
          <p:nvPr/>
        </p:nvSpPr>
        <p:spPr bwMode="auto">
          <a:xfrm>
            <a:off x="1173163" y="2257425"/>
            <a:ext cx="6183312" cy="3297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ru-RU" altLang="ru-RU" sz="480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</a:t>
            </a:r>
          </a:p>
          <a:p>
            <a:pPr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ru-RU" altLang="ru-RU" sz="480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Родители</a:t>
            </a:r>
          </a:p>
          <a:p>
            <a:pPr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ru-RU" altLang="ru-RU" sz="480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</a:t>
            </a:r>
            <a:endParaRPr lang="ru-RU" altLang="ru-RU" sz="4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 advTm="8008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748B0A-5964-4C1B-9C41-6E988FAED8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0813" y="174625"/>
            <a:ext cx="7437437" cy="1325563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Ожидаемые результаты:</a:t>
            </a:r>
          </a:p>
        </p:txBody>
      </p:sp>
      <p:sp>
        <p:nvSpPr>
          <p:cNvPr id="9219" name="Объект 2">
            <a:extLst>
              <a:ext uri="{FF2B5EF4-FFF2-40B4-BE49-F238E27FC236}">
                <a16:creationId xmlns:a16="http://schemas.microsoft.com/office/drawing/2014/main" id="{2B30058B-24DE-4BC6-B10E-81B4CAAD73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1625" y="1811338"/>
            <a:ext cx="7886700" cy="43513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r>
              <a:rPr lang="ru-RU" altLang="ru-RU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Воспитание чувства гордости за свою семью и любви к её членам. </a:t>
            </a:r>
          </a:p>
          <a:p>
            <a:pPr eaLnBrk="1" hangingPunct="1"/>
            <a:r>
              <a:rPr lang="ru-RU" altLang="ru-RU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Знать историю своей семьи, семейные традиции и праздники.</a:t>
            </a:r>
          </a:p>
          <a:p>
            <a:pPr eaLnBrk="1" hangingPunct="1"/>
            <a:r>
              <a:rPr lang="ru-RU" altLang="ru-RU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Повысить уровень родительской активности в организации совместной деятельности по воспитанию детей. </a:t>
            </a:r>
          </a:p>
          <a:p>
            <a:pPr eaLnBrk="1" hangingPunct="1"/>
            <a:r>
              <a:rPr lang="ru-RU" altLang="ru-RU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Установить с родителями доверительные и партнёрские отношения.</a:t>
            </a:r>
          </a:p>
        </p:txBody>
      </p:sp>
    </p:spTree>
  </p:cSld>
  <p:clrMapOvr>
    <a:masterClrMapping/>
  </p:clrMapOvr>
  <p:transition spd="slow" advTm="26264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2DF46B-127C-4E9A-B3DB-1002A617A7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0813" y="255588"/>
            <a:ext cx="7437437" cy="1149350"/>
          </a:xfrm>
        </p:spPr>
        <p:txBody>
          <a:bodyPr/>
          <a:lstStyle/>
          <a:p>
            <a:pPr>
              <a:defRPr/>
            </a:pP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Этапы реализации проекта</a:t>
            </a: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538C2176-9068-4E52-9B43-0878E69C9DAA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215900" y="1570038"/>
          <a:ext cx="7399338" cy="5029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61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023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354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310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п/п</a:t>
                      </a:r>
                      <a:endParaRPr lang="ru-RU" sz="1800" dirty="0"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7" marR="685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Этапы</a:t>
                      </a:r>
                      <a:endParaRPr lang="ru-RU" sz="1800" dirty="0"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7" marR="685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Задачи</a:t>
                      </a:r>
                      <a:endParaRPr lang="ru-RU" sz="1800" dirty="0"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7" marR="685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0364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  <a:endParaRPr lang="ru-RU" sz="2400"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7" marR="685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Подготовительный этап</a:t>
                      </a:r>
                      <a:endParaRPr lang="ru-RU" sz="2400" dirty="0"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7" marR="685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Создание интереса, формулирование проблемы.</a:t>
                      </a:r>
                    </a:p>
                    <a:p>
                      <a:pPr mar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Постановка</a:t>
                      </a:r>
                      <a:r>
                        <a:rPr lang="ru-RU" sz="2400" baseline="0" dirty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цели и задачи. </a:t>
                      </a:r>
                    </a:p>
                    <a:p>
                      <a:pPr mar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aseline="0" dirty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Разработка плана реализации проекта.</a:t>
                      </a:r>
                      <a:endParaRPr lang="ru-RU" sz="2400" dirty="0"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7" marR="685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6218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  <a:endParaRPr lang="ru-RU" sz="2400"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7" marR="685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Основной этап</a:t>
                      </a:r>
                      <a:endParaRPr lang="ru-RU" sz="2400" dirty="0"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7" marR="685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Практическая реализация проекта. Взаимодействие участников проекта.</a:t>
                      </a:r>
                      <a:endParaRPr lang="ru-RU" sz="2400" dirty="0"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7" marR="685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3227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</a:t>
                      </a:r>
                      <a:endParaRPr lang="ru-RU" sz="2400"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7" marR="685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Заключительный</a:t>
                      </a:r>
                      <a:r>
                        <a:rPr lang="ru-RU" sz="2400" baseline="0" dirty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dirty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этап</a:t>
                      </a:r>
                      <a:endParaRPr lang="ru-RU" sz="2400" dirty="0"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7" marR="685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Подведение итогов.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Презентация проекта.</a:t>
                      </a:r>
                      <a:endParaRPr lang="ru-RU" sz="2400" dirty="0"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7" marR="685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 advTm="7588"/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1483</TotalTime>
  <Words>1662</Words>
  <Application>Microsoft Office PowerPoint</Application>
  <PresentationFormat>Экран (4:3)</PresentationFormat>
  <Paragraphs>170</Paragraphs>
  <Slides>40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1" baseType="lpstr">
      <vt:lpstr>Тема Office</vt:lpstr>
      <vt:lpstr>Муниципальное автономное дошкольное образовательное учреждение  «Детский сад «Хараасгай»</vt:lpstr>
      <vt:lpstr>Проект  «Моя семья – моя радость»</vt:lpstr>
      <vt:lpstr>Актуальность:</vt:lpstr>
      <vt:lpstr>Проблема:</vt:lpstr>
      <vt:lpstr>Цель проекта:</vt:lpstr>
      <vt:lpstr>Задачи проекта:</vt:lpstr>
      <vt:lpstr>Участники проекта:</vt:lpstr>
      <vt:lpstr>Ожидаемые результаты:</vt:lpstr>
      <vt:lpstr>Этапы реализации проекта</vt:lpstr>
      <vt:lpstr>1. Подготовительный этап</vt:lpstr>
      <vt:lpstr>2. Основной этап</vt:lpstr>
      <vt:lpstr>Реализация проекта в разных видах деятельности.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Районный конкурс «Супер бабушка»</vt:lpstr>
      <vt:lpstr>Родительские собрания</vt:lpstr>
      <vt:lpstr>Досуги и развлечения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Две звезды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                                               Новогодний утренник для воспитанников реабилитационного центра м. Ухэриг с родителями</vt:lpstr>
      <vt:lpstr>3. Заключительный этап</vt:lpstr>
      <vt:lpstr>Результаты проекта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Инна</dc:creator>
  <cp:lastModifiedBy>ouyna1978@mail.ru</cp:lastModifiedBy>
  <cp:revision>74</cp:revision>
  <cp:lastPrinted>2019-09-24T10:08:18Z</cp:lastPrinted>
  <dcterms:created xsi:type="dcterms:W3CDTF">2015-02-19T20:52:53Z</dcterms:created>
  <dcterms:modified xsi:type="dcterms:W3CDTF">2021-01-30T01:48:39Z</dcterms:modified>
</cp:coreProperties>
</file>