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36"/>
  </p:notesMasterIdLst>
  <p:handoutMasterIdLst>
    <p:handoutMasterId r:id="rId37"/>
  </p:handoutMasterIdLst>
  <p:sldIdLst>
    <p:sldId id="256" r:id="rId2"/>
    <p:sldId id="257" r:id="rId3"/>
    <p:sldId id="298" r:id="rId4"/>
    <p:sldId id="299" r:id="rId5"/>
    <p:sldId id="258" r:id="rId6"/>
    <p:sldId id="260" r:id="rId7"/>
    <p:sldId id="261" r:id="rId8"/>
    <p:sldId id="274" r:id="rId9"/>
    <p:sldId id="275" r:id="rId10"/>
    <p:sldId id="276" r:id="rId11"/>
    <p:sldId id="264" r:id="rId12"/>
    <p:sldId id="280" r:id="rId13"/>
    <p:sldId id="277" r:id="rId14"/>
    <p:sldId id="278" r:id="rId15"/>
    <p:sldId id="265" r:id="rId16"/>
    <p:sldId id="295" r:id="rId17"/>
    <p:sldId id="297" r:id="rId18"/>
    <p:sldId id="293" r:id="rId19"/>
    <p:sldId id="266" r:id="rId20"/>
    <p:sldId id="290" r:id="rId21"/>
    <p:sldId id="291" r:id="rId22"/>
    <p:sldId id="268" r:id="rId23"/>
    <p:sldId id="288" r:id="rId24"/>
    <p:sldId id="269" r:id="rId25"/>
    <p:sldId id="283" r:id="rId26"/>
    <p:sldId id="296" r:id="rId27"/>
    <p:sldId id="270" r:id="rId28"/>
    <p:sldId id="292" r:id="rId29"/>
    <p:sldId id="284" r:id="rId30"/>
    <p:sldId id="285" r:id="rId31"/>
    <p:sldId id="300" r:id="rId32"/>
    <p:sldId id="289" r:id="rId33"/>
    <p:sldId id="272" r:id="rId34"/>
    <p:sldId id="273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24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609" autoAdjust="0"/>
    <p:restoredTop sz="86387" autoAdjust="0"/>
  </p:normalViewPr>
  <p:slideViewPr>
    <p:cSldViewPr>
      <p:cViewPr varScale="1">
        <p:scale>
          <a:sx n="74" d="100"/>
          <a:sy n="74" d="100"/>
        </p:scale>
        <p:origin x="-17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1" d="100"/>
          <a:sy n="61" d="100"/>
        </p:scale>
        <p:origin x="-1566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EFDE610-1E49-46C7-8916-6590D7EF929C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5462EA7-A571-4D43-8274-378C2FB61C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258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D19161E-987E-461B-AF66-1DD6C20A0BB3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A33091E-A774-43C7-9BC7-0F3EAAA9A8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2834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1F9A54-1D65-4F9F-9276-A8B94AD684EB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1142984"/>
            <a:ext cx="7858180" cy="1470025"/>
          </a:xfrm>
        </p:spPr>
        <p:txBody>
          <a:bodyPr/>
          <a:lstStyle>
            <a:lvl1pPr>
              <a:defRPr baseline="0">
                <a:ea typeface="+mj-ea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72" y="3071810"/>
            <a:ext cx="8001056" cy="642942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41F6E-8CEA-4D47-ADC3-88737FDE3BB6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C9E55-0A3D-4EE3-90ED-259C48B3BE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DE5C8-29C8-4D5C-B0D7-19109F7EF966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C1BA05-0516-4F1D-93DF-B621760739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EFDAD-E61F-45E5-9224-8CB8D7CDE428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0497D-3753-4EDE-AA08-58A1F1E9ED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D81B8-7794-4A21-8CC3-426CCB3F161D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1DDB4-08AC-465A-B554-3EA1F74B6E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7A80E-1F2E-4A83-B52D-FFC83C5778A4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7F52E-71FA-49F0-9956-CF5CAD5725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6BE12-C7C4-4559-AA09-7EA25BD2FCE1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A1F08-8797-4DA5-99B0-A431A63ADB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277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277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6AF26-F677-482E-B9F7-7C6258014617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F0422-9608-46C0-8C84-2FBAB944F6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382D2-67E9-43BE-9BF0-777DE066117E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66F97-7AC5-4E6F-8DAA-8F763CB1F8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CF51D-BEA7-4B61-A4D9-6188FE2BE43D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D1FBD-AEDF-4CC6-9919-241AC78DEE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2101-98E5-4647-847C-854999D2B8B6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D8076-6FD5-46AA-A44D-E02D150226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1255B-D338-4406-9B7C-A7AC84288B80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BFC20-BB72-4B98-AE92-C6B9EC3294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0000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206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0A3ED07-00C7-44D4-901F-FEA61CB56C76}" type="datetimeFigureOut">
              <a:rPr lang="ru-RU"/>
              <a:pPr>
                <a:defRPr/>
              </a:pPr>
              <a:t>19.04.2021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206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206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99712ED-498F-4CF5-AF18-BFEA523FB2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5" r:id="rId2"/>
    <p:sldLayoutId id="2147483674" r:id="rId3"/>
    <p:sldLayoutId id="2147483673" r:id="rId4"/>
    <p:sldLayoutId id="2147483672" r:id="rId5"/>
    <p:sldLayoutId id="2147483671" r:id="rId6"/>
    <p:sldLayoutId id="2147483670" r:id="rId7"/>
    <p:sldLayoutId id="2147483669" r:id="rId8"/>
    <p:sldLayoutId id="2147483668" r:id="rId9"/>
    <p:sldLayoutId id="2147483667" r:id="rId10"/>
    <p:sldLayoutId id="2147483666" r:id="rId11"/>
  </p:sldLayoutIdLst>
  <p:transition advClick="0" advTm="10000"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ln w="1905">
            <a:solidFill>
              <a:schemeClr val="bg1">
                <a:lumMod val="95000"/>
              </a:schemeClr>
            </a:solidFill>
          </a:ln>
          <a:solidFill>
            <a:srgbClr val="00339A"/>
          </a:soli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+mj-lt"/>
          <a:ea typeface="+mj-ea"/>
          <a:cs typeface="Tahoma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339A"/>
          </a:solidFill>
          <a:latin typeface="Franklin Gothic Medium" pitchFamily="34" charset="0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339A"/>
          </a:solidFill>
          <a:latin typeface="Franklin Gothic Medium" pitchFamily="34" charset="0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339A"/>
          </a:solidFill>
          <a:latin typeface="Franklin Gothic Medium" pitchFamily="34" charset="0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339A"/>
          </a:solidFill>
          <a:latin typeface="Franklin Gothic Medium" pitchFamily="34" charset="0"/>
          <a:cs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339A"/>
          </a:solidFill>
          <a:latin typeface="Franklin Gothic Medium" pitchFamily="34" charset="0"/>
          <a:cs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339A"/>
          </a:solidFill>
          <a:latin typeface="Franklin Gothic Medium" pitchFamily="34" charset="0"/>
          <a:cs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339A"/>
          </a:solidFill>
          <a:latin typeface="Franklin Gothic Medium" pitchFamily="34" charset="0"/>
          <a:cs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339A"/>
          </a:solidFill>
          <a:latin typeface="Franklin Gothic Medium" pitchFamily="34" charset="0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3200" kern="1200">
          <a:solidFill>
            <a:srgbClr val="483226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800" kern="1200">
          <a:solidFill>
            <a:srgbClr val="483226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 kern="1200">
          <a:solidFill>
            <a:srgbClr val="4832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000" kern="1200">
          <a:solidFill>
            <a:srgbClr val="4832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 kern="1200">
          <a:solidFill>
            <a:srgbClr val="4832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8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8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6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4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857232"/>
            <a:ext cx="7858180" cy="1928826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/>
              <a:t>Развитие мелкой моторики рук- средство интеллектуального развития ребёнка.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4813" y="4286250"/>
            <a:ext cx="4929187" cy="2357438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dirty="0" smtClean="0"/>
              <a:t>Работу выполнила:</a:t>
            </a:r>
          </a:p>
          <a:p>
            <a:pPr eaLnBrk="1" hangingPunct="1">
              <a:defRPr/>
            </a:pPr>
            <a:r>
              <a:rPr lang="ru-RU" sz="2400" dirty="0" smtClean="0"/>
              <a:t>Воспитатель </a:t>
            </a:r>
            <a:r>
              <a:rPr lang="ru-RU" sz="2400" dirty="0" err="1" smtClean="0"/>
              <a:t>Мазяркина</a:t>
            </a:r>
            <a:r>
              <a:rPr lang="ru-RU" sz="2400" dirty="0" smtClean="0"/>
              <a:t> Ольга Валерьевна</a:t>
            </a:r>
          </a:p>
          <a:p>
            <a:pPr eaLnBrk="1" hangingPunct="1">
              <a:defRPr/>
            </a:pPr>
            <a:r>
              <a:rPr lang="ru-RU" sz="2400" dirty="0" smtClean="0"/>
              <a:t>МБОУ ООШ с. </a:t>
            </a:r>
            <a:r>
              <a:rPr lang="ru-RU" sz="2400" dirty="0" err="1" smtClean="0"/>
              <a:t>Новозахаркино</a:t>
            </a:r>
            <a:endParaRPr lang="ru-RU" sz="2400" dirty="0" smtClean="0"/>
          </a:p>
          <a:p>
            <a:pPr eaLnBrk="1" hangingPunct="1">
              <a:defRPr/>
            </a:pPr>
            <a:r>
              <a:rPr lang="ru-RU" sz="2400" dirty="0" smtClean="0"/>
              <a:t>Дошкольная группа</a:t>
            </a:r>
          </a:p>
          <a:p>
            <a:pPr algn="r" eaLnBrk="1" hangingPunct="1">
              <a:defRPr/>
            </a:pPr>
            <a:endParaRPr lang="ru-RU" dirty="0"/>
          </a:p>
        </p:txBody>
      </p:sp>
    </p:spTree>
  </p:cSld>
  <p:clrMapOvr>
    <a:masterClrMapping/>
  </p:clrMapOvr>
  <p:transition advClick="0" advTm="10000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20688"/>
            <a:ext cx="6912768" cy="550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10000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Users\Natasha\Desktop\ФОТО Ирина\P104002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28875" y="1714500"/>
            <a:ext cx="4357688" cy="471487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29600" cy="171448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/>
              <a:t>Лепка из пластилина и соленого теста.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advClick="0" advTm="10000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C:\Users\Natasha\Desktop\ФОТО Ирина\P104002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85813" y="642938"/>
            <a:ext cx="7391400" cy="5286375"/>
          </a:xfrm>
        </p:spPr>
      </p:pic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Users\Natasha\Desktop\ФОТО Ирина\P104003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57250" y="1143000"/>
            <a:ext cx="6962775" cy="4525963"/>
          </a:xfrm>
        </p:spPr>
      </p:pic>
    </p:spTree>
  </p:cSld>
  <p:clrMapOvr>
    <a:masterClrMapping/>
  </p:clrMapOvr>
  <p:transition advClick="0" advTm="10000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C:\Users\Natasha\Desktop\ФОТО Ирина\P104003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79638" y="447675"/>
            <a:ext cx="5054600" cy="5981700"/>
          </a:xfrm>
        </p:spPr>
      </p:pic>
    </p:spTree>
  </p:cSld>
  <p:clrMapOvr>
    <a:masterClrMapping/>
  </p:clrMapOvr>
  <p:transition advClick="0" advTm="10000"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Виды аппликаций</a:t>
            </a:r>
            <a:endParaRPr lang="ru-RU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7650" name="Picture 2" descr="C:\Users\Natasha\Desktop\ФОТО Ирина\P104003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  <p:transition advClick="0" advTm="10000">
    <p:pull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Ольга\Desktop\ТЕЛефон\IMG_20201127_10152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32656"/>
            <a:ext cx="6048672" cy="5793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0000"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263" y="764704"/>
            <a:ext cx="3746719" cy="5361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744" y="620688"/>
            <a:ext cx="4087728" cy="550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10000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C:\Users\Natasha\Desktop\к презинтации\P102099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11413" y="908050"/>
            <a:ext cx="4392612" cy="5246688"/>
          </a:xfrm>
        </p:spPr>
      </p:pic>
    </p:spTree>
  </p:cSld>
  <p:clrMapOvr>
    <a:masterClrMapping/>
  </p:clrMapOvr>
  <p:transition advClick="0" advTm="10000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ru-RU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Нетрадиционные техники рисования</a:t>
            </a:r>
            <a:endParaRPr lang="ru-RU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33794" name="Picture 2" descr="C:\Users\Natasha\Desktop\к презинтации\P102099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  <p:transition advClick="0" advTm="10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Содержимое 2"/>
          <p:cNvSpPr>
            <a:spLocks noGrp="1"/>
          </p:cNvSpPr>
          <p:nvPr>
            <p:ph idx="1"/>
          </p:nvPr>
        </p:nvSpPr>
        <p:spPr>
          <a:xfrm>
            <a:off x="468313" y="260350"/>
            <a:ext cx="8229600" cy="5840413"/>
          </a:xfrm>
        </p:spPr>
        <p:txBody>
          <a:bodyPr/>
          <a:lstStyle/>
          <a:p>
            <a:pPr eaLnBrk="1" hangingPunct="1"/>
            <a:r>
              <a:rPr lang="ru-RU" smtClean="0"/>
              <a:t>В  русском языке так много выражений, связанных с руками: «Мастер на все руки», «Золотые руки», «Положа руку на сердце», «Как рукой сняло»</a:t>
            </a:r>
            <a:r>
              <a:rPr lang="ru-RU" smtClean="0">
                <a:latin typeface="Arial" charset="0"/>
              </a:rPr>
              <a:t>.</a:t>
            </a:r>
            <a:endParaRPr lang="ru-RU" smtClean="0"/>
          </a:p>
          <a:p>
            <a:pPr eaLnBrk="1" hangingPunct="1"/>
            <a:r>
              <a:rPr lang="ru-RU" smtClean="0"/>
              <a:t> </a:t>
            </a:r>
          </a:p>
        </p:txBody>
      </p:sp>
      <p:pic>
        <p:nvPicPr>
          <p:cNvPr id="5" name="Рисунок 4" descr="12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59" y="2721969"/>
            <a:ext cx="5214943" cy="308279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advClick="0" advTm="10000">
    <p:pull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4000" smtClean="0">
                <a:ln>
                  <a:noFill/>
                </a:ln>
                <a:effectLst/>
                <a:latin typeface="Arial" charset="0"/>
              </a:rPr>
              <a:t>Рисование крупами и песком</a:t>
            </a:r>
          </a:p>
        </p:txBody>
      </p:sp>
      <p:pic>
        <p:nvPicPr>
          <p:cNvPr id="34818" name="Picture 2" descr="C:\Users\Natasha\Desktop\к презинтации\P104001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  <p:transition advClick="0" advTm="10000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IMG_20210415_1001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8064896" cy="5217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48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Шнуровка</a:t>
            </a:r>
            <a:br>
              <a:rPr lang="ru-RU" sz="48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</a:br>
            <a:endParaRPr lang="ru-RU" sz="480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3074" name="Picture 2" descr="C:\Users\Ольга\Desktop\публикация 2\IMG_20201228_0945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1000864"/>
            <a:ext cx="7632848" cy="512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0000">
    <p:pull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Ольга\Desktop\детский сад фото\IMG_20210405_1530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60648"/>
            <a:ext cx="6768752" cy="586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0000"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4663" y="195263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/>
              <a:t>Дидактические игры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2" name="Picture 2" descr="C:\Users\Ольга\Desktop\детский сад фото\IMG_20210405_1528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052736"/>
            <a:ext cx="5400600" cy="5073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0000">
    <p:diamond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Ольга\Desktop\на сайт\IMG_20210205_1005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1" y="892852"/>
            <a:ext cx="7560840" cy="523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0000">
    <p:spli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908050"/>
            <a:ext cx="7416800" cy="5175250"/>
          </a:xfrm>
        </p:spPr>
      </p:pic>
    </p:spTree>
  </p:cSld>
  <p:clrMapOvr>
    <a:masterClrMapping/>
  </p:clrMapOvr>
  <p:transition advClick="0" advTm="10000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42875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/>
              <a:t>Игры с мелкими предметами, </a:t>
            </a:r>
            <a:r>
              <a:rPr lang="ru-RU" dirty="0" err="1" smtClean="0"/>
              <a:t>пазлы</a:t>
            </a:r>
            <a:r>
              <a:rPr lang="ru-RU" dirty="0" smtClean="0"/>
              <a:t>, мозаика.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2776"/>
            <a:ext cx="7956376" cy="5103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10000">
    <p:strips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Ольга\Desktop\публикация 2\IMG_20201228_094336_HH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8424936" cy="5721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0000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Ольга\Desktop\публикация 2\IMG_20201207_1208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04664"/>
            <a:ext cx="6696744" cy="5721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0000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3600" smtClean="0">
                <a:latin typeface="Arial" charset="0"/>
              </a:rPr>
              <a:t>Мелкая моторика отражает то, как развивается ребенок, свидетельствует о его интеллектуальных способностях.</a:t>
            </a:r>
          </a:p>
        </p:txBody>
      </p:sp>
    </p:spTree>
  </p:cSld>
  <p:clrMapOvr>
    <a:masterClrMapping/>
  </p:clrMapOvr>
  <p:transition advClick="0" advTm="10000"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Ольга\Desktop\IMG_20210203_1144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64704"/>
            <a:ext cx="7488832" cy="5361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0000">
    <p:wheel spokes="2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04664"/>
            <a:ext cx="7066880" cy="5649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10000"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48131" name="Содержимое 7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00613"/>
          </a:xfrm>
        </p:spPr>
        <p:txBody>
          <a:bodyPr/>
          <a:lstStyle/>
          <a:p>
            <a:pPr eaLnBrk="1" hangingPunct="1"/>
            <a:r>
              <a:rPr lang="ru-RU" smtClean="0"/>
              <a:t>Начало развитию мышления дает рука. Как писал физиолог И.П. Павлов, «руки учат голову, затем поумневшая голова учит руки, а умелые руки снова способствуют развитию мозга».</a:t>
            </a:r>
          </a:p>
          <a:p>
            <a:pPr eaLnBrk="1" hangingPunct="1"/>
            <a:endParaRPr lang="ru-RU" smtClean="0"/>
          </a:p>
        </p:txBody>
      </p:sp>
      <p:pic>
        <p:nvPicPr>
          <p:cNvPr id="7170" name="Picture 2" descr="C:\Users\Ольга\Desktop\IMG_20210304_11052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264" y="1184574"/>
            <a:ext cx="3706192" cy="4941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0000">
    <p:wheel spokes="8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4663" y="2667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Использованная литература</a:t>
            </a:r>
            <a:endParaRPr lang="ru-RU" dirty="0"/>
          </a:p>
        </p:txBody>
      </p:sp>
      <p:sp>
        <p:nvSpPr>
          <p:cNvPr id="49154" name="Содержимое 2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eaLnBrk="1" hangingPunct="1"/>
            <a:r>
              <a:rPr lang="en-US" smtClean="0"/>
              <a:t>www.nsportal.ru – </a:t>
            </a:r>
            <a:r>
              <a:rPr lang="ru-RU" smtClean="0"/>
              <a:t>социальная сеть работников образования;</a:t>
            </a:r>
          </a:p>
          <a:p>
            <a:pPr eaLnBrk="1" hangingPunct="1"/>
            <a:r>
              <a:rPr lang="ru-RU" sz="2400" smtClean="0">
                <a:latin typeface="Arial" charset="0"/>
              </a:rPr>
              <a:t>Анна Диченскова.Страна пальчиковых игр. Идеи для развития мелкой моторики. Издательство Феникс 2013 г.</a:t>
            </a:r>
          </a:p>
          <a:p>
            <a:pPr eaLnBrk="1" hangingPunct="1"/>
            <a:r>
              <a:rPr lang="ru-RU" sz="2400" smtClean="0">
                <a:latin typeface="Arial" charset="0"/>
              </a:rPr>
              <a:t>Анжелика Никитина. Нетрадиционные техники рисования в детском саду. Издательство КАРО 2010г.</a:t>
            </a:r>
          </a:p>
        </p:txBody>
      </p:sp>
    </p:spTree>
  </p:cSld>
  <p:clrMapOvr>
    <a:masterClrMapping/>
  </p:clrMapOvr>
  <p:transition advClick="0" advTm="10000">
    <p:split orient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Содержимое 2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algn="ctr" eaLnBrk="1" hangingPunct="1"/>
            <a:r>
              <a:rPr lang="ru-RU" sz="5400" smtClean="0">
                <a:solidFill>
                  <a:srgbClr val="FF0000"/>
                </a:solidFill>
              </a:rPr>
              <a:t>Спасибо за внимание!</a:t>
            </a:r>
          </a:p>
        </p:txBody>
      </p:sp>
      <p:pic>
        <p:nvPicPr>
          <p:cNvPr id="4" name="Рисунок 3" descr="smayl15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2924175"/>
            <a:ext cx="5715000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От того, насколько ловко научится ребенок управлять своим пальчиками, зависит его дальнейшее развитие.</a:t>
            </a:r>
          </a:p>
          <a:p>
            <a:r>
              <a:rPr lang="ru-RU" smtClean="0">
                <a:latin typeface="Arial" charset="0"/>
              </a:rPr>
              <a:t>С развитием мелкой моторики рук развиваются память, внимание, а также словарный запас.</a:t>
            </a:r>
          </a:p>
        </p:txBody>
      </p:sp>
    </p:spTree>
  </p:cSld>
  <p:clrMapOvr>
    <a:masterClrMapping/>
  </p:clrMapOvr>
  <p:transition advClick="0" advTm="10000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40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Цель моей работы</a:t>
            </a:r>
            <a:endParaRPr lang="ru-RU" sz="540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7410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14438"/>
            <a:ext cx="8186738" cy="1571625"/>
          </a:xfrm>
        </p:spPr>
        <p:txBody>
          <a:bodyPr/>
          <a:lstStyle/>
          <a:p>
            <a:pPr eaLnBrk="1" hangingPunct="1"/>
            <a:r>
              <a:rPr lang="ru-RU" smtClean="0"/>
              <a:t>Развитие мелкой моторики и координации </a:t>
            </a:r>
            <a:r>
              <a:rPr lang="ru-RU" u="sng" smtClean="0"/>
              <a:t>движений</a:t>
            </a:r>
            <a:r>
              <a:rPr lang="ru-RU" smtClean="0"/>
              <a:t> рук через различные виды деятельности.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636912"/>
            <a:ext cx="5592853" cy="3600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10000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2400" smtClean="0"/>
              <a:t>Улучшить координацию и точность движений руки и глаза, гибкость рук, ритмичность;</a:t>
            </a:r>
          </a:p>
          <a:p>
            <a:pPr eaLnBrk="1" hangingPunct="1"/>
            <a:r>
              <a:rPr lang="ru-RU" sz="2400" smtClean="0"/>
              <a:t>Улучшить мелкую моторику пальцев, кистей рук;</a:t>
            </a:r>
          </a:p>
          <a:p>
            <a:pPr eaLnBrk="1" hangingPunct="1"/>
            <a:r>
              <a:rPr lang="ru-RU" sz="2400" smtClean="0"/>
              <a:t>Улучшить общую двигательную активность;</a:t>
            </a:r>
          </a:p>
          <a:p>
            <a:pPr eaLnBrk="1" hangingPunct="1"/>
            <a:r>
              <a:rPr lang="ru-RU" sz="2400" smtClean="0"/>
              <a:t>Содействовать нормализации речевой функции;</a:t>
            </a:r>
          </a:p>
          <a:p>
            <a:pPr eaLnBrk="1" hangingPunct="1"/>
            <a:r>
              <a:rPr lang="ru-RU" sz="2400" smtClean="0"/>
              <a:t>Развивать воображение, логическое мышление, произвольное внимание, зрительное и слуховое восприятие, творческую активность;</a:t>
            </a:r>
          </a:p>
          <a:p>
            <a:pPr eaLnBrk="1" hangingPunct="1"/>
            <a:r>
              <a:rPr lang="ru-RU" sz="2400" smtClean="0"/>
              <a:t>Создавать эмоционально-</a:t>
            </a:r>
            <a:r>
              <a:rPr lang="ru-RU" sz="2400" u="sng" smtClean="0"/>
              <a:t>комфортную</a:t>
            </a:r>
            <a:r>
              <a:rPr lang="ru-RU" sz="2400" smtClean="0"/>
              <a:t> обстановку в общении со сверстниками и взрослыми.</a:t>
            </a:r>
          </a:p>
          <a:p>
            <a:pPr eaLnBrk="1" hangingPunct="1"/>
            <a:endParaRPr lang="ru-RU" sz="2400" smtClean="0"/>
          </a:p>
        </p:txBody>
      </p:sp>
    </p:spTree>
  </p:cSld>
  <p:clrMapOvr>
    <a:masterClrMapping/>
  </p:clrMapOvr>
  <p:transition advClick="0" advTm="10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" presetID="34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0"/>
                            </p:stCondLst>
                            <p:childTnLst>
                              <p:par>
                                <p:cTn id="24" presetID="8" presetClass="entr" presetSubtype="1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000"/>
                            </p:stCondLst>
                            <p:childTnLst>
                              <p:par>
                                <p:cTn id="28" presetID="15" presetClass="entr" presetSubtype="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Формы работы</a:t>
            </a:r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.</a:t>
            </a:r>
          </a:p>
          <a:p>
            <a:pPr eaLnBrk="1" hangingPunct="1"/>
            <a:endParaRPr lang="ru-RU" smtClean="0"/>
          </a:p>
        </p:txBody>
      </p:sp>
      <p:sp>
        <p:nvSpPr>
          <p:cNvPr id="4" name="Шестиугольник 3"/>
          <p:cNvSpPr/>
          <p:nvPr/>
        </p:nvSpPr>
        <p:spPr>
          <a:xfrm>
            <a:off x="2857500" y="3714750"/>
            <a:ext cx="3500438" cy="2786063"/>
          </a:xfrm>
          <a:prstGeom prst="hexagon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индивидуальная работа с детьми;</a:t>
            </a:r>
          </a:p>
        </p:txBody>
      </p:sp>
      <p:sp>
        <p:nvSpPr>
          <p:cNvPr id="5" name="Шестиугольник 4"/>
          <p:cNvSpPr/>
          <p:nvPr/>
        </p:nvSpPr>
        <p:spPr>
          <a:xfrm>
            <a:off x="285750" y="1357313"/>
            <a:ext cx="3429000" cy="2786062"/>
          </a:xfrm>
          <a:prstGeom prst="hexagon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совместная деятельность воспитателя с детьми;</a:t>
            </a:r>
          </a:p>
        </p:txBody>
      </p:sp>
      <p:sp>
        <p:nvSpPr>
          <p:cNvPr id="8" name="Шестиугольник 7"/>
          <p:cNvSpPr/>
          <p:nvPr/>
        </p:nvSpPr>
        <p:spPr>
          <a:xfrm>
            <a:off x="5643563" y="1428750"/>
            <a:ext cx="3286125" cy="2571750"/>
          </a:xfrm>
          <a:prstGeom prst="hexagon">
            <a:avLst/>
          </a:prstGeom>
          <a:solidFill>
            <a:schemeClr val="tx2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-</a:t>
            </a:r>
            <a:r>
              <a:rPr lang="ru-RU" sz="2000" dirty="0">
                <a:solidFill>
                  <a:schemeClr val="tx1"/>
                </a:solidFill>
              </a:rPr>
              <a:t> свободная самостоятельная деятельность самих детей.</a:t>
            </a:r>
          </a:p>
        </p:txBody>
      </p:sp>
    </p:spTree>
  </p:cSld>
  <p:clrMapOvr>
    <a:masterClrMapping/>
  </p:clrMapOvr>
  <p:transition advClick="0" advTm="10000">
    <p:pull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3600" i="1" dirty="0" smtClean="0"/>
              <a:t>Методы и приемы</a:t>
            </a:r>
            <a:r>
              <a:rPr lang="ru-RU" sz="3600" dirty="0" smtClean="0"/>
              <a:t> работы:</a:t>
            </a:r>
            <a:br>
              <a:rPr lang="ru-RU" sz="3600" dirty="0" smtClean="0"/>
            </a:br>
            <a:r>
              <a:rPr lang="ru-RU" sz="3600" dirty="0" smtClean="0"/>
              <a:t>Пальчиковые игры, театр</a:t>
            </a:r>
            <a:endParaRPr lang="ru-RU" sz="3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10000">
    <p:wheel spokes="3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Users\Natasha\Desktop\ФОТО Ирина\P104004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8" y="571500"/>
            <a:ext cx="8248650" cy="5554663"/>
          </a:xfrm>
        </p:spPr>
      </p:pic>
    </p:spTree>
  </p:cSld>
  <p:clrMapOvr>
    <a:masterClrMapping/>
  </p:clrMapOvr>
  <p:transition advClick="0" advTm="10000">
    <p:split orient="vert"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27">
  <a:themeElements>
    <a:clrScheme name="Каллиграфия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437</TotalTime>
  <Words>290</Words>
  <Application>Microsoft Office PowerPoint</Application>
  <PresentationFormat>Экран (4:3)</PresentationFormat>
  <Paragraphs>40</Paragraphs>
  <Slides>34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Тема27</vt:lpstr>
      <vt:lpstr>Развитие мелкой моторики рук- средство интеллектуального развития ребёнка.</vt:lpstr>
      <vt:lpstr>Презентация PowerPoint</vt:lpstr>
      <vt:lpstr>Презентация PowerPoint</vt:lpstr>
      <vt:lpstr>Презентация PowerPoint</vt:lpstr>
      <vt:lpstr>Цель моей работы</vt:lpstr>
      <vt:lpstr>Задачи</vt:lpstr>
      <vt:lpstr>Формы работы</vt:lpstr>
      <vt:lpstr>Методы и приемы работы: Пальчиковые игры, театр</vt:lpstr>
      <vt:lpstr>Презентация PowerPoint</vt:lpstr>
      <vt:lpstr>Презентация PowerPoint</vt:lpstr>
      <vt:lpstr>Лепка из пластилина и соленого теста. </vt:lpstr>
      <vt:lpstr>Презентация PowerPoint</vt:lpstr>
      <vt:lpstr>Презентация PowerPoint</vt:lpstr>
      <vt:lpstr>Презентация PowerPoint</vt:lpstr>
      <vt:lpstr>Виды аппликаций</vt:lpstr>
      <vt:lpstr>Презентация PowerPoint</vt:lpstr>
      <vt:lpstr>Презентация PowerPoint</vt:lpstr>
      <vt:lpstr>Презентация PowerPoint</vt:lpstr>
      <vt:lpstr>Нетрадиционные техники рисования</vt:lpstr>
      <vt:lpstr>Рисование крупами и песком</vt:lpstr>
      <vt:lpstr>Презентация PowerPoint</vt:lpstr>
      <vt:lpstr>Шнуровка </vt:lpstr>
      <vt:lpstr>Презентация PowerPoint</vt:lpstr>
      <vt:lpstr>Дидактические игры </vt:lpstr>
      <vt:lpstr>Презентация PowerPoint</vt:lpstr>
      <vt:lpstr>Презентация PowerPoint</vt:lpstr>
      <vt:lpstr>Игры с мелкими предметами, пазлы, мозаика. 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</vt:lpstr>
      <vt:lpstr>Использованная литература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мелкой моторики рук- средство интеллектуального развития ребёнка.</dc:title>
  <dc:creator>Natasha</dc:creator>
  <cp:lastModifiedBy>Ольга</cp:lastModifiedBy>
  <cp:revision>79</cp:revision>
  <dcterms:created xsi:type="dcterms:W3CDTF">2013-12-15T16:12:57Z</dcterms:created>
  <dcterms:modified xsi:type="dcterms:W3CDTF">2021-04-19T09:41:55Z</dcterms:modified>
</cp:coreProperties>
</file>