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58" r:id="rId4"/>
    <p:sldId id="260" r:id="rId5"/>
    <p:sldId id="261" r:id="rId6"/>
    <p:sldId id="262" r:id="rId7"/>
    <p:sldId id="271" r:id="rId8"/>
    <p:sldId id="264" r:id="rId9"/>
    <p:sldId id="263" r:id="rId10"/>
    <p:sldId id="265" r:id="rId11"/>
    <p:sldId id="267" r:id="rId12"/>
    <p:sldId id="266" r:id="rId13"/>
    <p:sldId id="270" r:id="rId14"/>
    <p:sldId id="269" r:id="rId15"/>
    <p:sldId id="272" r:id="rId16"/>
    <p:sldId id="273" r:id="rId17"/>
    <p:sldId id="274" r:id="rId18"/>
    <p:sldId id="279" r:id="rId19"/>
    <p:sldId id="278" r:id="rId20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982" autoAdjust="0"/>
    <p:restoredTop sz="94660"/>
  </p:normalViewPr>
  <p:slideViewPr>
    <p:cSldViewPr snapToGrid="0">
      <p:cViewPr varScale="1">
        <p:scale>
          <a:sx n="73" d="100"/>
          <a:sy n="73" d="100"/>
        </p:scale>
        <p:origin x="498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AE68D6-7DA6-4057-80EF-4E9DAA597942}" type="datetimeFigureOut">
              <a:rPr lang="ru-RU" smtClean="0"/>
              <a:t>13.05.2021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99BC0-CDC8-40C6-9F18-AF82B015A4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7129238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AE68D6-7DA6-4057-80EF-4E9DAA597942}" type="datetimeFigureOut">
              <a:rPr lang="ru-RU" smtClean="0"/>
              <a:t>13.05.2021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99BC0-CDC8-40C6-9F18-AF82B015A4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622420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AE68D6-7DA6-4057-80EF-4E9DAA597942}" type="datetimeFigureOut">
              <a:rPr lang="ru-RU" smtClean="0"/>
              <a:t>13.05.2021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99BC0-CDC8-40C6-9F18-AF82B015A4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111035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AE68D6-7DA6-4057-80EF-4E9DAA597942}" type="datetimeFigureOut">
              <a:rPr lang="ru-RU" smtClean="0"/>
              <a:t>13.05.2021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99BC0-CDC8-40C6-9F18-AF82B015A4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07117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AE68D6-7DA6-4057-80EF-4E9DAA597942}" type="datetimeFigureOut">
              <a:rPr lang="ru-RU" smtClean="0"/>
              <a:t>13.05.2021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99BC0-CDC8-40C6-9F18-AF82B015A4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274487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AE68D6-7DA6-4057-80EF-4E9DAA597942}" type="datetimeFigureOut">
              <a:rPr lang="ru-RU" smtClean="0"/>
              <a:t>13.05.2021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99BC0-CDC8-40C6-9F18-AF82B015A4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799835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AE68D6-7DA6-4057-80EF-4E9DAA597942}" type="datetimeFigureOut">
              <a:rPr lang="ru-RU" smtClean="0"/>
              <a:t>13.05.2021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99BC0-CDC8-40C6-9F18-AF82B015A4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388877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AE68D6-7DA6-4057-80EF-4E9DAA597942}" type="datetimeFigureOut">
              <a:rPr lang="ru-RU" smtClean="0"/>
              <a:t>13.05.2021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99BC0-CDC8-40C6-9F18-AF82B015A4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340450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AE68D6-7DA6-4057-80EF-4E9DAA597942}" type="datetimeFigureOut">
              <a:rPr lang="ru-RU" smtClean="0"/>
              <a:t>13.05.2021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99BC0-CDC8-40C6-9F18-AF82B015A4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629715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AE68D6-7DA6-4057-80EF-4E9DAA597942}" type="datetimeFigureOut">
              <a:rPr lang="ru-RU" smtClean="0"/>
              <a:t>13.05.2021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99BC0-CDC8-40C6-9F18-AF82B015A4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783304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AE68D6-7DA6-4057-80EF-4E9DAA597942}" type="datetimeFigureOut">
              <a:rPr lang="ru-RU" smtClean="0"/>
              <a:t>13.05.2021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99BC0-CDC8-40C6-9F18-AF82B015A4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933254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AE68D6-7DA6-4057-80EF-4E9DAA597942}" type="datetimeFigureOut">
              <a:rPr lang="ru-RU" smtClean="0"/>
              <a:t>13.05.2021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999BC0-CDC8-40C6-9F18-AF82B015A4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628232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4.jpeg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g"/><Relationship Id="rId7" Type="http://schemas.openxmlformats.org/officeDocument/2006/relationships/image" Target="../media/image42.jp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1.jpg"/><Relationship Id="rId5" Type="http://schemas.openxmlformats.org/officeDocument/2006/relationships/image" Target="../media/image40.jpg"/><Relationship Id="rId4" Type="http://schemas.openxmlformats.org/officeDocument/2006/relationships/image" Target="../media/image39.jp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jpeg"/><Relationship Id="rId3" Type="http://schemas.openxmlformats.org/officeDocument/2006/relationships/image" Target="../media/image43.jpg"/><Relationship Id="rId7" Type="http://schemas.openxmlformats.org/officeDocument/2006/relationships/image" Target="../media/image4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6.jpeg"/><Relationship Id="rId11" Type="http://schemas.openxmlformats.org/officeDocument/2006/relationships/image" Target="../media/image51.jpeg"/><Relationship Id="rId5" Type="http://schemas.openxmlformats.org/officeDocument/2006/relationships/image" Target="../media/image45.jpg"/><Relationship Id="rId10" Type="http://schemas.openxmlformats.org/officeDocument/2006/relationships/image" Target="../media/image50.jpeg"/><Relationship Id="rId4" Type="http://schemas.openxmlformats.org/officeDocument/2006/relationships/image" Target="../media/image44.jpeg"/><Relationship Id="rId9" Type="http://schemas.openxmlformats.org/officeDocument/2006/relationships/image" Target="../media/image49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4.jpeg"/><Relationship Id="rId4" Type="http://schemas.openxmlformats.org/officeDocument/2006/relationships/image" Target="../media/image53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6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8.jpe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4.jpeg"/><Relationship Id="rId3" Type="http://schemas.openxmlformats.org/officeDocument/2006/relationships/image" Target="../media/image59.jpeg"/><Relationship Id="rId7" Type="http://schemas.openxmlformats.org/officeDocument/2006/relationships/image" Target="../media/image6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2.jpeg"/><Relationship Id="rId5" Type="http://schemas.openxmlformats.org/officeDocument/2006/relationships/image" Target="../media/image61.jpeg"/><Relationship Id="rId4" Type="http://schemas.openxmlformats.org/officeDocument/2006/relationships/image" Target="../media/image60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7" Type="http://schemas.openxmlformats.org/officeDocument/2006/relationships/image" Target="../media/image6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8.jpeg"/><Relationship Id="rId5" Type="http://schemas.openxmlformats.org/officeDocument/2006/relationships/image" Target="../media/image67.jpeg"/><Relationship Id="rId4" Type="http://schemas.openxmlformats.org/officeDocument/2006/relationships/image" Target="../media/image66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12" Type="http://schemas.openxmlformats.org/officeDocument/2006/relationships/image" Target="../media/image12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0" Type="http://schemas.openxmlformats.org/officeDocument/2006/relationships/image" Target="../media/image10.jpeg"/><Relationship Id="rId4" Type="http://schemas.openxmlformats.org/officeDocument/2006/relationships/image" Target="../media/image4.png"/><Relationship Id="rId9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jpeg"/><Relationship Id="rId3" Type="http://schemas.openxmlformats.org/officeDocument/2006/relationships/image" Target="../media/image16.jpeg"/><Relationship Id="rId7" Type="http://schemas.openxmlformats.org/officeDocument/2006/relationships/image" Target="../media/image20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4" y="0"/>
            <a:ext cx="12190195" cy="6859016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003964" y="3616035"/>
            <a:ext cx="7172156" cy="707886"/>
          </a:xfrm>
          <a:prstGeom prst="rect">
            <a:avLst/>
          </a:prstGeom>
          <a:noFill/>
        </p:spPr>
        <p:txBody>
          <a:bodyPr wrap="none" rtlCol="0">
            <a:prstTxWarp prst="textCanDown">
              <a:avLst/>
            </a:prstTxWarp>
            <a:spAutoFit/>
          </a:bodyPr>
          <a:lstStyle/>
          <a:p>
            <a:r>
              <a:rPr lang="ru-RU" sz="4000" b="1" dirty="0" smtClean="0">
                <a:ln w="6600">
                  <a:solidFill>
                    <a:schemeClr val="accent5">
                      <a:lumMod val="75000"/>
                    </a:schemeClr>
                  </a:solidFill>
                  <a:prstDash val="solid"/>
                </a:ln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« ПОКОРЕНИЕ КОСМОСА»</a:t>
            </a:r>
            <a:endParaRPr lang="ru-RU" sz="4000" b="1" dirty="0">
              <a:ln w="6600">
                <a:solidFill>
                  <a:schemeClr val="accent5">
                    <a:lumMod val="75000"/>
                  </a:schemeClr>
                </a:solidFill>
                <a:prstDash val="solid"/>
              </a:ln>
              <a:solidFill>
                <a:schemeClr val="accent4">
                  <a:lumMod val="20000"/>
                  <a:lumOff val="80000"/>
                </a:schemeClr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9248815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2192001" cy="6849341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97871" y="0"/>
            <a:ext cx="1159625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400" b="1" spc="50" dirty="0" smtClean="0">
                <a:ln w="0">
                  <a:solidFill>
                    <a:srgbClr val="7030A0"/>
                  </a:solidFill>
                </a:ln>
                <a:solidFill>
                  <a:srgbClr val="7030A0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Times New Roman" panose="02020603050405020304" pitchFamily="18" charset="0"/>
              </a:rPr>
              <a:t>РАССМАТРИВАНИЕ ЭНЦИКЛОПЕДИЙ, ИЛЛЮСТРАЦИЙ, ЧТЕНИЕ ХУДОЖЕСТВЕННОЙ ЛИТЕРАТУРЫ.</a:t>
            </a:r>
            <a:endParaRPr lang="ru-RU" sz="2400" b="1" spc="50" dirty="0">
              <a:ln w="0">
                <a:solidFill>
                  <a:srgbClr val="7030A0"/>
                </a:solidFill>
              </a:ln>
              <a:solidFill>
                <a:srgbClr val="7030A0"/>
              </a:solidFill>
              <a:effectLst>
                <a:innerShdw blurRad="63500" dist="50800" dir="13500000">
                  <a:srgbClr val="000000">
                    <a:alpha val="50000"/>
                  </a:srgbClr>
                </a:innerShdw>
              </a:effectLst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55473" y="830997"/>
            <a:ext cx="2646329" cy="351905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871" y="830997"/>
            <a:ext cx="2551486" cy="3392933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7600" y="3424669"/>
            <a:ext cx="2487503" cy="330785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9727" y="1770744"/>
            <a:ext cx="2487503" cy="3307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19254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2192001" cy="6849341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762000" y="0"/>
            <a:ext cx="1028007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800" b="1" spc="50" dirty="0" smtClean="0">
                <a:ln w="0">
                  <a:solidFill>
                    <a:srgbClr val="7030A0"/>
                  </a:solidFill>
                </a:ln>
                <a:solidFill>
                  <a:srgbClr val="7030A0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Times New Roman" panose="02020603050405020304" pitchFamily="18" charset="0"/>
              </a:rPr>
              <a:t>ОПЫТНО – ИССЛЕДОВАТЕЛЬСКАЯ ДЕЯТЕЛЬНОСТЬ</a:t>
            </a:r>
            <a:endParaRPr lang="ru-RU" sz="2800" b="1" spc="50" dirty="0">
              <a:ln w="0">
                <a:solidFill>
                  <a:srgbClr val="7030A0"/>
                </a:solidFill>
              </a:ln>
              <a:solidFill>
                <a:srgbClr val="7030A0"/>
              </a:solidFill>
              <a:effectLst>
                <a:innerShdw blurRad="63500" dist="50800" dir="13500000">
                  <a:srgbClr val="000000">
                    <a:alpha val="50000"/>
                  </a:srgbClr>
                </a:innerShdw>
              </a:effectLst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261256" y="523219"/>
            <a:ext cx="3528281" cy="264621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321653">
            <a:off x="6668586" y="1378186"/>
            <a:ext cx="4776651" cy="358248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1061" y="3350402"/>
            <a:ext cx="4423955" cy="331796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402104440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659"/>
            <a:ext cx="12192001" cy="6849341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748146" y="1"/>
            <a:ext cx="951807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800" b="1" spc="50" dirty="0" smtClean="0">
                <a:ln w="0">
                  <a:solidFill>
                    <a:srgbClr val="7030A0"/>
                  </a:solidFill>
                </a:ln>
                <a:solidFill>
                  <a:srgbClr val="7030A0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Times New Roman" panose="02020603050405020304" pitchFamily="18" charset="0"/>
              </a:rPr>
              <a:t>ИЗОБРАЗИТЕЛЬНАЯ ДЕЯТЕЛЬНОСТЬ</a:t>
            </a:r>
            <a:endParaRPr lang="ru-RU" sz="2800" b="1" spc="50" dirty="0">
              <a:ln w="0">
                <a:solidFill>
                  <a:srgbClr val="7030A0"/>
                </a:solidFill>
              </a:ln>
              <a:solidFill>
                <a:srgbClr val="7030A0"/>
              </a:solidFill>
              <a:effectLst>
                <a:innerShdw blurRad="63500" dist="50800" dir="13500000">
                  <a:srgbClr val="000000">
                    <a:alpha val="50000"/>
                  </a:srgbClr>
                </a:innerShdw>
              </a:effectLst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289" y="562617"/>
            <a:ext cx="3960389" cy="297029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6143" y="523221"/>
            <a:ext cx="3818402" cy="273779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8406203" y="979282"/>
            <a:ext cx="4136332" cy="310071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642" r="3525" b="19334"/>
          <a:stretch/>
        </p:blipFill>
        <p:spPr>
          <a:xfrm>
            <a:off x="241662" y="3920836"/>
            <a:ext cx="5320579" cy="272934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3497" y="4166443"/>
            <a:ext cx="3028950" cy="248373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8618849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2192001" cy="6849341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252" t="1449"/>
          <a:stretch/>
        </p:blipFill>
        <p:spPr>
          <a:xfrm rot="20596695">
            <a:off x="493496" y="517062"/>
            <a:ext cx="3060606" cy="231799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00" t="6998" r="12706" b="8381"/>
          <a:stretch/>
        </p:blipFill>
        <p:spPr>
          <a:xfrm rot="16725530">
            <a:off x="8988616" y="-75034"/>
            <a:ext cx="2349071" cy="335476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1000" y="186085"/>
            <a:ext cx="2487532" cy="186472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9085" y="2295680"/>
            <a:ext cx="2604680" cy="178941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08364" y="3190388"/>
            <a:ext cx="2060934" cy="274060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297" y="4195332"/>
            <a:ext cx="1885769" cy="250767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98231" y="4195333"/>
            <a:ext cx="1885769" cy="250767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85531" y="3005866"/>
            <a:ext cx="2060934" cy="274060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9996" y="4195332"/>
            <a:ext cx="1901595" cy="252871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76782533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2192001" cy="6849341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780362" y="0"/>
            <a:ext cx="863127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sz="2800" b="1" u="sng" spc="50" dirty="0" smtClean="0">
                <a:ln w="0">
                  <a:solidFill>
                    <a:srgbClr val="7030A0"/>
                  </a:solidFill>
                </a:ln>
                <a:solidFill>
                  <a:srgbClr val="7030A0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Times New Roman" panose="02020603050405020304" pitchFamily="18" charset="0"/>
              </a:rPr>
              <a:t>СОВМЕСТНАЯ РАБОТА РОДИТЕЛЕЙ И ДЕТЕЙ</a:t>
            </a:r>
            <a:endParaRPr lang="ru-RU" sz="2800" b="1" u="sng" spc="50" dirty="0">
              <a:ln w="0">
                <a:solidFill>
                  <a:srgbClr val="7030A0"/>
                </a:solidFill>
              </a:ln>
              <a:solidFill>
                <a:srgbClr val="7030A0"/>
              </a:solidFill>
              <a:effectLst>
                <a:innerShdw blurRad="63500" dist="50800" dir="13500000">
                  <a:srgbClr val="000000">
                    <a:alpha val="50000"/>
                  </a:srgbClr>
                </a:innerShdw>
              </a:effectLst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43" t="3916" r="-1"/>
          <a:stretch/>
        </p:blipFill>
        <p:spPr>
          <a:xfrm>
            <a:off x="221674" y="784830"/>
            <a:ext cx="4239490" cy="304589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00B0F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59" b="5455"/>
          <a:stretch/>
        </p:blipFill>
        <p:spPr>
          <a:xfrm>
            <a:off x="6605000" y="1004284"/>
            <a:ext cx="5224858" cy="348458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>
                <a:lumMod val="75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1419" y="4092339"/>
            <a:ext cx="3901440" cy="259994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>
                <a:lumMod val="60000"/>
                <a:lumOff val="4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83404812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2192001" cy="6849341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45" t="12410" r="4582" b="15995"/>
          <a:stretch/>
        </p:blipFill>
        <p:spPr>
          <a:xfrm>
            <a:off x="5049674" y="2311643"/>
            <a:ext cx="6110994" cy="353497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3">
                <a:lumMod val="75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8767" y="277090"/>
            <a:ext cx="3500656" cy="465512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2543747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2192001" cy="6849341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3047999" y="0"/>
            <a:ext cx="6096000" cy="954107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ctr"/>
            <a:r>
              <a:rPr lang="ru-RU" sz="2800" b="1" u="sng" spc="50" dirty="0" smtClean="0">
                <a:ln w="0">
                  <a:solidFill>
                    <a:srgbClr val="7030A0"/>
                  </a:solidFill>
                </a:ln>
                <a:solidFill>
                  <a:srgbClr val="7030A0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Times New Roman" panose="02020603050405020304" pitchFamily="18" charset="0"/>
              </a:rPr>
              <a:t>Посещение музея «Патриот» на Кубинке.</a:t>
            </a:r>
            <a:endParaRPr lang="ru-RU" sz="2800" b="1" u="sng" spc="50" dirty="0">
              <a:ln w="0">
                <a:solidFill>
                  <a:srgbClr val="7030A0"/>
                </a:solidFill>
              </a:ln>
              <a:solidFill>
                <a:srgbClr val="7030A0"/>
              </a:solidFill>
              <a:effectLst>
                <a:innerShdw blurRad="63500" dist="50800" dir="13500000">
                  <a:srgbClr val="000000">
                    <a:alpha val="50000"/>
                  </a:srgbClr>
                </a:innerShdw>
              </a:effectLst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2509" y="954107"/>
            <a:ext cx="4227331" cy="317895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14470" y="1371598"/>
            <a:ext cx="5895552" cy="443345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30643655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2192001" cy="684934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772" y="161536"/>
            <a:ext cx="2310054" cy="307188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60446" y="219022"/>
            <a:ext cx="2266825" cy="301439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19308" y="219022"/>
            <a:ext cx="2266825" cy="301439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1437" y="3781772"/>
            <a:ext cx="3770131" cy="283513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10995" y="3629891"/>
            <a:ext cx="2246238" cy="298701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772" y="3628945"/>
            <a:ext cx="2310054" cy="307188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95142222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2192001" cy="6849341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75" y="160768"/>
            <a:ext cx="2608507" cy="196159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931" y="3498328"/>
            <a:ext cx="2251623" cy="299418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19914" y="160768"/>
            <a:ext cx="1827384" cy="243003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67058" y="892718"/>
            <a:ext cx="6929815" cy="521122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28488" y="4267200"/>
            <a:ext cx="1818810" cy="241863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88231545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2192001" cy="684934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18533" y="0"/>
            <a:ext cx="12463462" cy="70106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048553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2192001" cy="6849341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595746" y="501686"/>
            <a:ext cx="10584872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sz="2800" b="1" u="sng" spc="50" dirty="0">
                <a:ln w="9525" cmpd="sng">
                  <a:solidFill>
                    <a:srgbClr val="7030A0"/>
                  </a:solidFill>
                  <a:prstDash val="solid"/>
                </a:ln>
                <a:solidFill>
                  <a:srgbClr val="7030A0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Актуальность темы:</a:t>
            </a:r>
            <a:r>
              <a:rPr lang="ru-RU" sz="2800" b="1" spc="50" dirty="0">
                <a:ln w="9525" cmpd="sng">
                  <a:solidFill>
                    <a:srgbClr val="7030A0"/>
                  </a:solidFill>
                  <a:prstDash val="solid"/>
                </a:ln>
                <a:solidFill>
                  <a:srgbClr val="7030A0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Ещё в далёкие времена древние греки называли Мир (или Вселенную) Космосом, что в буквальном переводе означает «порядок».</a:t>
            </a:r>
          </a:p>
          <a:p>
            <a:pPr>
              <a:spcAft>
                <a:spcPts val="0"/>
              </a:spcAft>
            </a:pP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800" b="1" u="sng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Космос</a:t>
            </a: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— это единственная в своем роде природная лаборатория, дающая человеку возможность исследовать ряд вопросов, касающихся мироустройства, познать законы окружающего мира. Человечество вступило в космический век. В наше время всякому образованному человеку необходимо знать, что такое космос, и иметь представление о происходящих в космосе процессах. Метод проекта позволит детям усвоить сложный материал через совместный поиск решения проблемы, тем самым, делая познавательный процесс интересным и мотивационным.</a:t>
            </a:r>
            <a:endParaRPr lang="ru-RU" sz="28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2570014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288982" cy="6927273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775855" y="280152"/>
            <a:ext cx="10737271" cy="61247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sz="2800" b="1" u="sng" spc="50" dirty="0">
                <a:ln w="9525" cmpd="sng">
                  <a:solidFill>
                    <a:srgbClr val="7030A0"/>
                  </a:solidFill>
                  <a:prstDash val="solid"/>
                </a:ln>
                <a:solidFill>
                  <a:srgbClr val="7030A0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Цель проекта:</a:t>
            </a:r>
            <a:r>
              <a:rPr lang="ru-RU" sz="2800" b="1" spc="50" dirty="0">
                <a:ln w="9525" cmpd="sng">
                  <a:solidFill>
                    <a:srgbClr val="7030A0"/>
                  </a:solidFill>
                  <a:prstDash val="solid"/>
                </a:ln>
                <a:solidFill>
                  <a:srgbClr val="7030A0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расширение знаний детей о космосе. </a:t>
            </a:r>
          </a:p>
          <a:p>
            <a:pPr>
              <a:spcAft>
                <a:spcPts val="0"/>
              </a:spcAft>
            </a:pPr>
            <a:r>
              <a:rPr lang="ru-RU" sz="2800" b="1" u="sng" spc="50" dirty="0">
                <a:ln w="9525" cmpd="sng">
                  <a:solidFill>
                    <a:srgbClr val="7030A0"/>
                  </a:solidFill>
                  <a:prstDash val="solid"/>
                </a:ln>
                <a:solidFill>
                  <a:srgbClr val="7030A0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Задачи проекта: </a:t>
            </a:r>
            <a:endParaRPr lang="ru-RU" sz="2800" b="1" spc="50" dirty="0">
              <a:ln w="9525" cmpd="sng">
                <a:solidFill>
                  <a:srgbClr val="7030A0"/>
                </a:solidFill>
                <a:prstDash val="solid"/>
              </a:ln>
              <a:solidFill>
                <a:srgbClr val="7030A0"/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расширять представление детей о строении Солнечной системы, ее планетах, о космических полётах, о фактах и событиях космоса;</a:t>
            </a:r>
          </a:p>
          <a:p>
            <a:pPr>
              <a:spcAft>
                <a:spcPts val="0"/>
              </a:spcAft>
            </a:pP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развивать познавательную и творческую активность; </a:t>
            </a:r>
          </a:p>
          <a:p>
            <a:pPr>
              <a:spcAft>
                <a:spcPts val="0"/>
              </a:spcAft>
            </a:pP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поддерживать и развивать интерес дошкольников к космосу; </a:t>
            </a:r>
          </a:p>
          <a:p>
            <a:pPr>
              <a:spcAft>
                <a:spcPts val="0"/>
              </a:spcAft>
            </a:pP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развивать связную речь, память, логическое мышление; </a:t>
            </a:r>
          </a:p>
          <a:p>
            <a:pPr>
              <a:spcAft>
                <a:spcPts val="0"/>
              </a:spcAft>
            </a:pP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прививать любовь к родному краю, планете, героям освоения космоса; </a:t>
            </a:r>
          </a:p>
          <a:p>
            <a:pPr>
              <a:spcAft>
                <a:spcPts val="0"/>
              </a:spcAft>
            </a:pP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воспитывать патриотические чувства, способствующие гражданскому воспитанию личности. </a:t>
            </a:r>
          </a:p>
          <a:p>
            <a:pPr>
              <a:spcAft>
                <a:spcPts val="0"/>
              </a:spcAft>
            </a:pP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Участие родителей в реализации проекта: совместное с детьми разучивание стихотворений, загадок о космосе, беседы, просмотр мультфильмов. </a:t>
            </a:r>
          </a:p>
        </p:txBody>
      </p:sp>
    </p:spTree>
    <p:extLst>
      <p:ext uri="{BB962C8B-B14F-4D97-AF65-F5344CB8AC3E}">
        <p14:creationId xmlns:p14="http://schemas.microsoft.com/office/powerpoint/2010/main" val="310747765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75000"/>
            <a:alpha val="97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2192001" cy="6849341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313709" y="277091"/>
            <a:ext cx="7327134" cy="523220"/>
          </a:xfrm>
          <a:prstGeom prst="rect">
            <a:avLst/>
          </a:prstGeom>
          <a:noFill/>
        </p:spPr>
        <p:txBody>
          <a:bodyPr wrap="none" rtlCol="0">
            <a:prstTxWarp prst="textWave4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57150" h="38100" prst="artDeco"/>
            </a:sp3d>
          </a:bodyPr>
          <a:lstStyle/>
          <a:p>
            <a:r>
              <a:rPr lang="ru-RU" sz="2800" b="1" spc="50" dirty="0" smtClean="0">
                <a:ln w="0">
                  <a:solidFill>
                    <a:srgbClr val="7030A0"/>
                  </a:solidFill>
                </a:ln>
                <a:solidFill>
                  <a:srgbClr val="7030A0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ПРЕДМЕТНО – РАЗВИВАЮЩАЯ СРЕДА</a:t>
            </a:r>
            <a:endParaRPr lang="ru-RU" sz="2800" b="1" spc="50" dirty="0">
              <a:ln w="0">
                <a:solidFill>
                  <a:srgbClr val="7030A0"/>
                </a:solidFill>
              </a:ln>
              <a:solidFill>
                <a:srgbClr val="7030A0"/>
              </a:solidFill>
              <a:effectLst>
                <a:innerShdw blurRad="63500" dist="50800" dir="13500000">
                  <a:srgbClr val="000000">
                    <a:alpha val="50000"/>
                  </a:srgbClr>
                </a:inn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234028">
            <a:off x="172718" y="638503"/>
            <a:ext cx="2149242" cy="285803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94" t="14490" r="3517" b="15691"/>
          <a:stretch/>
        </p:blipFill>
        <p:spPr bwMode="auto">
          <a:xfrm>
            <a:off x="2331780" y="852057"/>
            <a:ext cx="2119889" cy="209104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27583" y="1626302"/>
            <a:ext cx="2912063" cy="219852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7834" y="919988"/>
            <a:ext cx="1968619" cy="237192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13440" y="4280748"/>
            <a:ext cx="1917602" cy="255000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39646" y="852057"/>
            <a:ext cx="2560587" cy="34188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319" y="3933677"/>
            <a:ext cx="2734005" cy="2850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70324" y="3453398"/>
            <a:ext cx="1966399" cy="261489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Picture 5"/>
          <p:cNvPicPr>
            <a:picLocks noChangeAspect="1" noChangeArrowheads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99" r="23871" b="2207"/>
          <a:stretch/>
        </p:blipFill>
        <p:spPr bwMode="auto">
          <a:xfrm>
            <a:off x="4872626" y="4531139"/>
            <a:ext cx="2040814" cy="155166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34113" y="4540932"/>
            <a:ext cx="3093609" cy="22920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7607876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6849341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0" y="116276"/>
            <a:ext cx="946772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ru-RU" sz="2400" b="1" spc="50" dirty="0" smtClean="0">
                <a:ln w="0">
                  <a:solidFill>
                    <a:srgbClr val="7030A0"/>
                  </a:solidFill>
                </a:ln>
                <a:solidFill>
                  <a:srgbClr val="7030A0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Беседы: </a:t>
            </a:r>
            <a:r>
              <a:rPr lang="ru-RU" sz="2400" b="1" spc="50" dirty="0">
                <a:ln w="0">
                  <a:solidFill>
                    <a:srgbClr val="7030A0"/>
                  </a:solidFill>
                </a:ln>
                <a:solidFill>
                  <a:srgbClr val="7030A0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«Первый космонавт», «Планеты Солнечной системы». </a:t>
            </a:r>
            <a:endParaRPr lang="ru-RU" sz="2400" dirty="0">
              <a:ln w="0">
                <a:solidFill>
                  <a:srgbClr val="7030A0"/>
                </a:solidFill>
              </a:ln>
              <a:solidFill>
                <a:srgbClr val="7030A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461" y="749634"/>
            <a:ext cx="3207814" cy="426571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21197" y="3424670"/>
            <a:ext cx="4215831" cy="317030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89910" y="577942"/>
            <a:ext cx="4003173" cy="30103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480368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2192001" cy="6849341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38547" y="147099"/>
            <a:ext cx="4225636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sz="2800" b="1" spc="50" dirty="0">
                <a:ln w="0">
                  <a:solidFill>
                    <a:srgbClr val="7030A0"/>
                  </a:solidFill>
                </a:ln>
                <a:solidFill>
                  <a:srgbClr val="7030A0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Дидактические </a:t>
            </a:r>
            <a:r>
              <a:rPr lang="ru-RU" sz="2800" b="1" spc="50" dirty="0" smtClean="0">
                <a:ln w="0">
                  <a:solidFill>
                    <a:srgbClr val="7030A0"/>
                  </a:solidFill>
                </a:ln>
                <a:solidFill>
                  <a:srgbClr val="7030A0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игры: </a:t>
            </a:r>
            <a:r>
              <a:rPr lang="ru-RU" sz="2800" b="1" spc="50" dirty="0">
                <a:ln w="0">
                  <a:solidFill>
                    <a:srgbClr val="7030A0"/>
                  </a:solidFill>
                </a:ln>
                <a:solidFill>
                  <a:srgbClr val="7030A0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«Разложи планеты на орбитах», «Найди пару», «Подбери пришельцу ракету», «Космос», «Подбери словечко». </a:t>
            </a:r>
            <a:endParaRPr lang="ru-RU" sz="2800" b="1" spc="50" dirty="0">
              <a:ln w="0">
                <a:solidFill>
                  <a:srgbClr val="7030A0"/>
                </a:solidFill>
              </a:ln>
              <a:solidFill>
                <a:srgbClr val="7030A0"/>
              </a:solidFill>
              <a:effectLst>
                <a:innerShdw blurRad="63500" dist="50800" dir="13500000">
                  <a:srgbClr val="000000">
                    <a:alpha val="50000"/>
                  </a:srgbClr>
                </a:innerShdw>
              </a:effectLst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070928" y="492562"/>
            <a:ext cx="2346035" cy="175952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42255" y="387497"/>
            <a:ext cx="2877127" cy="215784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547" y="3954390"/>
            <a:ext cx="2060934" cy="274060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86314" y="2769661"/>
            <a:ext cx="2951720" cy="392515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1878" y="2769661"/>
            <a:ext cx="1964608" cy="261251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3709" y="3702397"/>
            <a:ext cx="1917037" cy="254925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50314086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2192001" cy="6849341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67542" y="734290"/>
            <a:ext cx="3546768" cy="2660076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8829393" y="3525980"/>
            <a:ext cx="3491345" cy="261850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7380" y="1911925"/>
            <a:ext cx="4858329" cy="36437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165198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2192001" cy="6849341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0" y="105536"/>
            <a:ext cx="6096000" cy="267765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800" b="1" spc="50" dirty="0">
                <a:ln w="0">
                  <a:solidFill>
                    <a:srgbClr val="7030A0"/>
                  </a:solidFill>
                </a:ln>
                <a:solidFill>
                  <a:srgbClr val="7030A0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Times New Roman" panose="02020603050405020304" pitchFamily="18" charset="0"/>
                <a:ea typeface="Calibri" panose="020F0502020204030204" pitchFamily="34" charset="0"/>
              </a:rPr>
              <a:t>Подвижные </a:t>
            </a:r>
            <a:r>
              <a:rPr lang="ru-RU" sz="2800" b="1" spc="50" dirty="0" smtClean="0">
                <a:ln w="0">
                  <a:solidFill>
                    <a:srgbClr val="7030A0"/>
                  </a:solidFill>
                </a:ln>
                <a:solidFill>
                  <a:srgbClr val="7030A0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Times New Roman" panose="02020603050405020304" pitchFamily="18" charset="0"/>
                <a:ea typeface="Calibri" panose="020F0502020204030204" pitchFamily="34" charset="0"/>
              </a:rPr>
              <a:t>игры:</a:t>
            </a:r>
          </a:p>
          <a:p>
            <a:r>
              <a:rPr lang="ru-RU" sz="2800" b="1" spc="50" dirty="0" smtClean="0">
                <a:ln w="0">
                  <a:solidFill>
                    <a:srgbClr val="7030A0"/>
                  </a:solidFill>
                </a:ln>
                <a:solidFill>
                  <a:srgbClr val="7030A0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2800" b="1" spc="50" dirty="0">
                <a:ln w="0">
                  <a:solidFill>
                    <a:srgbClr val="7030A0"/>
                  </a:solidFill>
                </a:ln>
                <a:solidFill>
                  <a:srgbClr val="7030A0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Times New Roman" panose="02020603050405020304" pitchFamily="18" charset="0"/>
                <a:ea typeface="Calibri" panose="020F0502020204030204" pitchFamily="34" charset="0"/>
              </a:rPr>
              <a:t>«Ждут нас быстрые ракеты», «Маленькие планеты», «Соберем космический мусор», «</a:t>
            </a:r>
            <a:r>
              <a:rPr lang="ru-RU" sz="2800" b="1" spc="50" dirty="0" err="1">
                <a:ln w="0">
                  <a:solidFill>
                    <a:srgbClr val="7030A0"/>
                  </a:solidFill>
                </a:ln>
                <a:solidFill>
                  <a:srgbClr val="7030A0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Times New Roman" panose="02020603050405020304" pitchFamily="18" charset="0"/>
                <a:ea typeface="Calibri" panose="020F0502020204030204" pitchFamily="34" charset="0"/>
              </a:rPr>
              <a:t>Космостарт</a:t>
            </a:r>
            <a:r>
              <a:rPr lang="ru-RU" sz="2800" b="1" spc="50" dirty="0">
                <a:ln w="0">
                  <a:solidFill>
                    <a:srgbClr val="7030A0"/>
                  </a:solidFill>
                </a:ln>
                <a:solidFill>
                  <a:srgbClr val="7030A0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Times New Roman" panose="02020603050405020304" pitchFamily="18" charset="0"/>
                <a:ea typeface="Calibri" panose="020F0502020204030204" pitchFamily="34" charset="0"/>
              </a:rPr>
              <a:t>», «Возвращение в луноход». </a:t>
            </a:r>
            <a:endParaRPr lang="ru-RU" sz="2800" b="1" spc="50" dirty="0">
              <a:ln w="0">
                <a:solidFill>
                  <a:srgbClr val="7030A0"/>
                </a:solidFill>
              </a:ln>
              <a:solidFill>
                <a:srgbClr val="7030A0"/>
              </a:solidFill>
              <a:effectLst>
                <a:innerShdw blurRad="63500" dist="50800" dir="13500000">
                  <a:srgbClr val="000000">
                    <a:alpha val="50000"/>
                  </a:srgbClr>
                </a:innerShdw>
              </a:effectLst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297246" y="3274400"/>
            <a:ext cx="3929671" cy="2947253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15633" y="105535"/>
            <a:ext cx="4253867" cy="319040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0850" y="2320057"/>
            <a:ext cx="2678671" cy="3562063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72399" y="3609684"/>
            <a:ext cx="4184073" cy="31380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39210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2192001" cy="6849341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0" y="41563"/>
            <a:ext cx="1146281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spc="50" dirty="0">
                <a:ln w="0">
                  <a:solidFill>
                    <a:srgbClr val="7030A0"/>
                  </a:solidFill>
                </a:ln>
                <a:solidFill>
                  <a:srgbClr val="7030A0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Times New Roman" panose="02020603050405020304" pitchFamily="18" charset="0"/>
                <a:ea typeface="Calibri" panose="020F0502020204030204" pitchFamily="34" charset="0"/>
              </a:rPr>
              <a:t>Сюжетно-ролевые </a:t>
            </a:r>
            <a:r>
              <a:rPr lang="ru-RU" sz="2800" b="1" spc="50" dirty="0" smtClean="0">
                <a:ln w="0">
                  <a:solidFill>
                    <a:srgbClr val="7030A0"/>
                  </a:solidFill>
                </a:ln>
                <a:solidFill>
                  <a:srgbClr val="7030A0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Times New Roman" panose="02020603050405020304" pitchFamily="18" charset="0"/>
                <a:ea typeface="Calibri" panose="020F0502020204030204" pitchFamily="34" charset="0"/>
              </a:rPr>
              <a:t>игры: </a:t>
            </a:r>
            <a:r>
              <a:rPr lang="ru-RU" sz="2800" b="1" spc="50" dirty="0">
                <a:ln w="0">
                  <a:solidFill>
                    <a:srgbClr val="7030A0"/>
                  </a:solidFill>
                </a:ln>
                <a:solidFill>
                  <a:srgbClr val="7030A0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Times New Roman" panose="02020603050405020304" pitchFamily="18" charset="0"/>
                <a:ea typeface="Calibri" panose="020F0502020204030204" pitchFamily="34" charset="0"/>
              </a:rPr>
              <a:t>«Космонавты», «Путешествие в космос». </a:t>
            </a:r>
            <a:endParaRPr lang="ru-RU" sz="2800" b="1" spc="50" dirty="0">
              <a:ln w="0">
                <a:solidFill>
                  <a:srgbClr val="7030A0"/>
                </a:solidFill>
              </a:ln>
              <a:solidFill>
                <a:srgbClr val="7030A0"/>
              </a:solidFill>
              <a:effectLst>
                <a:innerShdw blurRad="63500" dist="50800" dir="13500000">
                  <a:srgbClr val="000000">
                    <a:alpha val="50000"/>
                  </a:srgbClr>
                </a:innerShdw>
              </a:effectLst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686207" y="1250991"/>
            <a:ext cx="5489655" cy="411724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4400" y="2400300"/>
            <a:ext cx="5943600" cy="4457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038218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196</TotalTime>
  <Words>316</Words>
  <Application>Microsoft Office PowerPoint</Application>
  <PresentationFormat>Широкоэкранный</PresentationFormat>
  <Paragraphs>23</Paragraphs>
  <Slides>19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4" baseType="lpstr">
      <vt:lpstr>Arial</vt:lpstr>
      <vt:lpstr>Calibri</vt:lpstr>
      <vt:lpstr>Calibri Light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 Windows</dc:creator>
  <cp:lastModifiedBy>Пользователь Windows</cp:lastModifiedBy>
  <cp:revision>19</cp:revision>
  <dcterms:created xsi:type="dcterms:W3CDTF">2020-02-10T11:32:11Z</dcterms:created>
  <dcterms:modified xsi:type="dcterms:W3CDTF">2021-05-13T11:07:23Z</dcterms:modified>
</cp:coreProperties>
</file>