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1"/>
  </p:sldMasterIdLst>
  <p:handoutMasterIdLst>
    <p:handoutMasterId r:id="rId21"/>
  </p:handoutMasterIdLst>
  <p:sldIdLst>
    <p:sldId id="256" r:id="rId2"/>
    <p:sldId id="312" r:id="rId3"/>
    <p:sldId id="258" r:id="rId4"/>
    <p:sldId id="316" r:id="rId5"/>
    <p:sldId id="263" r:id="rId6"/>
    <p:sldId id="260" r:id="rId7"/>
    <p:sldId id="317" r:id="rId8"/>
    <p:sldId id="269" r:id="rId9"/>
    <p:sldId id="314" r:id="rId10"/>
    <p:sldId id="270" r:id="rId11"/>
    <p:sldId id="282" r:id="rId12"/>
    <p:sldId id="283" r:id="rId13"/>
    <p:sldId id="286" r:id="rId14"/>
    <p:sldId id="287" r:id="rId15"/>
    <p:sldId id="284" r:id="rId16"/>
    <p:sldId id="288" r:id="rId17"/>
    <p:sldId id="289" r:id="rId18"/>
    <p:sldId id="293" r:id="rId19"/>
    <p:sldId id="31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4" autoAdjust="0"/>
    <p:restoredTop sz="94628" autoAdjust="0"/>
  </p:normalViewPr>
  <p:slideViewPr>
    <p:cSldViewPr>
      <p:cViewPr>
        <p:scale>
          <a:sx n="60" d="100"/>
          <a:sy n="60" d="100"/>
        </p:scale>
        <p:origin x="-1668" y="-2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31" d="100"/>
          <a:sy n="31" d="100"/>
        </p:scale>
        <p:origin x="-1500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CA55DA-BA8D-49B5-9AFA-8C22471AFA46}" type="datetimeFigureOut">
              <a:rPr lang="ru-RU" smtClean="0"/>
              <a:pPr/>
              <a:t>15.10.2017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314A0F-29F1-4305-BDE7-15E62D4576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97868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koipkro.kostroma.ru/Buy/%D0%BF%D1%80%D0%B0%D0%B2%D0%B0%20%D1%80%D0%B5%D0%B1%D0%B5%D0%BD%D0%BA%D0%B0/SiteAssets/%D1%80%D0%B0%D0%B4%D1%83%D0%B3%D0%B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-4071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600" dirty="0" smtClean="0"/>
              <a:t>                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         «Детский сад № 1 Мамонтенок»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704" y="2060848"/>
            <a:ext cx="3397358" cy="3774467"/>
          </a:xfrm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5364088" y="5143512"/>
            <a:ext cx="335131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Воспитатель: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Яковлева Снежана Васильевна</a:t>
            </a:r>
            <a:endParaRPr kumimoji="0" lang="ru-RU" sz="1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98761" y="2153442"/>
            <a:ext cx="386291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Золотая осень</a:t>
            </a:r>
            <a:endParaRPr lang="ru-RU" sz="6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Содержимое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koipkro.kostroma.ru/Buy/%D0%BF%D1%80%D0%B0%D0%B2%D0%B0%20%D1%80%D0%B5%D0%B1%D0%B5%D0%BD%D0%BA%D0%B0/SiteAssets/%D1%80%D0%B0%D0%B4%D1%83%D0%B3%D0%B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2411760" y="900589"/>
            <a:ext cx="475252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Century Schoolbook"/>
                <a:ea typeface="Times New Roman" pitchFamily="18" charset="0"/>
                <a:cs typeface="Times New Roman" pitchFamily="18" charset="0"/>
              </a:rPr>
              <a:t>Познавательное развитие.</a:t>
            </a:r>
            <a:endParaRPr kumimoji="0" lang="ru-RU" sz="2400" b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entury Schoolbook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2060848"/>
            <a:ext cx="3312368" cy="3708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ru-RU" sz="2000" dirty="0" smtClean="0">
                <a:solidFill>
                  <a:prstClr val="black"/>
                </a:solidFill>
                <a:latin typeface="Century Schoolbook"/>
              </a:rPr>
              <a:t> Ежедневные наблюдения во время прогулок.</a:t>
            </a:r>
          </a:p>
          <a:p>
            <a:pPr marL="274320" lvl="0" indent="-27432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ru-RU" sz="2000" dirty="0" smtClean="0">
                <a:solidFill>
                  <a:prstClr val="black"/>
                </a:solidFill>
                <a:latin typeface="Century Schoolbook"/>
              </a:rPr>
              <a:t> Рассматривание картин об осени.</a:t>
            </a:r>
          </a:p>
          <a:p>
            <a:pPr marL="274320" lvl="0" indent="-27432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ru-RU" sz="2000" dirty="0" smtClean="0">
                <a:solidFill>
                  <a:prstClr val="black"/>
                </a:solidFill>
                <a:latin typeface="Century Schoolbook"/>
              </a:rPr>
              <a:t> Загадывание  осенних загадок.</a:t>
            </a:r>
          </a:p>
          <a:p>
            <a:pPr marL="274320" lvl="0" indent="-27432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ru-RU" sz="2000" dirty="0" smtClean="0">
                <a:solidFill>
                  <a:prstClr val="black"/>
                </a:solidFill>
                <a:latin typeface="Century Schoolbook"/>
              </a:rPr>
              <a:t> Формирование элементарных представлений   об изменении в природе.</a:t>
            </a:r>
            <a:endParaRPr lang="ru-RU" sz="2000" dirty="0">
              <a:solidFill>
                <a:prstClr val="black"/>
              </a:solidFill>
              <a:latin typeface="Century Schoolboo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koipkro.kostroma.ru/Buy/%D0%BF%D1%80%D0%B0%D0%B2%D0%B0%20%D1%80%D0%B5%D0%B1%D0%B5%D0%BD%D0%BA%D0%B0/SiteAssets/%D1%80%D0%B0%D0%B4%D1%83%D0%B3%D0%B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5719" y="-11306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357158" y="2258603"/>
            <a:ext cx="850112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051720" y="836712"/>
            <a:ext cx="6552728" cy="79208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 cap="all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solidFill>
                  <a:srgbClr val="C00000"/>
                </a:solidFill>
                <a:latin typeface="Century Schoolbook"/>
              </a:rPr>
              <a:t>Социально-коммуникативное развитие</a:t>
            </a:r>
            <a:endParaRPr lang="ru-RU" sz="2000" dirty="0">
              <a:solidFill>
                <a:srgbClr val="C00000"/>
              </a:solidFill>
              <a:latin typeface="Century Schoolbook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7785" y="1916831"/>
            <a:ext cx="3571875" cy="270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99592" y="2116887"/>
            <a:ext cx="4108193" cy="2189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i="1" dirty="0">
                <a:latin typeface="Times New Roman"/>
                <a:ea typeface="Calibri"/>
                <a:cs typeface="Times New Roman"/>
              </a:rPr>
              <a:t>Дидактические игры: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 «Веселый огород», «С какого дерева листок», «времена года», «Что нам осень принесла».</a:t>
            </a:r>
            <a:endParaRPr lang="ru-RU" dirty="0">
              <a:ea typeface="Calibri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koipkro.kostroma.ru/Buy/%D0%BF%D1%80%D0%B0%D0%B2%D0%B0%20%D1%80%D0%B5%D0%B1%D0%B5%D0%BD%D0%BA%D0%B0/SiteAssets/%D1%80%D0%B0%D0%B4%D1%83%D0%B3%D0%B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57356" y="571480"/>
            <a:ext cx="6786610" cy="785818"/>
          </a:xfrm>
        </p:spPr>
        <p:txBody>
          <a:bodyPr>
            <a:normAutofit fontScale="90000"/>
          </a:bodyPr>
          <a:lstStyle/>
          <a:p>
            <a:r>
              <a:rPr lang="ru-RU" sz="2000" b="1" i="1" dirty="0" smtClean="0">
                <a:latin typeface="Bookman Old Style" pitchFamily="18" charset="0"/>
                <a:cs typeface="Times New Roman" pitchFamily="18" charset="0"/>
              </a:rPr>
              <a:t>"</a:t>
            </a:r>
            <a:br>
              <a:rPr lang="ru-RU" sz="2000" b="1" i="1" dirty="0" smtClean="0">
                <a:latin typeface="Bookman Old Style" pitchFamily="18" charset="0"/>
                <a:cs typeface="Times New Roman" pitchFamily="18" charset="0"/>
              </a:rPr>
            </a:br>
            <a:r>
              <a:rPr lang="ru-RU" sz="3000" b="1" cap="small" dirty="0">
                <a:solidFill>
                  <a:srgbClr val="FF0000"/>
                </a:solidFill>
                <a:latin typeface="Century Schoolbook"/>
              </a:rPr>
              <a:t>Речевое развитие</a:t>
            </a:r>
            <a:r>
              <a:rPr lang="ru-RU" sz="2000" dirty="0" smtClean="0">
                <a:solidFill>
                  <a:srgbClr val="FF0000"/>
                </a:solidFill>
              </a:rPr>
              <a:t/>
            </a:r>
            <a:br>
              <a:rPr lang="ru-RU" sz="2000" dirty="0" smtClean="0">
                <a:solidFill>
                  <a:srgbClr val="FF0000"/>
                </a:solidFill>
              </a:rPr>
            </a:br>
            <a:endParaRPr lang="ru-RU" sz="2400" b="1" i="1" dirty="0">
              <a:solidFill>
                <a:srgbClr val="FF0000"/>
              </a:solidFill>
              <a:latin typeface="Bookman Old Style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2786058"/>
            <a:ext cx="8229600" cy="3340105"/>
          </a:xfrm>
        </p:spPr>
        <p:txBody>
          <a:bodyPr/>
          <a:lstStyle/>
          <a:p>
            <a:pPr algn="just"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619672" y="1285860"/>
            <a:ext cx="6696744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ru-RU" sz="2400" dirty="0">
                <a:solidFill>
                  <a:prstClr val="black"/>
                </a:solidFill>
                <a:latin typeface="Century Schoolbook"/>
              </a:rPr>
              <a:t>Рассматривание картин;</a:t>
            </a:r>
          </a:p>
          <a:p>
            <a:pPr marL="274320" lvl="0" indent="-27432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ru-RU" sz="2400" dirty="0">
                <a:solidFill>
                  <a:prstClr val="black"/>
                </a:solidFill>
                <a:latin typeface="Century Schoolbook"/>
              </a:rPr>
              <a:t>Составление описательных рассказов по картинам;</a:t>
            </a:r>
          </a:p>
          <a:p>
            <a:pPr marL="274320" lvl="0" indent="-27432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ru-RU" sz="2400" dirty="0">
                <a:solidFill>
                  <a:prstClr val="black"/>
                </a:solidFill>
                <a:latin typeface="Century Schoolbook"/>
              </a:rPr>
              <a:t>Заучивание стихотворений об осени, объяснение смысла;</a:t>
            </a:r>
          </a:p>
          <a:p>
            <a:pPr marL="274320" lvl="0" indent="-27432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ru-RU" sz="2400" dirty="0">
                <a:solidFill>
                  <a:prstClr val="black"/>
                </a:solidFill>
                <a:latin typeface="Century Schoolbook"/>
              </a:rPr>
              <a:t> Беседы: «Какая наша осень» «Что нам осень подарила»;</a:t>
            </a:r>
          </a:p>
          <a:p>
            <a:pPr marL="274320" lvl="0" indent="-27432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ru-RU" sz="2400" dirty="0">
                <a:latin typeface="Times New Roman"/>
                <a:ea typeface="Calibri"/>
              </a:rPr>
              <a:t>Чтение художественной литературы: И. Бунин «Листопад», </a:t>
            </a:r>
            <a:endParaRPr lang="ru-RU" sz="2400" dirty="0" smtClean="0">
              <a:solidFill>
                <a:prstClr val="black"/>
              </a:solidFill>
              <a:latin typeface="Century Schoolbook"/>
            </a:endParaRPr>
          </a:p>
          <a:p>
            <a:pPr marL="274320" lvl="0" indent="-27432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ru-RU" sz="2400" dirty="0" smtClean="0">
                <a:solidFill>
                  <a:prstClr val="black"/>
                </a:solidFill>
                <a:latin typeface="Century Schoolbook"/>
              </a:rPr>
              <a:t>Осенние </a:t>
            </a:r>
            <a:r>
              <a:rPr lang="ru-RU" sz="2400" dirty="0">
                <a:solidFill>
                  <a:prstClr val="black"/>
                </a:solidFill>
                <a:latin typeface="Century Schoolbook"/>
              </a:rPr>
              <a:t>загадки;</a:t>
            </a:r>
          </a:p>
          <a:p>
            <a:pPr marL="274320" lvl="0" indent="-27432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ru-RU" sz="2400" dirty="0">
                <a:solidFill>
                  <a:prstClr val="black"/>
                </a:solidFill>
                <a:latin typeface="Century Schoolbook"/>
              </a:rPr>
              <a:t> Чтение народных сказок и песенок.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koipkro.kostroma.ru/Buy/%D0%BF%D1%80%D0%B0%D0%B2%D0%B0%20%D1%80%D0%B5%D0%B1%D0%B5%D0%BD%D0%BA%D0%B0/SiteAssets/%D1%80%D0%B0%D0%B4%D1%83%D0%B3%D0%B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2000" b="1" dirty="0" smtClean="0">
                <a:latin typeface="Bookman Old Style" pitchFamily="18" charset="0"/>
              </a:rPr>
              <a:t/>
            </a:r>
            <a:br>
              <a:rPr lang="ru-RU" sz="2000" b="1" dirty="0" smtClean="0">
                <a:latin typeface="Bookman Old Style" pitchFamily="18" charset="0"/>
              </a:rPr>
            </a:br>
            <a:r>
              <a:rPr lang="ru-RU" sz="2000" b="1" dirty="0" smtClean="0">
                <a:latin typeface="Bookman Old Style" pitchFamily="18" charset="0"/>
              </a:rPr>
              <a:t/>
            </a:r>
            <a:br>
              <a:rPr lang="ru-RU" sz="2000" b="1" dirty="0" smtClean="0">
                <a:latin typeface="Bookman Old Style" pitchFamily="18" charset="0"/>
              </a:rPr>
            </a:br>
            <a:r>
              <a:rPr lang="ru-RU" sz="2000" b="1" dirty="0" smtClean="0">
                <a:latin typeface="Bookman Old Style" pitchFamily="18" charset="0"/>
              </a:rPr>
              <a:t/>
            </a:r>
            <a:br>
              <a:rPr lang="ru-RU" sz="2000" b="1" dirty="0" smtClean="0">
                <a:latin typeface="Bookman Old Style" pitchFamily="18" charset="0"/>
              </a:rPr>
            </a:br>
            <a:r>
              <a:rPr lang="ru-RU" sz="2000" b="1" dirty="0" smtClean="0">
                <a:latin typeface="Bookman Old Style" pitchFamily="18" charset="0"/>
              </a:rPr>
              <a:t/>
            </a:r>
            <a:br>
              <a:rPr lang="ru-RU" sz="2000" b="1" dirty="0" smtClean="0">
                <a:latin typeface="Bookman Old Style" pitchFamily="18" charset="0"/>
              </a:rPr>
            </a:br>
            <a:r>
              <a:rPr lang="ru-RU" sz="2000" b="1" dirty="0" smtClean="0">
                <a:latin typeface="Bookman Old Style" pitchFamily="18" charset="0"/>
              </a:rPr>
              <a:t/>
            </a:r>
            <a:br>
              <a:rPr lang="ru-RU" sz="2000" b="1" dirty="0" smtClean="0">
                <a:latin typeface="Bookman Old Style" pitchFamily="18" charset="0"/>
              </a:rPr>
            </a:br>
            <a:r>
              <a:rPr lang="ru-RU" sz="2000" b="1" dirty="0" smtClean="0">
                <a:latin typeface="Bookman Old Style" pitchFamily="18" charset="0"/>
              </a:rPr>
              <a:t/>
            </a:r>
            <a:br>
              <a:rPr lang="ru-RU" sz="2000" b="1" dirty="0" smtClean="0">
                <a:latin typeface="Bookman Old Style" pitchFamily="18" charset="0"/>
              </a:rPr>
            </a:br>
            <a:r>
              <a:rPr lang="ru-RU" sz="2000" b="1" dirty="0" smtClean="0">
                <a:latin typeface="Bookman Old Style" pitchFamily="18" charset="0"/>
              </a:rPr>
              <a:t/>
            </a:r>
            <a:br>
              <a:rPr lang="ru-RU" sz="2000" b="1" dirty="0" smtClean="0">
                <a:latin typeface="Bookman Old Style" pitchFamily="18" charset="0"/>
              </a:rPr>
            </a:br>
            <a:r>
              <a:rPr lang="ru-RU" sz="2000" b="1" dirty="0" smtClean="0">
                <a:latin typeface="Bookman Old Style" pitchFamily="18" charset="0"/>
              </a:rPr>
              <a:t/>
            </a:r>
            <a:br>
              <a:rPr lang="ru-RU" sz="2000" b="1" dirty="0" smtClean="0">
                <a:latin typeface="Bookman Old Style" pitchFamily="18" charset="0"/>
              </a:rPr>
            </a:br>
            <a:endParaRPr lang="ru-RU" sz="2000" i="1" dirty="0">
              <a:latin typeface="Bookman Old Style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907704" y="476672"/>
            <a:ext cx="67362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cap="small" dirty="0">
                <a:solidFill>
                  <a:srgbClr val="FF0000"/>
                </a:solidFill>
                <a:latin typeface="Century Schoolbook"/>
                <a:ea typeface="+mj-ea"/>
                <a:cs typeface="+mj-cs"/>
              </a:rPr>
              <a:t>Художественно-эстетическое развитие</a:t>
            </a:r>
            <a:endParaRPr lang="ru-RU" sz="2400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87624" y="1285860"/>
            <a:ext cx="745634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ru-RU" sz="2400" dirty="0">
                <a:solidFill>
                  <a:prstClr val="black"/>
                </a:solidFill>
                <a:latin typeface="Century Schoolbook"/>
              </a:rPr>
              <a:t>Работы по аппликации:  </a:t>
            </a:r>
            <a:r>
              <a:rPr lang="ru-RU" sz="2400" dirty="0" smtClean="0">
                <a:solidFill>
                  <a:prstClr val="black"/>
                </a:solidFill>
                <a:latin typeface="Century Schoolbook"/>
              </a:rPr>
              <a:t>«Заготовки на зиму»;</a:t>
            </a:r>
            <a:endParaRPr lang="ru-RU" sz="2400" dirty="0">
              <a:solidFill>
                <a:prstClr val="black"/>
              </a:solidFill>
              <a:latin typeface="Century Schoolbook"/>
            </a:endParaRPr>
          </a:p>
          <a:p>
            <a:pPr marL="274320" lvl="0" indent="-27432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ru-RU" sz="2400" dirty="0">
                <a:solidFill>
                  <a:prstClr val="black"/>
                </a:solidFill>
                <a:latin typeface="Century Schoolbook"/>
              </a:rPr>
              <a:t> Работы по рисованию: </a:t>
            </a:r>
            <a:r>
              <a:rPr lang="ru-RU" sz="2400" dirty="0" smtClean="0">
                <a:solidFill>
                  <a:prstClr val="black"/>
                </a:solidFill>
                <a:latin typeface="Century Schoolbook"/>
              </a:rPr>
              <a:t>«Дерево осени» (Коллективная работа), «Дождь идет», «Разноцветный ковер из листиков»</a:t>
            </a:r>
            <a:endParaRPr lang="ru-RU" sz="2400" dirty="0">
              <a:solidFill>
                <a:prstClr val="black"/>
              </a:solidFill>
              <a:latin typeface="Century Schoolbook"/>
            </a:endParaRPr>
          </a:p>
          <a:p>
            <a:pPr marL="274320" lvl="0" indent="-27432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ru-RU" sz="2400" dirty="0">
                <a:solidFill>
                  <a:prstClr val="black"/>
                </a:solidFill>
                <a:latin typeface="Century Schoolbook"/>
              </a:rPr>
              <a:t>Работы по лепке: </a:t>
            </a:r>
            <a:r>
              <a:rPr lang="ru-RU" sz="2400" dirty="0" smtClean="0">
                <a:solidFill>
                  <a:prstClr val="black"/>
                </a:solidFill>
                <a:latin typeface="Century Schoolbook"/>
              </a:rPr>
              <a:t>«Овощи для зайчика»;</a:t>
            </a:r>
            <a:endParaRPr lang="ru-RU" sz="2400" dirty="0">
              <a:solidFill>
                <a:prstClr val="black"/>
              </a:solidFill>
              <a:latin typeface="Century Schoolbook"/>
            </a:endParaRPr>
          </a:p>
          <a:p>
            <a:pPr marL="274320" lvl="0" indent="-27432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ru-RU" sz="2400" dirty="0">
                <a:solidFill>
                  <a:prstClr val="black"/>
                </a:solidFill>
                <a:latin typeface="Century Schoolbook"/>
              </a:rPr>
              <a:t>Проведение праздника посвящённого осени;</a:t>
            </a:r>
          </a:p>
          <a:p>
            <a:pPr marL="274320" lvl="0" indent="-27432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ru-RU" sz="2400" dirty="0">
                <a:solidFill>
                  <a:prstClr val="black"/>
                </a:solidFill>
                <a:latin typeface="Century Schoolbook"/>
              </a:rPr>
              <a:t>Разучивание песен: </a:t>
            </a:r>
            <a:r>
              <a:rPr lang="ru-RU" sz="2400" dirty="0" smtClean="0">
                <a:solidFill>
                  <a:prstClr val="black"/>
                </a:solidFill>
                <a:latin typeface="Century Schoolbook"/>
              </a:rPr>
              <a:t>«Дождик», </a:t>
            </a:r>
            <a:r>
              <a:rPr lang="ru-RU" sz="2400" dirty="0">
                <a:solidFill>
                  <a:prstClr val="black"/>
                </a:solidFill>
                <a:latin typeface="Century Schoolbook"/>
              </a:rPr>
              <a:t>«Осень»;</a:t>
            </a:r>
          </a:p>
          <a:p>
            <a:pPr marL="274320" lvl="0" indent="-27432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ru-RU" sz="2400" dirty="0">
                <a:solidFill>
                  <a:prstClr val="black"/>
                </a:solidFill>
                <a:latin typeface="Century Schoolbook"/>
              </a:rPr>
              <a:t>Выставка поделок из природного материала </a:t>
            </a:r>
            <a:r>
              <a:rPr lang="ru-RU" sz="2400" dirty="0" smtClean="0">
                <a:solidFill>
                  <a:prstClr val="black"/>
                </a:solidFill>
                <a:latin typeface="Century Schoolbook"/>
              </a:rPr>
              <a:t>«Золотая осень»;</a:t>
            </a:r>
            <a:endParaRPr lang="ru-RU" sz="2400" dirty="0">
              <a:solidFill>
                <a:prstClr val="black"/>
              </a:solidFill>
              <a:latin typeface="Century Schoolbook"/>
            </a:endParaRPr>
          </a:p>
          <a:p>
            <a:pPr marL="274320" lvl="0" indent="-27432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endParaRPr lang="ru-RU" sz="2400" dirty="0">
              <a:solidFill>
                <a:prstClr val="black"/>
              </a:solidFill>
              <a:latin typeface="Century Schoolbook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koipkro.kostroma.ru/Buy/%D0%BF%D1%80%D0%B0%D0%B2%D0%B0%20%D1%80%D0%B5%D0%B1%D0%B5%D0%BD%D0%BA%D0%B0/SiteAssets/%D1%80%D0%B0%D0%B4%D1%83%D0%B3%D0%B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2000" b="1" dirty="0" smtClean="0">
                <a:latin typeface="Bookman Old Style" pitchFamily="18" charset="0"/>
              </a:rPr>
              <a:t/>
            </a:r>
            <a:br>
              <a:rPr lang="ru-RU" sz="2000" b="1" dirty="0" smtClean="0">
                <a:latin typeface="Bookman Old Style" pitchFamily="18" charset="0"/>
              </a:rPr>
            </a:br>
            <a:r>
              <a:rPr lang="ru-RU" sz="2000" b="1" dirty="0" smtClean="0">
                <a:latin typeface="Bookman Old Style" pitchFamily="18" charset="0"/>
              </a:rPr>
              <a:t/>
            </a:r>
            <a:br>
              <a:rPr lang="ru-RU" sz="2000" b="1" dirty="0" smtClean="0">
                <a:latin typeface="Bookman Old Style" pitchFamily="18" charset="0"/>
              </a:rPr>
            </a:br>
            <a:r>
              <a:rPr lang="ru-RU" sz="2000" b="1" dirty="0" smtClean="0">
                <a:latin typeface="Bookman Old Style" pitchFamily="18" charset="0"/>
              </a:rPr>
              <a:t/>
            </a:r>
            <a:br>
              <a:rPr lang="ru-RU" sz="2000" b="1" dirty="0" smtClean="0">
                <a:latin typeface="Bookman Old Style" pitchFamily="18" charset="0"/>
              </a:rPr>
            </a:br>
            <a:r>
              <a:rPr lang="ru-RU" sz="2000" b="1" dirty="0" smtClean="0">
                <a:latin typeface="Bookman Old Style" pitchFamily="18" charset="0"/>
              </a:rPr>
              <a:t/>
            </a:r>
            <a:br>
              <a:rPr lang="ru-RU" sz="2000" b="1" dirty="0" smtClean="0">
                <a:latin typeface="Bookman Old Style" pitchFamily="18" charset="0"/>
              </a:rPr>
            </a:br>
            <a:r>
              <a:rPr lang="ru-RU" sz="2000" b="1" dirty="0" smtClean="0">
                <a:latin typeface="Bookman Old Style" pitchFamily="18" charset="0"/>
              </a:rPr>
              <a:t/>
            </a:r>
            <a:br>
              <a:rPr lang="ru-RU" sz="2000" b="1" dirty="0" smtClean="0">
                <a:latin typeface="Bookman Old Style" pitchFamily="18" charset="0"/>
              </a:rPr>
            </a:br>
            <a:r>
              <a:rPr lang="ru-RU" sz="2000" b="1" dirty="0" smtClean="0">
                <a:latin typeface="Bookman Old Style" pitchFamily="18" charset="0"/>
              </a:rPr>
              <a:t/>
            </a:r>
            <a:br>
              <a:rPr lang="ru-RU" sz="2000" b="1" dirty="0" smtClean="0">
                <a:latin typeface="Bookman Old Style" pitchFamily="18" charset="0"/>
              </a:rPr>
            </a:br>
            <a:r>
              <a:rPr lang="ru-RU" sz="2000" b="1" dirty="0" smtClean="0">
                <a:latin typeface="Bookman Old Style" pitchFamily="18" charset="0"/>
              </a:rPr>
              <a:t/>
            </a:r>
            <a:br>
              <a:rPr lang="ru-RU" sz="2000" b="1" dirty="0" smtClean="0">
                <a:latin typeface="Bookman Old Style" pitchFamily="18" charset="0"/>
              </a:rPr>
            </a:br>
            <a:r>
              <a:rPr lang="ru-RU" sz="2000" b="1" dirty="0" smtClean="0">
                <a:latin typeface="Bookman Old Style" pitchFamily="18" charset="0"/>
              </a:rPr>
              <a:t/>
            </a:r>
            <a:br>
              <a:rPr lang="ru-RU" sz="2000" b="1" dirty="0" smtClean="0">
                <a:latin typeface="Bookman Old Style" pitchFamily="18" charset="0"/>
              </a:rPr>
            </a:br>
            <a:endParaRPr lang="ru-RU" sz="2000" i="1" dirty="0">
              <a:latin typeface="Bookman Old Style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85918" y="500042"/>
            <a:ext cx="68580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 smtClean="0">
                <a:latin typeface="Bookman Old Style" pitchFamily="18" charset="0"/>
              </a:rPr>
              <a:t>                         </a:t>
            </a:r>
          </a:p>
          <a:p>
            <a:r>
              <a:rPr lang="ru-RU" sz="1600" b="1" i="1" dirty="0" smtClean="0">
                <a:latin typeface="Bookman Old Style" pitchFamily="18" charset="0"/>
              </a:rPr>
              <a:t> 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1714488"/>
            <a:ext cx="82868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i="1" dirty="0" smtClean="0">
              <a:latin typeface="Bookman Old Style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85918" y="792429"/>
            <a:ext cx="66025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small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Лепим овощи для зайчика. </a:t>
            </a: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65144" y="2872581"/>
            <a:ext cx="3694112" cy="2770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1537" y="1698074"/>
            <a:ext cx="3700463" cy="2775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koipkro.kostroma.ru/Buy/%D0%BF%D1%80%D0%B0%D0%B2%D0%B0%20%D1%80%D0%B5%D0%B1%D0%B5%D0%BD%D0%BA%D0%B0/SiteAssets/%D1%80%D0%B0%D0%B4%D1%83%D0%B3%D0%B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85918" y="428604"/>
            <a:ext cx="6786610" cy="928694"/>
          </a:xfrm>
        </p:spPr>
        <p:txBody>
          <a:bodyPr>
            <a:normAutofit fontScale="90000"/>
          </a:bodyPr>
          <a:lstStyle/>
          <a:p>
            <a:r>
              <a:rPr lang="ru-RU" sz="2200" b="1" i="1" dirty="0" smtClean="0">
                <a:latin typeface="Bookman Old Style" pitchFamily="18" charset="0"/>
                <a:cs typeface="Times New Roman" pitchFamily="18" charset="0"/>
              </a:rPr>
              <a:t/>
            </a:r>
            <a:br>
              <a:rPr lang="ru-RU" sz="2200" b="1" i="1" dirty="0" smtClean="0">
                <a:latin typeface="Bookman Old Style" pitchFamily="18" charset="0"/>
                <a:cs typeface="Times New Roman" pitchFamily="18" charset="0"/>
              </a:rPr>
            </a:br>
            <a:r>
              <a:rPr lang="ru-RU" sz="2700" b="1" cap="small" dirty="0" smtClean="0">
                <a:solidFill>
                  <a:srgbClr val="FF0000"/>
                </a:solidFill>
                <a:latin typeface="Century Schoolbook"/>
              </a:rPr>
              <a:t>Рисуем «Разноцветный ковер» из листиков</a:t>
            </a:r>
            <a:r>
              <a:rPr lang="ru-RU" sz="2200" b="1" i="1" dirty="0" smtClean="0">
                <a:latin typeface="Bookman Old Style" pitchFamily="18" charset="0"/>
                <a:cs typeface="Times New Roman" pitchFamily="18" charset="0"/>
              </a:rPr>
              <a:t/>
            </a:r>
            <a:br>
              <a:rPr lang="ru-RU" sz="2200" b="1" i="1" dirty="0" smtClean="0">
                <a:latin typeface="Bookman Old Style" pitchFamily="18" charset="0"/>
                <a:cs typeface="Times New Roman" pitchFamily="18" charset="0"/>
              </a:rPr>
            </a:br>
            <a:endParaRPr lang="ru-RU" sz="2400" b="1" i="1" dirty="0">
              <a:latin typeface="Bookman Old Style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8024" y="3232816"/>
            <a:ext cx="3670110" cy="2752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3618" y="1795594"/>
            <a:ext cx="3816350" cy="2862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koipkro.kostroma.ru/Buy/%D0%BF%D1%80%D0%B0%D0%B2%D0%B0%20%D1%80%D0%B5%D0%B1%D0%B5%D0%BD%D0%BA%D0%B0/SiteAssets/%D1%80%D0%B0%D0%B4%D1%83%D0%B3%D0%B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71462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785918" y="500043"/>
            <a:ext cx="6858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500034" y="2731280"/>
            <a:ext cx="82153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85918" y="684709"/>
            <a:ext cx="68580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small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Создаем коллективную работу «Дерево осени». </a:t>
            </a: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15369" y="2060848"/>
            <a:ext cx="4959349" cy="3719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koipkro.kostroma.ru/Buy/%D0%BF%D1%80%D0%B0%D0%B2%D0%B0%20%D1%80%D0%B5%D0%B1%D0%B5%D0%BD%D0%BA%D0%B0/SiteAssets/%D1%80%D0%B0%D0%B4%D1%83%D0%B3%D0%B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00034" y="2000240"/>
            <a:ext cx="7772400" cy="928694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noAutofit/>
          </a:bodyPr>
          <a:lstStyle/>
          <a:p>
            <a:r>
              <a:rPr lang="ru-RU" sz="2000" b="1" dirty="0" smtClean="0">
                <a:latin typeface="Bookman Old Style" pitchFamily="18" charset="0"/>
              </a:rPr>
              <a:t/>
            </a:r>
            <a:br>
              <a:rPr lang="ru-RU" sz="2000" b="1" dirty="0" smtClean="0">
                <a:latin typeface="Bookman Old Style" pitchFamily="18" charset="0"/>
              </a:rPr>
            </a:br>
            <a:r>
              <a:rPr lang="ru-RU" sz="2000" b="1" dirty="0" smtClean="0">
                <a:latin typeface="Bookman Old Style" pitchFamily="18" charset="0"/>
              </a:rPr>
              <a:t/>
            </a:r>
            <a:br>
              <a:rPr lang="ru-RU" sz="2000" b="1" dirty="0" smtClean="0">
                <a:latin typeface="Bookman Old Style" pitchFamily="18" charset="0"/>
              </a:rPr>
            </a:br>
            <a:r>
              <a:rPr lang="ru-RU" sz="2000" b="1" dirty="0" smtClean="0">
                <a:latin typeface="Bookman Old Style" pitchFamily="18" charset="0"/>
              </a:rPr>
              <a:t/>
            </a:r>
            <a:br>
              <a:rPr lang="ru-RU" sz="2000" b="1" dirty="0" smtClean="0">
                <a:latin typeface="Bookman Old Style" pitchFamily="18" charset="0"/>
              </a:rPr>
            </a:br>
            <a:r>
              <a:rPr lang="ru-RU" sz="2000" b="1" dirty="0" smtClean="0">
                <a:latin typeface="Bookman Old Style" pitchFamily="18" charset="0"/>
              </a:rPr>
              <a:t/>
            </a:r>
            <a:br>
              <a:rPr lang="ru-RU" sz="2000" b="1" dirty="0" smtClean="0">
                <a:latin typeface="Bookman Old Style" pitchFamily="18" charset="0"/>
              </a:rPr>
            </a:br>
            <a:r>
              <a:rPr lang="ru-RU" sz="2000" b="1" dirty="0" smtClean="0">
                <a:latin typeface="Bookman Old Style" pitchFamily="18" charset="0"/>
              </a:rPr>
              <a:t/>
            </a:r>
            <a:br>
              <a:rPr lang="ru-RU" sz="2000" b="1" dirty="0" smtClean="0">
                <a:latin typeface="Bookman Old Style" pitchFamily="18" charset="0"/>
              </a:rPr>
            </a:br>
            <a:r>
              <a:rPr lang="ru-RU" sz="2000" b="1" dirty="0" smtClean="0">
                <a:latin typeface="Bookman Old Style" pitchFamily="18" charset="0"/>
              </a:rPr>
              <a:t/>
            </a:r>
            <a:br>
              <a:rPr lang="ru-RU" sz="2000" b="1" dirty="0" smtClean="0">
                <a:latin typeface="Bookman Old Style" pitchFamily="18" charset="0"/>
              </a:rPr>
            </a:br>
            <a:r>
              <a:rPr lang="ru-RU" sz="2000" b="1" dirty="0" smtClean="0">
                <a:latin typeface="Bookman Old Style" pitchFamily="18" charset="0"/>
              </a:rPr>
              <a:t/>
            </a:r>
            <a:br>
              <a:rPr lang="ru-RU" sz="2000" b="1" dirty="0" smtClean="0">
                <a:latin typeface="Bookman Old Style" pitchFamily="18" charset="0"/>
              </a:rPr>
            </a:br>
            <a:r>
              <a:rPr lang="ru-RU" sz="2000" b="1" dirty="0" smtClean="0">
                <a:latin typeface="Bookman Old Style" pitchFamily="18" charset="0"/>
              </a:rPr>
              <a:t/>
            </a:r>
            <a:br>
              <a:rPr lang="ru-RU" sz="2000" b="1" dirty="0" smtClean="0">
                <a:latin typeface="Bookman Old Style" pitchFamily="18" charset="0"/>
              </a:rPr>
            </a:br>
            <a:endParaRPr lang="ru-RU" sz="2000" i="1" dirty="0">
              <a:latin typeface="Bookman Old Style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85918" y="500042"/>
            <a:ext cx="68580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 smtClean="0">
                <a:latin typeface="Bookman Old Style" pitchFamily="18" charset="0"/>
              </a:rPr>
              <a:t>                         </a:t>
            </a:r>
          </a:p>
          <a:p>
            <a:r>
              <a:rPr lang="ru-RU" sz="1600" b="1" i="1" dirty="0" smtClean="0">
                <a:latin typeface="Bookman Old Style" pitchFamily="18" charset="0"/>
              </a:rPr>
              <a:t> 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123728" y="792429"/>
            <a:ext cx="65202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small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Выставка «Золотая осень»</a:t>
            </a: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39752" y="1790477"/>
            <a:ext cx="5310187" cy="3982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koipkro.kostroma.ru/Buy/%D0%BF%D1%80%D0%B0%D0%B2%D0%B0%20%D1%80%D0%B5%D0%B1%D0%B5%D0%BD%D0%BA%D0%B0/SiteAssets/%D1%80%D0%B0%D0%B4%D1%83%D0%B3%D0%B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9708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cap="small" dirty="0">
                <a:solidFill>
                  <a:srgbClr val="FF0000"/>
                </a:solidFill>
                <a:latin typeface="Century Schoolbook"/>
              </a:rPr>
              <a:t>Праздник осени.</a:t>
            </a:r>
            <a:endParaRPr lang="ru-RU" sz="2400" b="1" i="1" dirty="0">
              <a:solidFill>
                <a:srgbClr val="FF0000"/>
              </a:solidFill>
              <a:latin typeface="Bookman Old Style" pitchFamily="18" charset="0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785918" y="428604"/>
            <a:ext cx="6786610" cy="98903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214282" y="1428736"/>
            <a:ext cx="571504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500034" y="4103849"/>
            <a:ext cx="821537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4941168"/>
            <a:ext cx="7459613" cy="1337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koipkro.kostroma.ru/Buy/%D0%BF%D1%80%D0%B0%D0%B2%D0%B0%20%D1%80%D0%B5%D0%B1%D0%B5%D0%BD%D0%BA%D0%B0/SiteAssets/%D1%80%D0%B0%D0%B4%D1%83%D0%B3%D0%B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9708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1785918" y="428604"/>
            <a:ext cx="6786610" cy="98903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214282" y="1428736"/>
            <a:ext cx="571504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500034" y="4103849"/>
            <a:ext cx="821537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2357430"/>
            <a:ext cx="7459613" cy="1643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3" name="Подзаголовок 2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koipkro.kostroma.ru/Buy/%D0%BF%D1%80%D0%B0%D0%B2%D0%B0%20%D1%80%D0%B5%D0%B1%D0%B5%D0%BD%D0%BA%D0%B0/SiteAssets/%D1%80%D0%B0%D0%B4%D1%83%D0%B3%D0%B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9827" y="-21871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1857356" y="428604"/>
            <a:ext cx="6858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1592600"/>
            <a:ext cx="8064896" cy="3672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2400" b="1" dirty="0">
                <a:latin typeface="Times New Roman"/>
                <a:ea typeface="Calibri"/>
                <a:cs typeface="Times New Roman"/>
              </a:rPr>
              <a:t>Продолжительность проекта: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краткосрочный </a:t>
            </a:r>
            <a:br>
              <a:rPr lang="ru-RU" sz="2400" dirty="0">
                <a:latin typeface="Times New Roman"/>
                <a:ea typeface="Calibri"/>
                <a:cs typeface="Times New Roman"/>
              </a:rPr>
            </a:br>
            <a:r>
              <a:rPr lang="ru-RU" sz="2400" b="1" dirty="0">
                <a:latin typeface="Times New Roman"/>
                <a:ea typeface="Calibri"/>
                <a:cs typeface="Times New Roman"/>
              </a:rPr>
              <a:t>Вид проекта: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познавательно-творческий</a:t>
            </a:r>
            <a:endParaRPr lang="ru-RU" dirty="0"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2400" b="1" dirty="0">
                <a:latin typeface="Times New Roman"/>
                <a:ea typeface="Calibri"/>
                <a:cs typeface="Times New Roman"/>
              </a:rPr>
              <a:t>Продолжительность: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 3 недели</a:t>
            </a:r>
            <a:endParaRPr lang="ru-RU" dirty="0"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2400" b="1" dirty="0">
                <a:latin typeface="Times New Roman"/>
                <a:ea typeface="Calibri"/>
                <a:cs typeface="Times New Roman"/>
              </a:rPr>
              <a:t>Участники проекта: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 дети, воспитатели, музыкальный работник, родители. </a:t>
            </a:r>
            <a:br>
              <a:rPr lang="ru-RU" sz="2400" dirty="0">
                <a:latin typeface="Times New Roman"/>
                <a:ea typeface="Calibri"/>
                <a:cs typeface="Times New Roman"/>
              </a:rPr>
            </a:br>
            <a:r>
              <a:rPr lang="ru-RU" sz="2400" b="1" dirty="0">
                <a:latin typeface="Times New Roman"/>
                <a:ea typeface="Calibri"/>
                <a:cs typeface="Times New Roman"/>
              </a:rPr>
              <a:t>Возраст детей: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вторая младшая группа (3-4 года)</a:t>
            </a:r>
            <a:endParaRPr lang="ru-RU" dirty="0">
              <a:ea typeface="Calibri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koipkro.kostroma.ru/Buy/%D0%BF%D1%80%D0%B0%D0%B2%D0%B0%20%D1%80%D0%B5%D0%B1%D0%B5%D0%BD%D0%BA%D0%B0/SiteAssets/%D1%80%D0%B0%D0%B4%D1%83%D0%B3%D0%B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6004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85918" y="500042"/>
            <a:ext cx="6786610" cy="170482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Актуальность   темы.</a:t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2500306"/>
            <a:ext cx="8229600" cy="3625857"/>
          </a:xfrm>
        </p:spPr>
        <p:txBody>
          <a:bodyPr/>
          <a:lstStyle/>
          <a:p>
            <a:pPr algn="just"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899592" y="1997838"/>
            <a:ext cx="74168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1443840"/>
            <a:ext cx="756084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latin typeface="Times New Roman"/>
                <a:ea typeface="Calibri"/>
              </a:rPr>
              <a:t>Особенностями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</a:rPr>
              <a:t>развития ребёнка дошкольного возраста являются активное стремление его к познанию окружающего мира, любознательность, желание экспериментировать. Этому способствует высокий потенциал его умственных возможностей, развитие которых реализуется в процессе различных видов деятельности. Например, таких, как речевое общение, восприятие художественно-литературных произведений, наблюдение, экспериментирование, поиск интересующей информации, стремление что-то узнать у взрослых и т.д.</a:t>
            </a:r>
            <a:endParaRPr lang="ru-RU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koipkro.kostroma.ru/Buy/%D0%BF%D1%80%D0%B0%D0%B2%D0%B0%20%D1%80%D0%B5%D0%B1%D0%B5%D0%BD%D0%BA%D0%B0/SiteAssets/%D1%80%D0%B0%D0%B4%D1%83%D0%B3%D0%B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6004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683568" y="764705"/>
            <a:ext cx="7992888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Проблема</a:t>
            </a:r>
            <a:endParaRPr lang="en-US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детей данной группы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слишком маленький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жизненный опыт и знания о природе, не могут ответить на интересующие их вопросы: «Зачем и куда улетают птицы?», «Зачем опадает листва?», «Куда прячутся насекомые» и т.д. Они очень любознательны и хотят все знать, поэтому я решила провести углубленную работу по ознакомлению детей с природой через познавательно-творческую деятельность.</a:t>
            </a:r>
          </a:p>
        </p:txBody>
      </p:sp>
    </p:spTree>
    <p:extLst>
      <p:ext uri="{BB962C8B-B14F-4D97-AF65-F5344CB8AC3E}">
        <p14:creationId xmlns:p14="http://schemas.microsoft.com/office/powerpoint/2010/main" val="4155177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koipkro.kostroma.ru/Buy/%D0%BF%D1%80%D0%B0%D0%B2%D0%B0%20%D1%80%D0%B5%D0%B1%D0%B5%D0%BD%D0%BA%D0%B0/SiteAssets/%D1%80%D0%B0%D0%B4%D1%83%D0%B3%D0%B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700" b="1" cap="small" dirty="0" smtClean="0">
                <a:solidFill>
                  <a:srgbClr val="C00000"/>
                </a:solidFill>
                <a:latin typeface="Century Schoolbook"/>
                <a:ea typeface="+mj-ea"/>
                <a:cs typeface="+mj-cs"/>
              </a:rPr>
              <a:t>                              Цель </a:t>
            </a:r>
            <a:r>
              <a:rPr lang="ru-RU" sz="2700" b="1" cap="small" dirty="0">
                <a:solidFill>
                  <a:srgbClr val="C00000"/>
                </a:solidFill>
                <a:latin typeface="Century Schoolbook"/>
                <a:ea typeface="+mj-ea"/>
                <a:cs typeface="+mj-cs"/>
              </a:rPr>
              <a:t>проекта</a:t>
            </a:r>
            <a:r>
              <a:rPr lang="ru-RU" sz="2700" cap="small" dirty="0" smtClean="0">
                <a:solidFill>
                  <a:srgbClr val="575F6D"/>
                </a:solidFill>
                <a:latin typeface="Century Schoolbook"/>
                <a:ea typeface="+mj-ea"/>
                <a:cs typeface="+mj-cs"/>
              </a:rPr>
              <a:t>:</a:t>
            </a:r>
            <a:r>
              <a:rPr lang="ru-RU" cap="small" dirty="0">
                <a:solidFill>
                  <a:srgbClr val="575F6D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cap="small" dirty="0">
                <a:solidFill>
                  <a:srgbClr val="575F6D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асширение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 обогащение знаний детей по лексическим темам: «Овощи», «Фрукты», «Осень».  Расширить и систематизировать знания детей об осени, как о времени года, ее признаках и явлениях. Развить творческие способности. Создать осеннюю выставку поделок из природного материала.</a:t>
            </a:r>
          </a:p>
          <a:p>
            <a:pPr>
              <a:buNone/>
            </a:pP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koipkro.kostroma.ru/Buy/%D0%BF%D1%80%D0%B0%D0%B2%D0%B0%20%D1%80%D0%B5%D0%B1%D0%B5%D0%BD%D0%BA%D0%B0/SiteAssets/%D1%80%D0%B0%D0%B4%D1%83%D0%B3%D0%B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34316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2000" b="1" dirty="0" smtClean="0">
                <a:latin typeface="Bookman Old Style" pitchFamily="18" charset="0"/>
              </a:rPr>
              <a:t/>
            </a:r>
            <a:br>
              <a:rPr lang="ru-RU" sz="2000" b="1" dirty="0" smtClean="0">
                <a:latin typeface="Bookman Old Style" pitchFamily="18" charset="0"/>
              </a:rPr>
            </a:br>
            <a:r>
              <a:rPr lang="ru-RU" sz="2000" b="1" dirty="0" smtClean="0">
                <a:latin typeface="Bookman Old Style" pitchFamily="18" charset="0"/>
              </a:rPr>
              <a:t/>
            </a:r>
            <a:br>
              <a:rPr lang="ru-RU" sz="2000" b="1" dirty="0" smtClean="0">
                <a:latin typeface="Bookman Old Style" pitchFamily="18" charset="0"/>
              </a:rPr>
            </a:br>
            <a:r>
              <a:rPr lang="ru-RU" sz="2000" b="1" dirty="0" smtClean="0">
                <a:latin typeface="Bookman Old Style" pitchFamily="18" charset="0"/>
              </a:rPr>
              <a:t/>
            </a:r>
            <a:br>
              <a:rPr lang="ru-RU" sz="2000" b="1" dirty="0" smtClean="0">
                <a:latin typeface="Bookman Old Style" pitchFamily="18" charset="0"/>
              </a:rPr>
            </a:br>
            <a:r>
              <a:rPr lang="ru-RU" sz="2000" b="1" dirty="0" smtClean="0">
                <a:latin typeface="Bookman Old Style" pitchFamily="18" charset="0"/>
              </a:rPr>
              <a:t/>
            </a:r>
            <a:br>
              <a:rPr lang="ru-RU" sz="2000" b="1" dirty="0" smtClean="0">
                <a:latin typeface="Bookman Old Style" pitchFamily="18" charset="0"/>
              </a:rPr>
            </a:br>
            <a:r>
              <a:rPr lang="ru-RU" sz="2000" b="1" dirty="0" smtClean="0">
                <a:latin typeface="Bookman Old Style" pitchFamily="18" charset="0"/>
              </a:rPr>
              <a:t/>
            </a:r>
            <a:br>
              <a:rPr lang="ru-RU" sz="2000" b="1" dirty="0" smtClean="0">
                <a:latin typeface="Bookman Old Style" pitchFamily="18" charset="0"/>
              </a:rPr>
            </a:br>
            <a:r>
              <a:rPr lang="ru-RU" sz="2000" b="1" dirty="0" smtClean="0">
                <a:latin typeface="Bookman Old Style" pitchFamily="18" charset="0"/>
              </a:rPr>
              <a:t/>
            </a:r>
            <a:br>
              <a:rPr lang="ru-RU" sz="2000" b="1" dirty="0" smtClean="0">
                <a:latin typeface="Bookman Old Style" pitchFamily="18" charset="0"/>
              </a:rPr>
            </a:br>
            <a:r>
              <a:rPr lang="ru-RU" sz="2000" b="1" dirty="0" smtClean="0">
                <a:latin typeface="Bookman Old Style" pitchFamily="18" charset="0"/>
              </a:rPr>
              <a:t/>
            </a:r>
            <a:br>
              <a:rPr lang="ru-RU" sz="2000" b="1" dirty="0" smtClean="0">
                <a:latin typeface="Bookman Old Style" pitchFamily="18" charset="0"/>
              </a:rPr>
            </a:br>
            <a:r>
              <a:rPr lang="ru-RU" sz="2000" b="1" dirty="0" smtClean="0">
                <a:latin typeface="Bookman Old Style" pitchFamily="18" charset="0"/>
              </a:rPr>
              <a:t/>
            </a:r>
            <a:br>
              <a:rPr lang="ru-RU" sz="2000" b="1" dirty="0" smtClean="0">
                <a:latin typeface="Bookman Old Style" pitchFamily="18" charset="0"/>
              </a:rPr>
            </a:br>
            <a:endParaRPr lang="ru-RU" sz="2000" i="1" dirty="0">
              <a:latin typeface="Bookman Old Style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2910" y="3786189"/>
            <a:ext cx="80724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 smtClean="0">
                <a:latin typeface="Bookman Old Style" pitchFamily="18" charset="0"/>
              </a:rPr>
              <a:t/>
            </a:r>
            <a:br>
              <a:rPr lang="ru-RU" sz="1600" i="1" dirty="0" smtClean="0">
                <a:latin typeface="Bookman Old Style" pitchFamily="18" charset="0"/>
              </a:rPr>
            </a:br>
            <a:endParaRPr lang="ru-RU" sz="1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95736" y="493272"/>
            <a:ext cx="57606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493273"/>
            <a:ext cx="8496944" cy="68034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kumimoji="0" lang="ru-RU" sz="2400" b="1" i="0" u="none" strike="noStrike" kern="0" cap="small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                   Основные задачи: </a:t>
            </a:r>
            <a:r>
              <a:rPr kumimoji="0" lang="ru-RU" sz="2400" b="0" i="0" u="none" strike="noStrike" kern="0" cap="small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/>
            </a:r>
            <a:br>
              <a:rPr kumimoji="0" lang="ru-RU" sz="2400" b="0" i="0" u="none" strike="noStrike" kern="0" cap="small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</a:br>
            <a:r>
              <a:rPr lang="ru-RU" b="1" i="1" dirty="0">
                <a:latin typeface="Times New Roman"/>
                <a:ea typeface="Calibri"/>
                <a:cs typeface="Times New Roman"/>
              </a:rPr>
              <a:t>Познание: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расширять знания детей об осени, ее признаках и явлениях; расширять представление о многообразии и пользе овощей и фруктов;</a:t>
            </a:r>
            <a:endParaRPr lang="ru-RU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Коммуникация: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развивать диалогическую форму речи, вовлекать детей в разговор во время рассматривания картин; формировать умение вести диалог с педагогом: слушать и понимать заданный вопрос, понятно отвечать на него.</a:t>
            </a:r>
            <a:endParaRPr lang="ru-RU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Социализация: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развивать навыки организованного поведения в детском саду; формировать доброжелательное отношение друг  к другу.</a:t>
            </a:r>
            <a:endParaRPr lang="ru-RU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Художественная литература: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развивать умение рассказывать наизусть  небольшие стихотворения; развивать умение драматизировать небольшие отрывки.</a:t>
            </a:r>
            <a:endParaRPr lang="ru-RU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Художественное творчество: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передавать в рисунке красоту окружающей природы обращать внимание на подбор цвета, соответствующего изображаемому  предмету; развивать ритмично наносить пятна, мазки (осенние листья на дереве) развивать эстетическое восприятие..</a:t>
            </a:r>
            <a:endParaRPr lang="ru-RU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latin typeface="Times New Roman"/>
                <a:ea typeface="Calibri"/>
                <a:cs typeface="Times New Roman"/>
              </a:rPr>
              <a:t>Музыка: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формировать навыки художественного исполнения различных образов при пении; формировать эмоциональную отзывчивость на произведение.</a:t>
            </a:r>
            <a:endParaRPr lang="ru-RU" dirty="0">
              <a:ea typeface="Calibri"/>
              <a:cs typeface="Times New Roman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small" spc="0" normalizeH="0" baseline="0" noProof="0" dirty="0" smtClean="0">
                <a:ln>
                  <a:noFill/>
                </a:ln>
                <a:solidFill>
                  <a:srgbClr val="575F6D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/>
            </a:r>
            <a:br>
              <a:rPr kumimoji="0" lang="ru-RU" sz="2400" b="0" i="0" u="none" strike="noStrike" kern="0" cap="small" spc="0" normalizeH="0" baseline="0" noProof="0" dirty="0" smtClean="0">
                <a:ln>
                  <a:noFill/>
                </a:ln>
                <a:solidFill>
                  <a:srgbClr val="575F6D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</a:b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koipkro.kostroma.ru/Buy/%D0%BF%D1%80%D0%B0%D0%B2%D0%B0%20%D1%80%D0%B5%D0%B1%D0%B5%D0%BD%D0%BA%D0%B0/SiteAssets/%D1%80%D0%B0%D0%B4%D1%83%D0%B3%D0%B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187624" y="476672"/>
            <a:ext cx="7416824" cy="40031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Предполагаемый </a:t>
            </a:r>
            <a:r>
              <a:rPr lang="ru-RU" sz="28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результат</a:t>
            </a:r>
            <a:endParaRPr lang="en-US" sz="2800" b="1" dirty="0" smtClean="0">
              <a:solidFill>
                <a:srgbClr val="FF0000"/>
              </a:solidFill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ru-RU" sz="20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latin typeface="Times New Roman"/>
                <a:ea typeface="Calibri"/>
                <a:cs typeface="Times New Roman"/>
              </a:rPr>
              <a:t> 1.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Обогатятся и расширяться знания детей об осени, ее признаках и дарах;</a:t>
            </a:r>
            <a:endParaRPr lang="ru-RU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latin typeface="Times New Roman"/>
                <a:ea typeface="Calibri"/>
                <a:cs typeface="Times New Roman"/>
              </a:rPr>
              <a:t>2.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Пополнится словарный запас детей, как активного, так и пассивного словаря;</a:t>
            </a:r>
            <a:endParaRPr lang="ru-RU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latin typeface="Times New Roman"/>
                <a:ea typeface="Calibri"/>
                <a:cs typeface="Times New Roman"/>
              </a:rPr>
              <a:t>3.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 Сформируется активность и заинтересованность в образовательном процессе детей у родителей.</a:t>
            </a:r>
            <a:endParaRPr lang="ru-RU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892625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koipkro.kostroma.ru/Buy/%D0%BF%D1%80%D0%B0%D0%B2%D0%B0%20%D1%80%D0%B5%D0%B1%D0%B5%D0%BD%D0%BA%D0%B0/SiteAssets/%D1%80%D0%B0%D0%B4%D1%83%D0%B3%D0%B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7140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Прямоугольник 12"/>
          <p:cNvSpPr/>
          <p:nvPr/>
        </p:nvSpPr>
        <p:spPr>
          <a:xfrm>
            <a:off x="395536" y="1916833"/>
            <a:ext cx="3384376" cy="5492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 smtClean="0">
                <a:solidFill>
                  <a:prstClr val="black"/>
                </a:solidFill>
                <a:latin typeface="Century Schoolbook"/>
              </a:rPr>
              <a:t>1- й этап.</a:t>
            </a:r>
          </a:p>
          <a:p>
            <a:pPr lvl="0"/>
            <a:r>
              <a:rPr lang="ru-RU" sz="2000" dirty="0" smtClean="0">
                <a:solidFill>
                  <a:srgbClr val="FF0000"/>
                </a:solidFill>
                <a:latin typeface="Century Schoolbook"/>
              </a:rPr>
              <a:t>Подготовительный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Составление плана совместной работы с детьми, музыкальным работником и родителями</a:t>
            </a:r>
            <a:endParaRPr lang="ru-RU" sz="11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-Подбор материала и оборудования для ННОД, бесед, игр с детьми, стихи, загадки.</a:t>
            </a:r>
            <a:endParaRPr lang="ru-RU" sz="11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-Сотрудничество с родителями: участие в выставке работ на тему «Золотая осень»; разучивание стихотворений об осени; беседы с родителями о необходимом участии, о серьезном отношении к </a:t>
            </a:r>
            <a:r>
              <a:rPr lang="ru-RU" sz="1400" dirty="0" err="1">
                <a:latin typeface="Times New Roman"/>
                <a:ea typeface="Calibri"/>
                <a:cs typeface="Times New Roman"/>
              </a:rPr>
              <a:t>воспитательно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-образовательному процессу в МБДОУ.</a:t>
            </a:r>
            <a:endParaRPr lang="ru-RU" sz="11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Музыкальный руководитель совместно с воспитателем: развлечение: утренник «В гости к осени»</a:t>
            </a:r>
            <a:endParaRPr lang="ru-RU" sz="1100" dirty="0">
              <a:ea typeface="Calibri"/>
              <a:cs typeface="Times New Roman"/>
            </a:endParaRPr>
          </a:p>
          <a:p>
            <a:pPr lvl="0"/>
            <a:endParaRPr lang="ru-RU" sz="2000" dirty="0" smtClean="0">
              <a:solidFill>
                <a:srgbClr val="FF0000"/>
              </a:solidFill>
              <a:latin typeface="Century Schoolbook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779912" y="1916833"/>
            <a:ext cx="3168352" cy="4904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>
                <a:solidFill>
                  <a:prstClr val="black"/>
                </a:solidFill>
                <a:latin typeface="Century Schoolbook"/>
              </a:rPr>
              <a:t>2-й этап</a:t>
            </a:r>
          </a:p>
          <a:p>
            <a:pPr lvl="0"/>
            <a:r>
              <a:rPr lang="ru-RU" sz="2000" dirty="0">
                <a:solidFill>
                  <a:srgbClr val="FF0000"/>
                </a:solidFill>
                <a:latin typeface="Century Schoolbook"/>
              </a:rPr>
              <a:t>Реализация </a:t>
            </a:r>
            <a:r>
              <a:rPr lang="ru-RU" sz="2000" dirty="0" smtClean="0">
                <a:solidFill>
                  <a:srgbClr val="FF0000"/>
                </a:solidFill>
                <a:latin typeface="Century Schoolbook"/>
              </a:rPr>
              <a:t>проекта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u="sng" dirty="0">
                <a:latin typeface="Times New Roman"/>
                <a:ea typeface="Calibri"/>
                <a:cs typeface="Times New Roman"/>
              </a:rPr>
              <a:t>Мероприятия по работе с детьми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: чтение художественной литературы, беседы, ННОД, наблюдения, рисование, лепка, дидактические игры, пальчиковые игры, подвижные игры</a:t>
            </a:r>
            <a:endParaRPr lang="ru-RU" sz="11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i="1" dirty="0" smtClean="0">
                <a:latin typeface="Times New Roman"/>
                <a:ea typeface="Calibri"/>
                <a:cs typeface="Times New Roman"/>
              </a:rPr>
              <a:t>Мероприятия по работе с родителями:</a:t>
            </a:r>
            <a:endParaRPr lang="ru-RU" sz="1100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dirty="0" smtClean="0">
                <a:latin typeface="Times New Roman"/>
                <a:ea typeface="Calibri"/>
                <a:cs typeface="Times New Roman"/>
              </a:rPr>
              <a:t>-участие в выставке работ совместно с родителями к выставке «Золотая осень»</a:t>
            </a:r>
            <a:endParaRPr lang="ru-RU" sz="1100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dirty="0" smtClean="0">
                <a:latin typeface="Times New Roman"/>
                <a:ea typeface="Calibri"/>
                <a:cs typeface="Times New Roman"/>
              </a:rPr>
              <a:t>- беседы с родителями о необходимом участии, о серьезном отношении к </a:t>
            </a:r>
            <a:r>
              <a:rPr lang="ru-RU" sz="1400" dirty="0" err="1" smtClean="0">
                <a:latin typeface="Times New Roman"/>
                <a:ea typeface="Calibri"/>
                <a:cs typeface="Times New Roman"/>
              </a:rPr>
              <a:t>воспитательно</a:t>
            </a:r>
            <a:r>
              <a:rPr lang="ru-RU" sz="1400" dirty="0" smtClean="0">
                <a:latin typeface="Times New Roman"/>
                <a:ea typeface="Calibri"/>
                <a:cs typeface="Times New Roman"/>
              </a:rPr>
              <a:t>-образовательному процессу  в ДОУ.</a:t>
            </a:r>
            <a:endParaRPr lang="ru-RU" sz="1100" dirty="0" smtClean="0">
              <a:ea typeface="Calibri"/>
              <a:cs typeface="Times New Roman"/>
            </a:endParaRPr>
          </a:p>
          <a:p>
            <a:pPr lvl="0"/>
            <a:endParaRPr lang="ru-RU" sz="1400" dirty="0">
              <a:solidFill>
                <a:srgbClr val="FF0000"/>
              </a:solidFill>
              <a:latin typeface="Century Schoolbook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948264" y="1916832"/>
            <a:ext cx="2088232" cy="2957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>
                <a:solidFill>
                  <a:prstClr val="black"/>
                </a:solidFill>
                <a:latin typeface="Century Schoolbook"/>
              </a:rPr>
              <a:t>3- й этап</a:t>
            </a:r>
            <a:r>
              <a:rPr lang="ru-RU" sz="2000" b="1" dirty="0" smtClean="0">
                <a:solidFill>
                  <a:prstClr val="black"/>
                </a:solidFill>
                <a:latin typeface="Century Schoolbook"/>
              </a:rPr>
              <a:t>.</a:t>
            </a:r>
          </a:p>
          <a:p>
            <a:pPr lvl="0"/>
            <a:r>
              <a:rPr lang="ru-RU" sz="2000" dirty="0" smtClean="0">
                <a:solidFill>
                  <a:srgbClr val="FF0000"/>
                </a:solidFill>
                <a:latin typeface="Century Schoolbook"/>
              </a:rPr>
              <a:t>Продукт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-оформление выставки детских работ: «Осень»;</a:t>
            </a:r>
            <a:endParaRPr lang="ru-RU" sz="11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-оформление выставки «Осень».</a:t>
            </a:r>
            <a:endParaRPr lang="ru-RU" sz="11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-развлечение «В гости к осени».</a:t>
            </a:r>
            <a:endParaRPr lang="ru-RU" sz="1100" dirty="0">
              <a:ea typeface="Calibri"/>
              <a:cs typeface="Times New Roman"/>
            </a:endParaRPr>
          </a:p>
          <a:p>
            <a:pPr lvl="0"/>
            <a:endParaRPr lang="ru-RU" sz="2000" dirty="0">
              <a:solidFill>
                <a:prstClr val="black"/>
              </a:solidFill>
              <a:latin typeface="Century Schoolbook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943708" y="836712"/>
            <a:ext cx="64447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FF0000"/>
                </a:solidFill>
                <a:latin typeface="Century Schoolbook"/>
              </a:rPr>
              <a:t>Этапы  проекта</a:t>
            </a:r>
            <a:endParaRPr lang="ru-RU" sz="20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Содержимое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koipkro.kostroma.ru/Buy/%D0%BF%D1%80%D0%B0%D0%B2%D0%B0%20%D1%80%D0%B5%D0%B1%D0%B5%D0%BD%D0%BA%D0%B0/SiteAssets/%D1%80%D0%B0%D0%B4%D1%83%D0%B3%D0%B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52" name="Oval 4"/>
          <p:cNvSpPr>
            <a:spLocks noChangeArrowheads="1"/>
          </p:cNvSpPr>
          <p:nvPr/>
        </p:nvSpPr>
        <p:spPr bwMode="auto">
          <a:xfrm>
            <a:off x="3071802" y="2786058"/>
            <a:ext cx="2786082" cy="1428760"/>
          </a:xfrm>
          <a:prstGeom prst="ellipse">
            <a:avLst/>
          </a:prstGeom>
          <a:solidFill>
            <a:srgbClr val="4F81BD"/>
          </a:solidFill>
          <a:ln w="38100">
            <a:solidFill>
              <a:srgbClr val="0F243E"/>
            </a:solidFill>
            <a:round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cs typeface="Arial" pitchFamily="34" charset="0"/>
              </a:rPr>
              <a:t>«Осень золотая»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5" name="Oval 7"/>
          <p:cNvSpPr>
            <a:spLocks noChangeArrowheads="1"/>
          </p:cNvSpPr>
          <p:nvPr/>
        </p:nvSpPr>
        <p:spPr bwMode="auto">
          <a:xfrm>
            <a:off x="1714480" y="500042"/>
            <a:ext cx="2928958" cy="1905000"/>
          </a:xfrm>
          <a:prstGeom prst="ellipse">
            <a:avLst/>
          </a:prstGeom>
          <a:solidFill>
            <a:srgbClr val="4F81BD"/>
          </a:solidFill>
          <a:ln w="38100">
            <a:solidFill>
              <a:srgbClr val="0F243E"/>
            </a:solidFill>
            <a:round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cs typeface="Arial" pitchFamily="34" charset="0"/>
              </a:rPr>
              <a:t>Познавательное развитие: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cs typeface="Arial" pitchFamily="34" charset="0"/>
              </a:rPr>
              <a:t>наблюдение;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cs typeface="Arial" pitchFamily="34" charset="0"/>
              </a:rPr>
              <a:t>загадки;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cs typeface="Arial" pitchFamily="34" charset="0"/>
              </a:rPr>
              <a:t>рассматривание картин.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6" name="Oval 8"/>
          <p:cNvSpPr>
            <a:spLocks noChangeArrowheads="1"/>
          </p:cNvSpPr>
          <p:nvPr/>
        </p:nvSpPr>
        <p:spPr bwMode="auto">
          <a:xfrm>
            <a:off x="714348" y="4429132"/>
            <a:ext cx="3357586" cy="1949450"/>
          </a:xfrm>
          <a:prstGeom prst="ellipse">
            <a:avLst/>
          </a:prstGeom>
          <a:solidFill>
            <a:srgbClr val="4F81BD"/>
          </a:solidFill>
          <a:ln w="38100">
            <a:solidFill>
              <a:srgbClr val="0F243E"/>
            </a:solidFill>
            <a:round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cs typeface="Arial" pitchFamily="34" charset="0"/>
              </a:rPr>
              <a:t>Социально- коммуникативное развитие: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cs typeface="Arial" pitchFamily="34" charset="0"/>
              </a:rPr>
              <a:t>правила поведения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cs typeface="Arial" pitchFamily="34" charset="0"/>
              </a:rPr>
              <a:t>на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cs typeface="Arial" pitchFamily="34" charset="0"/>
              </a:rPr>
              <a:t>природе;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cs typeface="Arial" pitchFamily="34" charset="0"/>
              </a:rPr>
              <a:t>дидактические игры;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cs typeface="Arial" pitchFamily="34" charset="0"/>
              </a:rPr>
              <a:t>настольные игры;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7" name="Oval 9"/>
          <p:cNvSpPr>
            <a:spLocks noChangeArrowheads="1"/>
          </p:cNvSpPr>
          <p:nvPr/>
        </p:nvSpPr>
        <p:spPr bwMode="auto">
          <a:xfrm>
            <a:off x="4786314" y="4286256"/>
            <a:ext cx="3429024" cy="1949450"/>
          </a:xfrm>
          <a:prstGeom prst="ellipse">
            <a:avLst/>
          </a:prstGeom>
          <a:solidFill>
            <a:srgbClr val="4F81BD"/>
          </a:solidFill>
          <a:ln w="38100">
            <a:solidFill>
              <a:srgbClr val="0F243E"/>
            </a:solidFill>
            <a:round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cs typeface="Arial" pitchFamily="34" charset="0"/>
              </a:rPr>
              <a:t>Речевое развитие: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cs typeface="Arial" pitchFamily="34" charset="0"/>
              </a:rPr>
              <a:t>рассматривание картин;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cs typeface="Arial" pitchFamily="34" charset="0"/>
              </a:rPr>
              <a:t>художественное чтение;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cs typeface="Arial" pitchFamily="34" charset="0"/>
              </a:rPr>
              <a:t>беседы;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cs typeface="Arial" pitchFamily="34" charset="0"/>
              </a:rPr>
              <a:t>составление рассказов;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cs typeface="Arial" pitchFamily="34" charset="0"/>
              </a:rPr>
              <a:t>заучивание стихотворений.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Oval 10"/>
          <p:cNvSpPr>
            <a:spLocks noChangeArrowheads="1"/>
          </p:cNvSpPr>
          <p:nvPr/>
        </p:nvSpPr>
        <p:spPr bwMode="auto">
          <a:xfrm>
            <a:off x="5072066" y="500042"/>
            <a:ext cx="3143272" cy="2057400"/>
          </a:xfrm>
          <a:prstGeom prst="ellipse">
            <a:avLst/>
          </a:prstGeom>
          <a:solidFill>
            <a:srgbClr val="4F81BD"/>
          </a:solidFill>
          <a:ln w="38100">
            <a:solidFill>
              <a:srgbClr val="0F243E"/>
            </a:solidFill>
            <a:round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cs typeface="Arial" pitchFamily="34" charset="0"/>
              </a:rPr>
              <a:t>Художественно – эстетическое развитие: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cs typeface="Arial" pitchFamily="34" charset="0"/>
              </a:rPr>
              <a:t>аппликация;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cs typeface="Arial" pitchFamily="34" charset="0"/>
              </a:rPr>
              <a:t>рисование;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cs typeface="Arial" pitchFamily="34" charset="0"/>
              </a:rPr>
              <a:t>лепка;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cs typeface="Arial" pitchFamily="34" charset="0"/>
              </a:rPr>
              <a:t>праздник «Осени»;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cs typeface="Arial" pitchFamily="34" charset="0"/>
              </a:rPr>
              <a:t>выставка поделок.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9" name="AutoShape 11"/>
          <p:cNvSpPr>
            <a:spLocks noChangeArrowheads="1"/>
          </p:cNvSpPr>
          <p:nvPr/>
        </p:nvSpPr>
        <p:spPr bwMode="auto">
          <a:xfrm rot="2525990" flipV="1">
            <a:off x="2544264" y="2529641"/>
            <a:ext cx="662321" cy="386064"/>
          </a:xfrm>
          <a:prstGeom prst="leftArrow">
            <a:avLst>
              <a:gd name="adj1" fmla="val 50000"/>
              <a:gd name="adj2" fmla="val 92519"/>
            </a:avLst>
          </a:prstGeom>
          <a:solidFill>
            <a:srgbClr val="4F81BD"/>
          </a:solidFill>
          <a:ln w="38100">
            <a:solidFill>
              <a:srgbClr val="0F243E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AutoShape 11"/>
          <p:cNvSpPr>
            <a:spLocks noChangeArrowheads="1"/>
          </p:cNvSpPr>
          <p:nvPr/>
        </p:nvSpPr>
        <p:spPr bwMode="auto">
          <a:xfrm rot="7849024" flipV="1">
            <a:off x="5746396" y="2755509"/>
            <a:ext cx="662321" cy="386064"/>
          </a:xfrm>
          <a:prstGeom prst="leftArrow">
            <a:avLst>
              <a:gd name="adj1" fmla="val 50000"/>
              <a:gd name="adj2" fmla="val 92519"/>
            </a:avLst>
          </a:prstGeom>
          <a:solidFill>
            <a:srgbClr val="4F81BD"/>
          </a:solidFill>
          <a:ln w="38100">
            <a:solidFill>
              <a:srgbClr val="0F243E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" name="AutoShape 11"/>
          <p:cNvSpPr>
            <a:spLocks noChangeArrowheads="1"/>
          </p:cNvSpPr>
          <p:nvPr/>
        </p:nvSpPr>
        <p:spPr bwMode="auto">
          <a:xfrm rot="12541579" flipV="1">
            <a:off x="5838513" y="3851189"/>
            <a:ext cx="662321" cy="386064"/>
          </a:xfrm>
          <a:prstGeom prst="leftArrow">
            <a:avLst>
              <a:gd name="adj1" fmla="val 50000"/>
              <a:gd name="adj2" fmla="val 92519"/>
            </a:avLst>
          </a:prstGeom>
          <a:solidFill>
            <a:srgbClr val="4F81BD"/>
          </a:solidFill>
          <a:ln w="38100">
            <a:solidFill>
              <a:srgbClr val="0F243E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" name="AutoShape 11"/>
          <p:cNvSpPr>
            <a:spLocks noChangeArrowheads="1"/>
          </p:cNvSpPr>
          <p:nvPr/>
        </p:nvSpPr>
        <p:spPr bwMode="auto">
          <a:xfrm rot="19122530" flipV="1">
            <a:off x="2402463" y="3813848"/>
            <a:ext cx="662321" cy="386064"/>
          </a:xfrm>
          <a:prstGeom prst="leftArrow">
            <a:avLst>
              <a:gd name="adj1" fmla="val 50000"/>
              <a:gd name="adj2" fmla="val 92519"/>
            </a:avLst>
          </a:prstGeom>
          <a:solidFill>
            <a:srgbClr val="4F81BD"/>
          </a:solidFill>
          <a:ln w="38100">
            <a:solidFill>
              <a:srgbClr val="0F243E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818</TotalTime>
  <Words>647</Words>
  <Application>Microsoft Office PowerPoint</Application>
  <PresentationFormat>Экран (4:3)</PresentationFormat>
  <Paragraphs>103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                 Муниципальное бюджетное дошкольное образовательное учреждение                 «Детский сад № 1 Мамонтенок»</vt:lpstr>
      <vt:lpstr>Презентация PowerPoint</vt:lpstr>
      <vt:lpstr>Актуальность   темы. </vt:lpstr>
      <vt:lpstr>Презентация PowerPoint</vt:lpstr>
      <vt:lpstr>Презентация PowerPoint</vt:lpstr>
      <vt:lpstr>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" Речевое развитие </vt:lpstr>
      <vt:lpstr>        </vt:lpstr>
      <vt:lpstr>        </vt:lpstr>
      <vt:lpstr> Рисуем «Разноцветный ковер» из листиков </vt:lpstr>
      <vt:lpstr>Презентация PowerPoint</vt:lpstr>
      <vt:lpstr>        </vt:lpstr>
      <vt:lpstr>Праздник осени.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Катя</dc:creator>
  <cp:lastModifiedBy>*</cp:lastModifiedBy>
  <cp:revision>360</cp:revision>
  <dcterms:modified xsi:type="dcterms:W3CDTF">2017-10-15T18:14:43Z</dcterms:modified>
</cp:coreProperties>
</file>