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81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80" r:id="rId21"/>
    <p:sldId id="275" r:id="rId22"/>
    <p:sldId id="277" r:id="rId23"/>
    <p:sldId id="279" r:id="rId24"/>
    <p:sldId id="284" r:id="rId25"/>
    <p:sldId id="285" r:id="rId26"/>
    <p:sldId id="283" r:id="rId27"/>
    <p:sldId id="282" r:id="rId28"/>
    <p:sldId id="287" r:id="rId2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06666"/>
    <a:srgbClr val="0099CC"/>
    <a:srgbClr val="1C1C1C"/>
    <a:srgbClr val="800000"/>
    <a:srgbClr val="CCFF99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23" autoAdjust="0"/>
    <p:restoredTop sz="94652" autoAdjust="0"/>
  </p:normalViewPr>
  <p:slideViewPr>
    <p:cSldViewPr>
      <p:cViewPr varScale="1">
        <p:scale>
          <a:sx n="70" d="100"/>
          <a:sy n="70" d="100"/>
        </p:scale>
        <p:origin x="131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D65EF0-0FD6-4244-BD09-9CC2A386419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D1C28-EB51-490D-BA0A-D075160E27F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ECD30A-6D35-43A2-95E4-0D125FEB4F3E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8D39B-1B4C-4907-B7A0-3CBC775C2B2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0CF663-F4EA-4C50-B2ED-77005D21CF3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0F1123-8A12-4FA5-8DE9-CA1041B2A48A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567EE-D854-4800-8EED-0BFA289EE05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23639-AADC-4EB1-9FCA-78B63A4EBF9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51046-C5E5-4D1E-A2BE-CB4564041F35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7ECF6-D738-49F8-AAE5-8FB916023D2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E0C9B-42C5-4168-B1A7-6AFC1493F01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939536-41B6-41F0-BF81-A7A574454BD0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1" name="Rectangle 173"/>
          <p:cNvSpPr>
            <a:spLocks noChangeArrowheads="1"/>
          </p:cNvSpPr>
          <p:nvPr/>
        </p:nvSpPr>
        <p:spPr bwMode="auto">
          <a:xfrm>
            <a:off x="107504" y="4429132"/>
            <a:ext cx="619268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5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 и свят ваш подвиг </a:t>
            </a:r>
            <a:r>
              <a:rPr lang="ru-RU" sz="5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незабвенный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(посвящается женам декабристов)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25" name="Rectangle 177"/>
          <p:cNvSpPr>
            <a:spLocks noChangeArrowheads="1"/>
          </p:cNvSpPr>
          <p:nvPr/>
        </p:nvSpPr>
        <p:spPr bwMode="auto">
          <a:xfrm>
            <a:off x="500034" y="5214950"/>
            <a:ext cx="53657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es-ES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http://upyourpic.org/images/201312/29zxogmid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675890" cy="379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i1.ytimg.com/vi/H595ucPd57Y/hqdefault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7" r="18500"/>
          <a:stretch/>
        </p:blipFill>
        <p:spPr bwMode="auto">
          <a:xfrm>
            <a:off x="2555776" y="-27899"/>
            <a:ext cx="2304256" cy="2914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Портрет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051" y="1466309"/>
            <a:ext cx="2039119" cy="2858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AppData\Local\Temp\А.ВРозен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456" y="253545"/>
            <a:ext cx="2378710" cy="317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4" descr="ивашев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803" y="3789040"/>
            <a:ext cx="2311732" cy="28803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740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685800"/>
            <a:ext cx="8534400" cy="6019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dirty="0" smtClean="0"/>
              <a:t>    </a:t>
            </a: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91480" cy="45457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4725144"/>
            <a:ext cx="8928992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вслед за ними одна за другой по тому же бесконечному сибирскому тракту направились жены декабристов: </a:t>
            </a:r>
            <a:r>
              <a:rPr lang="ru-RU" alt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Е.П.Нарышкина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Н.Д.Фонвизина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А.И.Давыдова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А.В.Ентальцева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М.К.Юшневская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alt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А.В.Розен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Среди этих замечательных женщин, к примеру, были еще две совсем юные француженки. Почти не зная русского языка, они отправились в суровую Сибирь, чтобы разделить участь тех, кого давно любили: Полина </a:t>
            </a:r>
            <a:r>
              <a:rPr lang="ru-RU" alt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Гебль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вышла на каторге замуж за </a:t>
            </a:r>
            <a:r>
              <a:rPr lang="ru-RU" alt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И.А.Анненкова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Камилла </a:t>
            </a:r>
            <a:r>
              <a:rPr lang="ru-RU" alt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Ле-Дантю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 за </a:t>
            </a:r>
            <a:r>
              <a:rPr lang="ru-RU" alt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В.П.Ивашева</a:t>
            </a:r>
            <a:r>
              <a:rPr lang="ru-RU" alt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4633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093787"/>
          </a:xfrm>
        </p:spPr>
        <p:txBody>
          <a:bodyPr/>
          <a:lstStyle/>
          <a:p>
            <a:pPr eaLnBrk="1" hangingPunct="1"/>
            <a:r>
              <a:rPr lang="ru-RU" altLang="ru-RU" sz="4000" b="1" dirty="0" smtClean="0">
                <a:solidFill>
                  <a:srgbClr val="C00000"/>
                </a:solidFill>
              </a:rPr>
              <a:t>Нарышкина Елизавета Петровна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51920" y="1484784"/>
            <a:ext cx="5104754" cy="5068416"/>
          </a:xfrm>
        </p:spPr>
        <p:txBody>
          <a:bodyPr/>
          <a:lstStyle/>
          <a:p>
            <a:pPr marL="0" indent="0" algn="ctr"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Елизавета Петровна Нарышкина (урожденная графиня Коновницына) происходила из прославленного дворянского рода. </a:t>
            </a:r>
          </a:p>
          <a:p>
            <a:pPr marL="0" indent="0" algn="ctr"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 приняли ко двору, она стала фрейлиной императрицы.  </a:t>
            </a:r>
          </a:p>
          <a:p>
            <a:pPr marL="0" indent="0" algn="ctr"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1824 году Елизавета Петровна вышла замуж за полковника </a:t>
            </a: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Тарутинского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пехотного полка Михаила Михайловича Нарышкина, человека светского, богатого и знатного. </a:t>
            </a:r>
          </a:p>
          <a:p>
            <a:pPr marL="0" indent="0" algn="ctr"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Елизавета Петровна ничего не знала о противоправительственной деятельности мужа, и произошедшее было для нее жестоким ударом. Он был осужден по четвертому разряду к каторжным работам на 8 лет.  </a:t>
            </a:r>
          </a:p>
          <a:p>
            <a:pPr marL="0" indent="0" algn="ctr"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письме к своей матери Елизавета Петровна пишет, что поездка на каторгу к мужу необходима для ее счастья. Мать благословила ее в дальний путь. </a:t>
            </a:r>
          </a:p>
          <a:p>
            <a:pPr marL="0" indent="0" algn="ctr">
              <a:buNone/>
            </a:pPr>
            <a:endParaRPr lang="ru-RU" alt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1400" dirty="0" smtClean="0"/>
          </a:p>
        </p:txBody>
      </p:sp>
      <p:pic>
        <p:nvPicPr>
          <p:cNvPr id="7" name="Рисунок 6" descr="Акварель Н. А. Бестужева (1832)«Портрет мой слишком льстит, но, однако я на нем похожа»[1]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312368" cy="432048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84391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800" b="1" dirty="0" smtClean="0">
                <a:solidFill>
                  <a:srgbClr val="C00000"/>
                </a:solidFill>
              </a:rPr>
              <a:t>Фонвизина </a:t>
            </a:r>
            <a:r>
              <a:rPr lang="ru-RU" altLang="ru-RU" sz="3800" b="1" dirty="0" smtClean="0">
                <a:solidFill>
                  <a:srgbClr val="C00000"/>
                </a:solidFill>
              </a:rPr>
              <a:t>Наталья Дмитриевна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143000"/>
            <a:ext cx="4752528" cy="5715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Дмитриевна</a:t>
            </a:r>
            <a:r>
              <a:rPr lang="ru-RU" alt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родилась 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дворянской семье. Отец - Дмитрий Акимович </a:t>
            </a:r>
            <a:r>
              <a:rPr lang="ru-RU" alt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Апухтин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мать - Марья Павловна Фонвизина.</a:t>
            </a:r>
            <a:b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Жена </a:t>
            </a:r>
            <a:r>
              <a:rPr lang="ru-RU" alt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М.А.Фонвизина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последовала за мужем в Сибирь. </a:t>
            </a:r>
            <a:r>
              <a:rPr lang="ru-RU" alt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поселении в Тобольске в 1848 году, когда на город обрушилась эпидемия холеры, вместе с мужем, рискуя жизнью, ухаживала за больными, снабжая их лекарствами и всем необходимым.</a:t>
            </a:r>
            <a:r>
              <a:rPr lang="ru-RU" altLang="ru-RU" sz="2000" dirty="0" smtClean="0"/>
              <a:t/>
            </a:r>
            <a:br>
              <a:rPr lang="ru-RU" altLang="ru-RU" sz="2000" dirty="0" smtClean="0"/>
            </a:br>
            <a:endParaRPr lang="ru-RU" altLang="ru-RU" sz="2000" dirty="0" smtClean="0"/>
          </a:p>
        </p:txBody>
      </p:sp>
      <p:pic>
        <p:nvPicPr>
          <p:cNvPr id="5" name="Рисунок 4" descr="C:\Users\User\AppData\Local\Temp\RusPortraits_v2-078_Natalie_Dmitriewna_Von_Vizin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44824"/>
            <a:ext cx="3600400" cy="453650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29114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800" b="1" dirty="0" smtClean="0">
                <a:solidFill>
                  <a:srgbClr val="C00000"/>
                </a:solidFill>
              </a:rPr>
              <a:t>Давыдова </a:t>
            </a:r>
            <a:r>
              <a:rPr lang="ru-RU" altLang="ru-RU" sz="3800" b="1" dirty="0" smtClean="0">
                <a:solidFill>
                  <a:srgbClr val="C00000"/>
                </a:solidFill>
              </a:rPr>
              <a:t>Александра Ивановна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219200"/>
            <a:ext cx="4773488" cy="5638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1700" dirty="0" smtClean="0"/>
              <a:t/>
            </a:r>
            <a:br>
              <a:rPr lang="ru-RU" altLang="ru-RU" sz="1700" dirty="0" smtClean="0"/>
            </a:b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Последовала в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1828 году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мужем в Сибирь.</a:t>
            </a:r>
            <a:b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Мемуаристы единодушно отмечают «необыкновенную кротость нрава, всегда ровное расположение духа и смирение» Александры Ивановны.</a:t>
            </a:r>
            <a:b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Дети: Мария, Михаил, Екатерина, Елизавета, Петр (был женат на Е.С. Трубецкой, дочери декабриста), Николай.</a:t>
            </a:r>
            <a:b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Сибири родились: Василий; Александра, Иван, Лев (муж сестры П.И. Чайковского), Софья, Вера.</a:t>
            </a:r>
            <a:b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смерти В.Л. Давыдова его семья с высочайшего разрешения, последовавшего 14 февраля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1856 года,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возвратилась в Европейскую Россию.</a:t>
            </a:r>
            <a:b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манифесту в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1856 года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были восстановлены в правах дворянства, а тем из них, которые при определении в учебные заведения названы по имени отца, возвращена фамилия.</a:t>
            </a:r>
          </a:p>
        </p:txBody>
      </p:sp>
      <p:pic>
        <p:nvPicPr>
          <p:cNvPr id="14340" name="Picture 4" descr="давыд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5900"/>
            <a:ext cx="3816424" cy="51054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8999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1.liveinternet.ru/images/attach/c/6/92/797/92797415_large_original__14_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3960440" cy="496855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878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3600" b="1" dirty="0" err="1" smtClean="0">
                <a:solidFill>
                  <a:srgbClr val="C00000"/>
                </a:solidFill>
                <a:latin typeface="+mj-lt"/>
              </a:rPr>
              <a:t>Ентальцева</a:t>
            </a:r>
            <a:r>
              <a:rPr lang="ru-RU" altLang="ru-RU" sz="36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altLang="ru-RU" sz="3600" b="1" dirty="0">
                <a:solidFill>
                  <a:srgbClr val="C00000"/>
                </a:solidFill>
                <a:latin typeface="+mj-lt"/>
              </a:rPr>
              <a:t>Александра Васильевна</a:t>
            </a:r>
            <a:endParaRPr lang="ru-RU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268760"/>
            <a:ext cx="4104456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Самой старшей в небольшой женской колонии, образованной жёнами декабристов в Чите, куда сослали осуждённых участников восстания на Сенатской площади, была Александра Васильевна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Ентальцева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жена </a:t>
            </a:r>
            <a:r>
              <a:rPr lang="ru-RU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Ентальцева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А.В.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приехала за мужем в Читинский острог в мае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1827 года,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его смерти ей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запрещено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покидать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Сибирь, она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оставалась там до возвращения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Европейскую Россию после манифеста об амнистии 1856 года, жила затем в Москве, где и умерла.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929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800" b="1" dirty="0" err="1" smtClean="0">
                <a:solidFill>
                  <a:srgbClr val="C00000"/>
                </a:solidFill>
              </a:rPr>
              <a:t>Юшневская</a:t>
            </a:r>
            <a:r>
              <a:rPr lang="ru-RU" altLang="ru-RU" sz="38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3800" b="1" dirty="0" smtClean="0">
                <a:solidFill>
                  <a:srgbClr val="C00000"/>
                </a:solidFill>
              </a:rPr>
              <a:t>Мария </a:t>
            </a:r>
            <a:r>
              <a:rPr lang="ru-RU" altLang="ru-RU" sz="3800" b="1" dirty="0" err="1" smtClean="0">
                <a:solidFill>
                  <a:srgbClr val="C00000"/>
                </a:solidFill>
              </a:rPr>
              <a:t>Казимировна</a:t>
            </a:r>
            <a:endParaRPr lang="ru-RU" altLang="ru-RU" sz="3800" b="1" dirty="0" smtClean="0">
              <a:solidFill>
                <a:srgbClr val="C0000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343024"/>
            <a:ext cx="4536504" cy="5238751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1800" dirty="0" smtClean="0"/>
              <a:t/>
            </a:r>
            <a:br>
              <a:rPr lang="ru-RU" altLang="ru-RU" sz="1800" dirty="0" smtClean="0"/>
            </a:b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1812 года - жена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А.П. </a:t>
            </a: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Юшневского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последовала за мужем в Сибирь.</a:t>
            </a:r>
            <a:b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смерти А.П.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Юшневского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генерал-губернатор Восточной Сибири В.Я. Руперт вошел с представлением о разрешении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Юшневской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возвратиться в принадлежавшее ей имение в Киевской губернии, но в этом было отказано, разрешено вернуться только по докладу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1855 года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установлением за нею секретного надзора.</a:t>
            </a:r>
            <a:r>
              <a:rPr lang="ru-RU" altLang="ru-RU" sz="1800" dirty="0" smtClean="0"/>
              <a:t/>
            </a:r>
            <a:br>
              <a:rPr lang="ru-RU" altLang="ru-RU" sz="1800" dirty="0" smtClean="0"/>
            </a:br>
            <a:endParaRPr lang="ru-RU" altLang="ru-RU" sz="1800" dirty="0" smtClean="0"/>
          </a:p>
        </p:txBody>
      </p:sp>
      <p:pic>
        <p:nvPicPr>
          <p:cNvPr id="16388" name="Picture 4" descr="юшневск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0" y="1343025"/>
            <a:ext cx="3981450" cy="52387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192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C00000"/>
                </a:solidFill>
              </a:rPr>
              <a:t>Розен </a:t>
            </a:r>
            <a:r>
              <a:rPr lang="ru-RU" altLang="ru-RU" b="1" dirty="0" smtClean="0">
                <a:solidFill>
                  <a:srgbClr val="C00000"/>
                </a:solidFill>
              </a:rPr>
              <a:t>Анна Васильевна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143000"/>
            <a:ext cx="4690864" cy="594360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altLang="ru-RU" sz="2100" dirty="0" smtClean="0"/>
              <a:t>    </a:t>
            </a:r>
            <a:endParaRPr lang="ru-RU" altLang="ru-RU" sz="2100" dirty="0" smtClean="0"/>
          </a:p>
          <a:p>
            <a:pPr algn="ctr">
              <a:lnSpc>
                <a:spcPct val="80000"/>
              </a:lnSpc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Дочь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Василия Фёдоровича Малиновского, первого директора Царскосельского лицея, жена декабриста барона Андрея Евгеньевича фон Розена, последовавшая за ним в Сибирь. </a:t>
            </a: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Дети: Евгений, Василий, Владимир, Андрей, Анна, Софья. Сыновья, рожденные в Сибири, на Кавказе были определены в Грузинский дворянский батальон военных кантонистов под фамилией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Розеновых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 амнистии 1856 года детям возвращена фамилия и титул отца.</a:t>
            </a:r>
          </a:p>
        </p:txBody>
      </p:sp>
      <p:pic>
        <p:nvPicPr>
          <p:cNvPr id="5" name="Рисунок 4" descr="C:\Users\User\AppData\Local\Temp\А.ВРозен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17638"/>
            <a:ext cx="3816424" cy="503569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721792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39825"/>
          </a:xfrm>
        </p:spPr>
        <p:txBody>
          <a:bodyPr/>
          <a:lstStyle/>
          <a:p>
            <a:pPr algn="ctr" eaLnBrk="1" hangingPunct="1"/>
            <a:r>
              <a:rPr lang="ru-RU" altLang="ru-RU" sz="3800" b="1" dirty="0" smtClean="0">
                <a:solidFill>
                  <a:srgbClr val="C00000"/>
                </a:solidFill>
              </a:rPr>
              <a:t>Анненкова </a:t>
            </a:r>
            <a:r>
              <a:rPr lang="ru-RU" altLang="ru-RU" sz="3800" b="1" dirty="0" smtClean="0">
                <a:solidFill>
                  <a:srgbClr val="C00000"/>
                </a:solidFill>
              </a:rPr>
              <a:t>(</a:t>
            </a:r>
            <a:r>
              <a:rPr lang="ru-RU" altLang="ru-RU" sz="3800" b="1" dirty="0" err="1" smtClean="0">
                <a:solidFill>
                  <a:srgbClr val="C00000"/>
                </a:solidFill>
              </a:rPr>
              <a:t>Гебль</a:t>
            </a:r>
            <a:r>
              <a:rPr lang="ru-RU" altLang="ru-RU" sz="3800" b="1" dirty="0" smtClean="0">
                <a:solidFill>
                  <a:srgbClr val="C00000"/>
                </a:solidFill>
              </a:rPr>
              <a:t>) Прасковья (Полина) Егоровна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4788024" cy="5638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1500" dirty="0" smtClean="0"/>
              <a:t>     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Прасковья Егоровна (1800-1876), жена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И.А. Анненкова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француженка, последовавшая за Анненковым в Сибирь и обвенчавшаяся 4 апреля 1828 с ним в Чите.</a:t>
            </a:r>
            <a:b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Родилась в Лотарингии, в замке </a:t>
            </a: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Шампаньи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семье офицера. Настоящие имя и фамилия - </a:t>
            </a: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Жаннета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Поль. После смерти отца сеньора Поля опека над состоянием была поручена посторонним людям, которые </a:t>
            </a: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расстратили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его. Вследствие чего детство и ранняя юность Полины прошли в бедности, и она вынуждена была зарабатывать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шитьем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1823 году покидает Францию и в надежде заработать едет в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Россию. Сменив фамилию и став Полиной </a:t>
            </a: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Гебль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служит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старшей продавщицей в торговом доме </a:t>
            </a: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Диманси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и знакомится со своим будущим мужем. </a:t>
            </a:r>
            <a:b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декабря 1826 г. И.А. Анненкова отправляют в Иркутск, узнав об этом, </a:t>
            </a:r>
            <a:r>
              <a:rPr lang="ru-RU" alt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Гебль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добивается разрешения на брак с ним.</a:t>
            </a:r>
            <a:b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амнистии 1856 г. возвращается с мужем в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Европейскую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Россию.</a:t>
            </a:r>
            <a:r>
              <a:rPr lang="ru-RU" altLang="ru-RU" sz="1500" dirty="0" smtClean="0"/>
              <a:t/>
            </a:r>
            <a:br>
              <a:rPr lang="ru-RU" altLang="ru-RU" sz="1500" dirty="0" smtClean="0"/>
            </a:br>
            <a:endParaRPr lang="ru-RU" altLang="ru-RU" sz="1500" dirty="0" smtClean="0"/>
          </a:p>
        </p:txBody>
      </p:sp>
      <p:pic>
        <p:nvPicPr>
          <p:cNvPr id="5" name="Рисунок 4" descr="C:\Users\User\AppData\Local\Temp\Polina_Annenkov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12776"/>
            <a:ext cx="4176464" cy="504056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586665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39825"/>
          </a:xfrm>
        </p:spPr>
        <p:txBody>
          <a:bodyPr/>
          <a:lstStyle/>
          <a:p>
            <a:pPr eaLnBrk="1" hangingPunct="1"/>
            <a:r>
              <a:rPr lang="ru-RU" altLang="ru-RU" sz="3800" b="1" dirty="0" smtClean="0">
                <a:solidFill>
                  <a:srgbClr val="C00000"/>
                </a:solidFill>
              </a:rPr>
              <a:t>Ивашова </a:t>
            </a:r>
            <a:r>
              <a:rPr lang="ru-RU" altLang="ru-RU" sz="3800" b="1" dirty="0" smtClean="0">
                <a:solidFill>
                  <a:srgbClr val="C00000"/>
                </a:solidFill>
              </a:rPr>
              <a:t>(</a:t>
            </a:r>
            <a:r>
              <a:rPr lang="ru-RU" altLang="ru-RU" sz="3800" b="1" dirty="0" err="1" smtClean="0">
                <a:solidFill>
                  <a:srgbClr val="C00000"/>
                </a:solidFill>
              </a:rPr>
              <a:t>Ле</a:t>
            </a:r>
            <a:r>
              <a:rPr lang="ru-RU" altLang="ru-RU" sz="38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3800" b="1" dirty="0" err="1" smtClean="0">
                <a:solidFill>
                  <a:srgbClr val="C00000"/>
                </a:solidFill>
              </a:rPr>
              <a:t>Дантю</a:t>
            </a:r>
            <a:r>
              <a:rPr lang="ru-RU" altLang="ru-RU" sz="3800" b="1" dirty="0" smtClean="0">
                <a:solidFill>
                  <a:srgbClr val="C00000"/>
                </a:solidFill>
              </a:rPr>
              <a:t>) Камилла Петровна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5148064" cy="57912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100" dirty="0" smtClean="0"/>
              <a:t>    </a:t>
            </a:r>
            <a:endParaRPr lang="ru-RU" altLang="ru-RU" sz="2100" dirty="0" smtClean="0"/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Камилла -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француженка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Дочь гувернантки из семьи Ивашевых. Была тайно влюблена в будущего мужа, но смогла открыть чувства только после его осуждения. Сказала о своем увлечении матери; последняя, посовещавшись с матерью Ивашева и списавшись с самим Ивашевым, получила его согласие на брак.</a:t>
            </a:r>
            <a:b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Умерла во время родов дочери Елизаветы (умершей вместе с матерью).</a:t>
            </a:r>
            <a:b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Дети: Александр, Мари, Петр, Вера.</a:t>
            </a:r>
            <a:b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воспитывались у тетки княжны Екатерины Петровны Хованской под фамилией Васильевых.</a:t>
            </a:r>
            <a:b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манифесту об амнистии 26 августа 1856 им была возвращена фамилия и дворянство.</a:t>
            </a:r>
          </a:p>
        </p:txBody>
      </p:sp>
      <p:pic>
        <p:nvPicPr>
          <p:cNvPr id="19460" name="Picture 4" descr="иваше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908" y="1638300"/>
            <a:ext cx="3730625" cy="4648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0847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929454" y="6357958"/>
            <a:ext cx="2214546" cy="5000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  <p:pic>
        <p:nvPicPr>
          <p:cNvPr id="5" name="Рисунок 4" descr="https://iledebeaute.ru/files/images/pub/part_1/23272/src/6-Сенатская%20площадь%20600Х.jpg?517_35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85350"/>
            <a:ext cx="8712968" cy="54726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79512" y="116632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C00000"/>
                </a:solidFill>
              </a:rPr>
              <a:t>14 декабря 1825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года – восстание декабристов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iledebeaute.ru/files/images/pub/part_1/23272/src/9-Кольца%20из%20кандалов.jpg?526_3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352928" cy="54726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39552" y="5877272"/>
            <a:ext cx="82809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Обручальные кольца из кандалов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3215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далекой Сибири эти хрупкие на вид женщины начали строить свою новую жизнь и вместе с декабристами-каторжниками самоотверженно несли свой </a:t>
            </a:r>
            <a:r>
              <a:rPr lang="ru-RU" altLang="ru-RU" sz="2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</a:t>
            </a:r>
            <a:endParaRPr lang="ru-RU" sz="2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leanor\Pictures\Новая папка\dec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4971035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292080" y="1412776"/>
            <a:ext cx="360040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Петровском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Заводе (ныне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Петровск-Забайкальский) по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указанию Николая </a:t>
            </a:r>
            <a:r>
              <a:rPr lang="en-US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была построена тюрьма для «государственных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преступников», куда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 были переведены из Читы в сентябре 1830года.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1050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4580" y="1193163"/>
            <a:ext cx="6412051" cy="50441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116632"/>
            <a:ext cx="88862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Недалеко </a:t>
            </a: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каторжной тюрьмы были расположены дома женщин, приехавших вслед за своими мужьями в Сибирь.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6237312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i="1" dirty="0"/>
              <a:t>Дамская </a:t>
            </a:r>
            <a:r>
              <a:rPr lang="ru-RU" altLang="ru-RU" b="1" i="1" dirty="0" smtClean="0"/>
              <a:t>улица. 1830 </a:t>
            </a:r>
            <a:r>
              <a:rPr lang="ru-RU" altLang="ru-RU" b="1" i="1" dirty="0"/>
              <a:t>– 1831 </a:t>
            </a:r>
            <a:r>
              <a:rPr lang="ru-RU" altLang="ru-RU" b="1" i="1" dirty="0" smtClean="0"/>
              <a:t>г. Рисунок </a:t>
            </a:r>
            <a:r>
              <a:rPr lang="ru-RU" altLang="ru-RU" b="1" i="1" dirty="0"/>
              <a:t>Н.П. Репина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840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88640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всех домов женщин выделялся один – двухэтажный. Это был дом княгини </a:t>
            </a:r>
            <a:r>
              <a:rPr lang="ru-RU" altLang="ru-RU" sz="28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Е.И.Трубецкой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0889" y="1430796"/>
            <a:ext cx="7393519" cy="516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715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16632"/>
            <a:ext cx="878497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Лишенные, по существу, всех прав, жены декабристов на протяжении долгих лет своей сибирской жизни не переставали бороться вместе с мужьями против произвола чиновников, за право на человеческое достоинство в условиях ссылки, помогая тем, кто нуждался в их помощи. Жены декабристов — дочери из известных дворянских родов — держали себя гордо, свободно и подчеркнуто независимо в отношении сибирского начальства, которое не только вынуждено было считаться, но и боялось их.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652" y="2348880"/>
            <a:ext cx="6264696" cy="434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7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44824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996952"/>
            <a:ext cx="5763799" cy="37444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116632"/>
            <a:ext cx="87849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были очень разные женщины: по своему социальному положению и по возрасту, по характеру и по уровню образования…  Но объединяло их одно: они пожертвовали  всем ради того, чтобы быть рядом с мужьями в годы испытаний. Тюрьму, каторгу и ссылку пережили только 8 из них. После указа об амнистии  декабристов  28 августа 1856 года вместе с мужьями вернулись только пятеро (М. Волконская, П. Анненкова, Е. Нарышкина, А. Розен, Н. Фонвизина). Трое вернулись из Сибири вдовами (М.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Юшневская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Ентальцева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А. Давыдова).  А. Муравьева, К. Ивашева, Е. Трубецкая умерли и похоронены в Сибири.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4456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68960"/>
            <a:ext cx="5328575" cy="35500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1" y="1556792"/>
            <a:ext cx="2924183" cy="46085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6409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Имена декабристов и их жен стали легендами. Сотни книг написаны о декабристах и их героических женах, а сами они, в волю настрадавшись, сказали устами </a:t>
            </a:r>
            <a:r>
              <a:rPr lang="ru-RU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А.И.Давыдовой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«Какие мы героини? Это поэты сделали из нас героинь, а мы просто поехали за нашими мужьями...».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9155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420888"/>
            <a:ext cx="86409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https</a:t>
            </a:r>
            <a:r>
              <a:rPr lang="ru-RU" dirty="0"/>
              <a:t>://iledebeaute.ru/lady/2012/3/13/23272</a:t>
            </a:r>
            <a:r>
              <a:rPr lang="ru-RU" dirty="0" smtClean="0"/>
              <a:t>/</a:t>
            </a:r>
          </a:p>
          <a:p>
            <a:pPr marL="342900" indent="-342900">
              <a:buAutoNum type="arabicPeriod"/>
            </a:pPr>
            <a:r>
              <a:rPr lang="en-US" dirty="0"/>
              <a:t>http://</a:t>
            </a:r>
            <a:r>
              <a:rPr lang="en-US" dirty="0" smtClean="0"/>
              <a:t>polzam.ru/index.php/istorii/item/263-dekabristy-v-ssylke-interesnye-fak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/>
              <a:t>https://yandex.ru/images/search?text=</a:t>
            </a:r>
            <a:r>
              <a:rPr lang="ru-RU" dirty="0"/>
              <a:t>декабристки в </a:t>
            </a:r>
            <a:r>
              <a:rPr lang="ru-RU" dirty="0" smtClean="0"/>
              <a:t>ссылке</a:t>
            </a:r>
          </a:p>
          <a:p>
            <a:pPr marL="342900" indent="-342900">
              <a:buAutoNum type="arabicPeriod"/>
            </a:pPr>
            <a:r>
              <a:rPr lang="en-US" dirty="0"/>
              <a:t>http://www.liveinternet.ru/users/3330352/post277968881</a:t>
            </a:r>
            <a:r>
              <a:rPr lang="en-US" dirty="0" smtClean="0"/>
              <a:t>/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/>
              <a:t>http://</a:t>
            </a:r>
            <a:r>
              <a:rPr lang="en-US" dirty="0" smtClean="0"/>
              <a:t>www.djangoblog.ru/MuseumDekabrist</a:t>
            </a:r>
            <a:endParaRPr lang="ru-RU" dirty="0" smtClean="0"/>
          </a:p>
          <a:p>
            <a:pPr marL="342900" indent="-342900">
              <a:buFontTx/>
              <a:buAutoNum type="arabicPeriod"/>
            </a:pPr>
            <a:r>
              <a:rPr lang="ru-RU" dirty="0" smtClean="0"/>
              <a:t>Презентация «Жены декабристов в Петровском Заводе» Фёдоровой Татьяны Николаевны, учителя </a:t>
            </a:r>
            <a:r>
              <a:rPr lang="ru-RU" dirty="0"/>
              <a:t>начальных классов МОУ СОШ №1г. Петровск-Забайкальского 2009г.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188640"/>
            <a:ext cx="74168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lang="ru-RU" sz="4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7353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altLang="ru-RU" sz="4050" dirty="0"/>
              <a:t>Спасибо за внимание!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5900" y="2057400"/>
            <a:ext cx="6172200" cy="374808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dirty="0">
                <a:solidFill>
                  <a:srgbClr val="C00000"/>
                </a:solidFill>
                <a:latin typeface="Monotype Corsiva" pitchFamily="66" charset="0"/>
              </a:rPr>
              <a:t>    </a:t>
            </a:r>
            <a:r>
              <a:rPr lang="ru-RU" altLang="ru-RU" b="1" dirty="0">
                <a:solidFill>
                  <a:srgbClr val="C00000"/>
                </a:solidFill>
                <a:latin typeface="Monotype Corsiva" pitchFamily="66" charset="0"/>
              </a:rPr>
              <a:t>Презентацию подготовила учитель русского языка и литературы МКОУ «Кудринская средняя общеобразовательная школа» </a:t>
            </a:r>
            <a:r>
              <a:rPr lang="ru-RU" altLang="ru-RU" b="1" dirty="0" err="1">
                <a:solidFill>
                  <a:srgbClr val="C00000"/>
                </a:solidFill>
                <a:latin typeface="Monotype Corsiva" pitchFamily="66" charset="0"/>
              </a:rPr>
              <a:t>Мещовского</a:t>
            </a:r>
            <a:r>
              <a:rPr lang="ru-RU" altLang="ru-RU" b="1" dirty="0">
                <a:solidFill>
                  <a:srgbClr val="C00000"/>
                </a:solidFill>
                <a:latin typeface="Monotype Corsiva" pitchFamily="66" charset="0"/>
              </a:rPr>
              <a:t> района 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b="1" dirty="0">
                <a:solidFill>
                  <a:srgbClr val="C00000"/>
                </a:solidFill>
                <a:latin typeface="Monotype Corsiva" pitchFamily="66" charset="0"/>
              </a:rPr>
              <a:t>Калужской области 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Крючкова 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Галина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 Анатольевна</a:t>
            </a:r>
            <a:r>
              <a:rPr lang="ru-RU" altLang="ru-RU" b="1" dirty="0">
                <a:solidFill>
                  <a:srgbClr val="C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66660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183" y="116632"/>
            <a:ext cx="5671853" cy="43924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4221088"/>
            <a:ext cx="885698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Восстанием руководило Тайное общество, которое в основном состояло из знатных и хорошо обеспеченных людей. После жестокого подавления восстания заговорщики были схвачены и подвергнуты суду, и множество знатных, образованных и богатых людей были сосланы в Сибирь, на каторгу. Они были лишены всех титулов, наград и званий. Но,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всяческое противодействие властей, часть жен и невест декабристов последовали за своими мужьями и любимыми.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7863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2400"/>
            <a:ext cx="8991600" cy="1905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900" dirty="0" smtClean="0"/>
              <a:t>   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Жены декабристов разделили участь своих мужей, совершив своеобразный женский подвиг. У каждой из них судьбы по-своему счастливы и трагичны. Каждой нелегко было оставить свою жизнь, иногда и детей, чтобы уехать за мужем. </a:t>
            </a: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1524000" y="6216650"/>
            <a:ext cx="518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b="1" dirty="0"/>
              <a:t>Зураб Церетели, скульптурная композиция "Жены декабристов. Врата судьбы"</a:t>
            </a:r>
            <a:r>
              <a:rPr lang="ru-RU" altLang="ru-RU" dirty="0"/>
              <a:t> </a:t>
            </a:r>
          </a:p>
        </p:txBody>
      </p:sp>
      <p:pic>
        <p:nvPicPr>
          <p:cNvPr id="5124" name="Picture 7" descr="ура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04999"/>
            <a:ext cx="6516960" cy="4351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6696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74638"/>
            <a:ext cx="8964488" cy="1143000"/>
          </a:xfrm>
        </p:spPr>
        <p:txBody>
          <a:bodyPr/>
          <a:lstStyle/>
          <a:p>
            <a:pPr eaLnBrk="1" hangingPunct="1"/>
            <a:r>
              <a:rPr lang="ru-RU" altLang="ru-RU" sz="4000" b="1" dirty="0" smtClean="0">
                <a:solidFill>
                  <a:srgbClr val="C00000"/>
                </a:solidFill>
              </a:rPr>
              <a:t>Трубецкая Екатерина Ивановна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447800"/>
            <a:ext cx="4392488" cy="54102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600" dirty="0" smtClean="0"/>
              <a:t>  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 июля 1826 года из великолепного особняка на Английской набережной в Петербурге выехала в Сибирь 26-летняя дочь графа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Лаваля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княгиня Трубецкая. Эта выросшая в роскоши аристократка первая последовала на каторгу и в ссылку за своим осужденным мужем-декабристом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С.П.Трубецким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 descr="http://s-horoscope.ru/files/field/image/trubeckaya_ekaterina_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87"/>
          <a:stretch/>
        </p:blipFill>
        <p:spPr bwMode="auto">
          <a:xfrm>
            <a:off x="4572000" y="1447800"/>
            <a:ext cx="4355438" cy="457348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357540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4000" b="1" dirty="0" smtClean="0">
                <a:solidFill>
                  <a:srgbClr val="C00000"/>
                </a:solidFill>
              </a:rPr>
              <a:t>Волконская Мария Николаевна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4724400" cy="525780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Вслед за Трубецкой из дома Волконских на набережной Мойки в Петербурге выехала к мужу в Нерчинские рудники двадцатилетняя княгиня Мария Николаевна Волконская, дочь известного героя 1812 года генерала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Н.Н.Раевского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 descr="https://i1.ytimg.com/vi/H595ucPd57Y/hqdefault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r="18500"/>
          <a:stretch/>
        </p:blipFill>
        <p:spPr bwMode="auto">
          <a:xfrm>
            <a:off x="4724400" y="1417638"/>
            <a:ext cx="4096072" cy="489168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97248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AppData\Local\Temp\Дом_Волконской_и_Трубецкой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496944" cy="554461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544" y="5805264"/>
            <a:ext cx="8280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Благодатский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рудник. Дом, где жили княгини М. Н. Волконская и Е. И. Трубецкая. 1889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3559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534400" cy="1143000"/>
          </a:xfrm>
        </p:spPr>
        <p:txBody>
          <a:bodyPr/>
          <a:lstStyle/>
          <a:p>
            <a:pPr eaLnBrk="1" hangingPunct="1"/>
            <a:r>
              <a:rPr lang="ru-RU" altLang="ru-RU" sz="4000" b="1" dirty="0" err="1" smtClean="0">
                <a:solidFill>
                  <a:srgbClr val="C00000"/>
                </a:solidFill>
              </a:rPr>
              <a:t>Муравьёва</a:t>
            </a:r>
            <a:r>
              <a:rPr lang="ru-RU" altLang="ru-RU" sz="4000" b="1" dirty="0" smtClean="0">
                <a:solidFill>
                  <a:srgbClr val="C00000"/>
                </a:solidFill>
              </a:rPr>
              <a:t> Александра (Александрина) Григорьевна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5105400" cy="525780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Через день после Волконской выехала к мужу в Сибирь Александра Григорьевна Муравьева, дочь графа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Г.И.Чернышева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А.С. Пушкин направил с нею в Сибирь два послания: одно — декабристам, «Во глубине сибирских руд...», другое — лицейскому товарищу, «другу бесценному»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И.И.Пущину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196" name="Picture 4" descr="muravev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71600"/>
            <a:ext cx="3911600" cy="5080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086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332656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670" y="135514"/>
            <a:ext cx="5856651" cy="439248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7504" y="4509120"/>
            <a:ext cx="8856984" cy="286232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глубине сибирская руд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Храните гордое терпенье,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пропадет Ваш скорбный труд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дум высокое стремленье.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Несчастью верная сестра,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Надежда в мрачном подземелье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Разбудит бодрость и веселье,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Придет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желанная </a:t>
            </a: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пора:</a:t>
            </a:r>
            <a:b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дружество до Вас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Дойдут сквозь мрачный затворы,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 Ваши каторжные норы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Доходит мой свободный глас.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Оковы тяжкие падут,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Темницы рухнут – и свобода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 примет радостно у входа,</a:t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братья меч Ваш отдадут.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5429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5824</TotalTime>
  <Words>860</Words>
  <Application>Microsoft Office PowerPoint</Application>
  <PresentationFormat>Экран (4:3)</PresentationFormat>
  <Paragraphs>69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Monotype Corsiva</vt:lpstr>
      <vt:lpstr>Times New Roman</vt:lpstr>
      <vt:lpstr>Wingdings</vt:lpstr>
      <vt:lpstr>Diseño predeterminado</vt:lpstr>
      <vt:lpstr>Презентация PowerPoint</vt:lpstr>
      <vt:lpstr>Презентация PowerPoint</vt:lpstr>
      <vt:lpstr>Презентация PowerPoint</vt:lpstr>
      <vt:lpstr>Презентация PowerPoint</vt:lpstr>
      <vt:lpstr>Трубецкая Екатерина Ивановна</vt:lpstr>
      <vt:lpstr>Волконская Мария Николаевна</vt:lpstr>
      <vt:lpstr>Презентация PowerPoint</vt:lpstr>
      <vt:lpstr>Муравьёва Александра (Александрина) Григорьевна</vt:lpstr>
      <vt:lpstr>Презентация PowerPoint</vt:lpstr>
      <vt:lpstr>Презентация PowerPoint</vt:lpstr>
      <vt:lpstr>Презентация PowerPoint</vt:lpstr>
      <vt:lpstr>Нарышкина Елизавета Петровна</vt:lpstr>
      <vt:lpstr>Фонвизина Наталья Дмитриевна</vt:lpstr>
      <vt:lpstr>Давыдова Александра Ивановна</vt:lpstr>
      <vt:lpstr>Презентация PowerPoint</vt:lpstr>
      <vt:lpstr>Юшневская Мария Казимировна</vt:lpstr>
      <vt:lpstr>Розен Анна Васильевна</vt:lpstr>
      <vt:lpstr>Анненкова (Гебль) Прасковья (Полина) Егоровна</vt:lpstr>
      <vt:lpstr>Ивашова (Ле Дантю) Камилла Петровна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GALINA</cp:lastModifiedBy>
  <cp:revision>807</cp:revision>
  <dcterms:created xsi:type="dcterms:W3CDTF">2010-05-23T14:28:12Z</dcterms:created>
  <dcterms:modified xsi:type="dcterms:W3CDTF">2018-01-10T20:25:28Z</dcterms:modified>
</cp:coreProperties>
</file>