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6" r:id="rId1"/>
  </p:sldMasterIdLst>
  <p:sldIdLst>
    <p:sldId id="256" r:id="rId2"/>
    <p:sldId id="260" r:id="rId3"/>
    <p:sldId id="261" r:id="rId4"/>
    <p:sldId id="258" r:id="rId5"/>
    <p:sldId id="262" r:id="rId6"/>
    <p:sldId id="263" r:id="rId7"/>
    <p:sldId id="264" r:id="rId8"/>
    <p:sldId id="265" r:id="rId9"/>
    <p:sldId id="259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F477298A-B068-4AB8-99BF-CE92DCCFB694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89F4B5D8-54D0-4394-9C5C-53CA0AD49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5702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7298A-B068-4AB8-99BF-CE92DCCFB694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4B5D8-54D0-4394-9C5C-53CA0AD49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397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7298A-B068-4AB8-99BF-CE92DCCFB694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4B5D8-54D0-4394-9C5C-53CA0AD49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837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7298A-B068-4AB8-99BF-CE92DCCFB694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4B5D8-54D0-4394-9C5C-53CA0AD49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682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F477298A-B068-4AB8-99BF-CE92DCCFB694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89F4B5D8-54D0-4394-9C5C-53CA0AD49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857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7298A-B068-4AB8-99BF-CE92DCCFB694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4B5D8-54D0-4394-9C5C-53CA0AD49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9287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7298A-B068-4AB8-99BF-CE92DCCFB694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4B5D8-54D0-4394-9C5C-53CA0AD49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6986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7298A-B068-4AB8-99BF-CE92DCCFB694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4B5D8-54D0-4394-9C5C-53CA0AD49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0973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7298A-B068-4AB8-99BF-CE92DCCFB694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4B5D8-54D0-4394-9C5C-53CA0AD49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287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7298A-B068-4AB8-99BF-CE92DCCFB694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9F4B5D8-54D0-4394-9C5C-53CA0AD49BD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59601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F477298A-B068-4AB8-99BF-CE92DCCFB694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9F4B5D8-54D0-4394-9C5C-53CA0AD49BD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75105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477298A-B068-4AB8-99BF-CE92DCCFB694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89F4B5D8-54D0-4394-9C5C-53CA0AD49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913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  <p:sldLayoutId id="2147483978" r:id="rId2"/>
    <p:sldLayoutId id="2147483979" r:id="rId3"/>
    <p:sldLayoutId id="2147483980" r:id="rId4"/>
    <p:sldLayoutId id="2147483981" r:id="rId5"/>
    <p:sldLayoutId id="2147483982" r:id="rId6"/>
    <p:sldLayoutId id="2147483983" r:id="rId7"/>
    <p:sldLayoutId id="2147483984" r:id="rId8"/>
    <p:sldLayoutId id="2147483985" r:id="rId9"/>
    <p:sldLayoutId id="2147483986" r:id="rId10"/>
    <p:sldLayoutId id="214748398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ribaikal.ru/uploads/pics/Talcy-22_img_38.jpg" TargetMode="External"/><Relationship Id="rId3" Type="http://schemas.openxmlformats.org/officeDocument/2006/relationships/image" Target="../media/image11.jpeg"/><Relationship Id="rId7" Type="http://schemas.openxmlformats.org/officeDocument/2006/relationships/image" Target="../media/image13.jpeg"/><Relationship Id="rId2" Type="http://schemas.openxmlformats.org/officeDocument/2006/relationships/hyperlink" Target="http://www.pribaikal.ru/uploads/pics/Talcy-22_img_37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ribaikal.ru/uploads/pics/Talcy-22_img_39.jpg" TargetMode="External"/><Relationship Id="rId5" Type="http://schemas.openxmlformats.org/officeDocument/2006/relationships/image" Target="../media/image12.jpeg"/><Relationship Id="rId4" Type="http://schemas.openxmlformats.org/officeDocument/2006/relationships/hyperlink" Target="http://www.pribaikal.ru/uploads/pics/Talcy-22_img_35.jpg" TargetMode="External"/><Relationship Id="rId9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Игрушки из прошлого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i="1" dirty="0"/>
              <a:t> </a:t>
            </a:r>
            <a:endParaRPr lang="ru-RU" dirty="0"/>
          </a:p>
          <a:p>
            <a:r>
              <a:rPr lang="ru-RU" i="1" dirty="0"/>
              <a:t>МБОУ «Верхне-</a:t>
            </a:r>
            <a:r>
              <a:rPr lang="ru-RU" i="1" dirty="0" err="1"/>
              <a:t>Идинская</a:t>
            </a:r>
            <a:r>
              <a:rPr lang="ru-RU" i="1" dirty="0"/>
              <a:t> СОШ»</a:t>
            </a:r>
            <a:endParaRPr lang="ru-RU" dirty="0"/>
          </a:p>
          <a:p>
            <a:r>
              <a:rPr lang="ru-RU" i="1" dirty="0"/>
              <a:t>2021г.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704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Вывод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Нам стало понятно, что каждая игрушка – это приобщение ребёнка к миру взрослых.</a:t>
            </a:r>
            <a:endParaRPr lang="ru-RU" dirty="0"/>
          </a:p>
          <a:p>
            <a:pPr latinLnBrk="1"/>
            <a:r>
              <a:rPr lang="ru-RU" dirty="0"/>
              <a:t>Это экологически безопасные материалы, игрушки из которых подойдут самым маленьким. Ведь они изготовлены из натурального материала – дерева, впитавшего в себя энергию солнца. Такие игрушки сохранили в себе  природное тепло и несут положительную энергетику.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58027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Практическая часть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ru-RU" dirty="0"/>
              <a:t>1. Опрос </a:t>
            </a:r>
          </a:p>
          <a:p>
            <a:r>
              <a:rPr lang="ru-RU" dirty="0"/>
              <a:t>В своем классе я провёл опрос и выяснил, что самая распространённая игрушка- это смартфон, планшет или приставка. 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Опрос среди одноклассников.</a:t>
            </a:r>
          </a:p>
          <a:p>
            <a:pPr lvl="0" fontAlgn="base"/>
            <a:r>
              <a:rPr lang="ru-RU" dirty="0"/>
              <a:t>Много ли у тебя игрушек?</a:t>
            </a:r>
          </a:p>
          <a:p>
            <a:pPr fontAlgn="base"/>
            <a:r>
              <a:rPr lang="ru-RU" dirty="0"/>
              <a:t>Да-15</a:t>
            </a:r>
          </a:p>
          <a:p>
            <a:pPr fontAlgn="base"/>
            <a:r>
              <a:rPr lang="ru-RU" dirty="0"/>
              <a:t>Нет-3</a:t>
            </a:r>
          </a:p>
          <a:p>
            <a:pPr lvl="0" fontAlgn="base"/>
            <a:r>
              <a:rPr lang="ru-RU" dirty="0"/>
              <a:t>Тебе игрушки подарили или ты сделал их сам?</a:t>
            </a:r>
          </a:p>
          <a:p>
            <a:pPr fontAlgn="base"/>
            <a:r>
              <a:rPr lang="ru-RU" dirty="0"/>
              <a:t>Подарили-10</a:t>
            </a:r>
          </a:p>
          <a:p>
            <a:pPr fontAlgn="base"/>
            <a:r>
              <a:rPr lang="ru-RU" dirty="0"/>
              <a:t>Сделал сам-2</a:t>
            </a:r>
          </a:p>
          <a:p>
            <a:pPr lvl="0" fontAlgn="base"/>
            <a:r>
              <a:rPr lang="ru-RU" dirty="0"/>
              <a:t>Какая у тебя самая любимая игрушка?</a:t>
            </a:r>
          </a:p>
          <a:p>
            <a:pPr fontAlgn="base"/>
            <a:r>
              <a:rPr lang="ru-RU" dirty="0"/>
              <a:t>Смартфоны -15, другие (роботы, </a:t>
            </a:r>
            <a:r>
              <a:rPr lang="ru-RU" dirty="0" err="1"/>
              <a:t>трансфрмеры,винксы,феи</a:t>
            </a:r>
            <a:r>
              <a:rPr lang="ru-RU" dirty="0"/>
              <a:t>)</a:t>
            </a:r>
          </a:p>
          <a:p>
            <a:pPr lvl="0" fontAlgn="base"/>
            <a:r>
              <a:rPr lang="ru-RU" dirty="0"/>
              <a:t>Какие у тебя любимые игры?</a:t>
            </a:r>
          </a:p>
          <a:p>
            <a:pPr fontAlgn="base"/>
            <a:r>
              <a:rPr lang="ru-RU" dirty="0"/>
              <a:t>Компьютерные-15</a:t>
            </a:r>
          </a:p>
          <a:p>
            <a:pPr lvl="0" fontAlgn="base"/>
            <a:r>
              <a:rPr lang="ru-RU" dirty="0"/>
              <a:t>Согласен ли ты с тем, что компьютерные игры лучше, чем детские игрушки?</a:t>
            </a:r>
          </a:p>
          <a:p>
            <a:pPr lvl="0" fontAlgn="base"/>
            <a:r>
              <a:rPr lang="ru-RU" dirty="0"/>
              <a:t>Да-13</a:t>
            </a:r>
          </a:p>
          <a:p>
            <a:pPr lvl="0" fontAlgn="base"/>
            <a:r>
              <a:rPr lang="ru-RU" dirty="0"/>
              <a:t>Нет-2</a:t>
            </a:r>
          </a:p>
          <a:p>
            <a:pPr lvl="0" fontAlgn="base"/>
            <a:r>
              <a:rPr lang="ru-RU" dirty="0"/>
              <a:t>Как твои родители относятся к играм на компьютере?</a:t>
            </a:r>
          </a:p>
          <a:p>
            <a:pPr fontAlgn="base"/>
            <a:r>
              <a:rPr lang="ru-RU" dirty="0"/>
              <a:t>Отрицательно-5</a:t>
            </a:r>
          </a:p>
          <a:p>
            <a:pPr fontAlgn="base"/>
            <a:r>
              <a:rPr lang="ru-RU" dirty="0"/>
              <a:t>Положительно-11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37559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Практическая часть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 </a:t>
            </a:r>
          </a:p>
          <a:p>
            <a:r>
              <a:rPr lang="ru-RU" dirty="0"/>
              <a:t>2.На уроках технологии и на кружке «Декоративно-прикладное творчество» мы   с большим интересом изготавливаем старинные игрушки из дерева. У нас уже есть большая коллекция старинных игрушек, это «Лошадка с кареткой на колесах», «Кузнецы», «</a:t>
            </a:r>
            <a:r>
              <a:rPr lang="ru-RU" dirty="0" err="1"/>
              <a:t>Паравоз</a:t>
            </a:r>
            <a:r>
              <a:rPr lang="ru-RU" dirty="0"/>
              <a:t>», «Автомобиль-ретро» и </a:t>
            </a:r>
            <a:r>
              <a:rPr lang="ru-RU" dirty="0" err="1"/>
              <a:t>т.д</a:t>
            </a:r>
            <a:r>
              <a:rPr lang="ru-RU" dirty="0"/>
              <a:t> 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C:\Users\User\AppData\Local\Microsoft\Windows\INetCache\Content.Word\IMG_20210225_122639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53" t="9835" r="6351" b="23033"/>
          <a:stretch/>
        </p:blipFill>
        <p:spPr bwMode="auto">
          <a:xfrm>
            <a:off x="3057099" y="3794078"/>
            <a:ext cx="5295331" cy="2866030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0"/>
              </a:schemeClr>
            </a:glow>
            <a:softEdge rad="381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575706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Практическая часть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2.1. Изготовление деревянной игрушки «Кузнецы» </a:t>
            </a:r>
            <a:endParaRPr lang="ru-RU" dirty="0"/>
          </a:p>
          <a:p>
            <a:pPr marL="0" indent="0">
              <a:buNone/>
            </a:pPr>
            <a:r>
              <a:rPr lang="ru-RU" b="1" dirty="0" smtClean="0"/>
              <a:t>описание </a:t>
            </a:r>
            <a:r>
              <a:rPr lang="ru-RU" b="1" dirty="0"/>
              <a:t>этапов </a:t>
            </a:r>
            <a:r>
              <a:rPr lang="ru-RU" b="1" dirty="0" smtClean="0"/>
              <a:t>работы:</a:t>
            </a:r>
          </a:p>
          <a:p>
            <a:pPr marL="0" indent="0">
              <a:buNone/>
            </a:pPr>
            <a:r>
              <a:rPr lang="ru-RU" dirty="0" smtClean="0"/>
              <a:t>Для </a:t>
            </a:r>
            <a:r>
              <a:rPr lang="ru-RU" dirty="0"/>
              <a:t>изготовления мне понадобились: фанера из березы 0,9 мм, эскизы, ручной лобзик, пилки для лобзика, шлифовальные шкурки, выжигательный прибор, гвозди, кусачки, молоток, калька, карандаш, столярный клей.</a:t>
            </a:r>
          </a:p>
          <a:p>
            <a:pPr marL="0" indent="0">
              <a:buNone/>
            </a:pPr>
            <a:r>
              <a:rPr lang="ru-RU" dirty="0" smtClean="0"/>
              <a:t>Этапы </a:t>
            </a:r>
            <a:r>
              <a:rPr lang="ru-RU" dirty="0"/>
              <a:t>изготовления игрушки:</a:t>
            </a:r>
          </a:p>
          <a:p>
            <a:pPr marL="0" indent="0">
              <a:buNone/>
            </a:pPr>
            <a:r>
              <a:rPr lang="ru-RU" dirty="0"/>
              <a:t>1.Эскиз будущей игрушки «Кузнецы» я нарисовал с фото , которое нашел в </a:t>
            </a:r>
            <a:r>
              <a:rPr lang="ru-RU" u="sng" dirty="0"/>
              <a:t>интернете. </a:t>
            </a:r>
          </a:p>
          <a:p>
            <a:pPr marL="0" indent="0">
              <a:buNone/>
            </a:pPr>
            <a:r>
              <a:rPr lang="ru-RU" u="sng" dirty="0"/>
              <a:t> </a:t>
            </a:r>
          </a:p>
          <a:p>
            <a:endParaRPr lang="ru-RU" u="sng" dirty="0"/>
          </a:p>
        </p:txBody>
      </p:sp>
      <p:pic>
        <p:nvPicPr>
          <p:cNvPr id="4" name="Рисунок 3" descr="C:\Users\User\Desktop\IMG_20210118_102215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1" r="14879"/>
          <a:stretch/>
        </p:blipFill>
        <p:spPr bwMode="auto">
          <a:xfrm rot="16200000">
            <a:off x="6918278" y="4131858"/>
            <a:ext cx="2013045" cy="34392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468213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Практическая часть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2.С </a:t>
            </a:r>
            <a:r>
              <a:rPr lang="ru-RU" dirty="0" err="1" smtClean="0"/>
              <a:t>помошью</a:t>
            </a:r>
            <a:r>
              <a:rPr lang="ru-RU" dirty="0" smtClean="0"/>
              <a:t> кальки и карандаша перевел эскиз на фанеру. У меня получились несколько будущих деталей: медведь с молотом размером 6см х15см, дед с молотом размером 6см </a:t>
            </a:r>
            <a:r>
              <a:rPr lang="ru-RU" dirty="0" err="1" smtClean="0"/>
              <a:t>хсм</a:t>
            </a:r>
            <a:r>
              <a:rPr lang="ru-RU" dirty="0" smtClean="0"/>
              <a:t>, наковальня размером 3см х 4см, два брусочка размером 1смх1см х 25см.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C:\Users\User\Desktop\IMG_20210118_14420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02"/>
          <a:stretch/>
        </p:blipFill>
        <p:spPr bwMode="auto">
          <a:xfrm>
            <a:off x="3998794" y="3616657"/>
            <a:ext cx="3425479" cy="31253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725733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Практическая часть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3. Все детали будущей игрушки выпилил  ручным лобзиком. Обработал шкуркой. 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4. С помощью выжигательного прибора медведю нарисовал глаза, мех, когти, а дедушке нарисовал рубашку в горошек , штаны в полоску, волосы, обувь, лицо.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9" name="Рисунок 8" descr="C:\Users\User\Desktop\IMG_20210118_15375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4"/>
          <a:stretch/>
        </p:blipFill>
        <p:spPr bwMode="auto">
          <a:xfrm>
            <a:off x="4870862" y="2505403"/>
            <a:ext cx="2649054" cy="25033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868675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Практическая часть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5.Следующий этап – самый интересный, это сборка игрушки так, чтобы она двигалась, изображала работу «Кузнецов» т.е., медведь и дед стучали молотами по наковальне. С помощью маленьких гвоздей и молотка я соединил детали медведя и деда сначала к нижнему деревянному бруску, затем к верхней,  кусачками удалил </a:t>
            </a:r>
            <a:r>
              <a:rPr lang="ru-RU" dirty="0" err="1"/>
              <a:t>лишнию</a:t>
            </a:r>
            <a:r>
              <a:rPr lang="ru-RU" dirty="0"/>
              <a:t> длину гвоздя, а между ними приклеил наковальню столярным клеем. </a:t>
            </a:r>
          </a:p>
        </p:txBody>
      </p:sp>
      <p:pic>
        <p:nvPicPr>
          <p:cNvPr id="4" name="Рисунок 3" descr="C:\Users\User\AppData\Local\Microsoft\Windows\INetCache\Content.Word\IMG_20210216_15122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19" r="20783"/>
          <a:stretch/>
        </p:blipFill>
        <p:spPr bwMode="auto">
          <a:xfrm>
            <a:off x="4540611" y="3875965"/>
            <a:ext cx="2624464" cy="285238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598384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Практическая часть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6.После </a:t>
            </a:r>
            <a:r>
              <a:rPr lang="ru-RU" dirty="0" err="1"/>
              <a:t>просушкки</a:t>
            </a:r>
            <a:r>
              <a:rPr lang="ru-RU" dirty="0"/>
              <a:t>, проверил работу «Кузнецов»- раздвигая бруски в разные стороны, куклы двигаются, создавая эффект работы в кузне. Получилось! </a:t>
            </a:r>
          </a:p>
          <a:p>
            <a:endParaRPr lang="ru-RU" dirty="0"/>
          </a:p>
        </p:txBody>
      </p:sp>
      <p:pic>
        <p:nvPicPr>
          <p:cNvPr id="5" name="Рисунок 4" descr="C:\Users\User\AppData\Local\Microsoft\Windows\INetCache\Content.Word\IMG_20210225_122042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487" r="16938" b="10846"/>
          <a:stretch/>
        </p:blipFill>
        <p:spPr bwMode="auto">
          <a:xfrm>
            <a:off x="3753134" y="2906973"/>
            <a:ext cx="3425588" cy="38077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739930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Практическая часть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2.2.Изготовление деревянной игрушки «Лошадка с кареткой на колесах»</a:t>
            </a:r>
            <a:endParaRPr lang="ru-RU" dirty="0"/>
          </a:p>
          <a:p>
            <a:r>
              <a:rPr lang="ru-RU" b="1" dirty="0"/>
              <a:t>Описание этапов работы:</a:t>
            </a:r>
            <a:endParaRPr lang="ru-RU" dirty="0"/>
          </a:p>
          <a:p>
            <a:r>
              <a:rPr lang="ru-RU" dirty="0"/>
              <a:t>Для изготовления этой игрушки мне понадобилось:  </a:t>
            </a:r>
            <a:r>
              <a:rPr lang="ru-RU" dirty="0" err="1"/>
              <a:t>березоввая</a:t>
            </a:r>
            <a:r>
              <a:rPr lang="ru-RU" dirty="0"/>
              <a:t> фанера 0,9мм, древесина 250Х15х160, брусок 25х25х200, ручной лобзик, эскизы изделия, краски акрил ,столярный клей,  шурупы, отвертка, рашпили, резцы, СТД-120М, кисточки, карандаш, шлифовальные </a:t>
            </a:r>
            <a:endParaRPr lang="ru-RU" dirty="0"/>
          </a:p>
        </p:txBody>
      </p:sp>
      <p:pic>
        <p:nvPicPr>
          <p:cNvPr id="8" name="Рисунок 7" descr="C:\Users\User\Desktop\IMG_20210219_093355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6" t="22663" r="7703" b="7853"/>
          <a:stretch/>
        </p:blipFill>
        <p:spPr bwMode="auto">
          <a:xfrm>
            <a:off x="4831307" y="4039737"/>
            <a:ext cx="4940490" cy="266131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830755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Практическая часть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.Первый этап работы: подготовил эскизы </a:t>
            </a:r>
          </a:p>
          <a:p>
            <a:r>
              <a:rPr lang="ru-RU" dirty="0"/>
              <a:t>каретки, лошадки, основания и  хомут.</a:t>
            </a:r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2.На СТД-120М из бруска  выточил четыре</a:t>
            </a:r>
          </a:p>
          <a:p>
            <a:pPr marL="0" indent="0">
              <a:buNone/>
            </a:pPr>
            <a:r>
              <a:rPr lang="ru-RU" dirty="0"/>
              <a:t>колеса диаметром 20 мм, толщина 1,5 мм.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C:\Users\User\Desktop\IMG_20210112_145542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67"/>
          <a:stretch/>
        </p:blipFill>
        <p:spPr bwMode="auto">
          <a:xfrm rot="5400000">
            <a:off x="7863921" y="2221345"/>
            <a:ext cx="1486535" cy="17602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0099" y="4230982"/>
            <a:ext cx="942857" cy="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0753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Задачи и цель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Цел</a:t>
            </a:r>
            <a:r>
              <a:rPr lang="ru-RU" dirty="0" smtClean="0"/>
              <a:t>ь: Узнать </a:t>
            </a:r>
            <a:r>
              <a:rPr lang="ru-RU" dirty="0"/>
              <a:t>с какими игрушками играли наши родители , дедушки и бабушки;</a:t>
            </a:r>
          </a:p>
          <a:p>
            <a:r>
              <a:rPr lang="ru-RU" dirty="0"/>
              <a:t>Пропаганда культуры нашего народа.</a:t>
            </a:r>
          </a:p>
          <a:p>
            <a:r>
              <a:rPr lang="ru-RU" dirty="0"/>
              <a:t> </a:t>
            </a:r>
          </a:p>
          <a:p>
            <a:r>
              <a:rPr lang="ru-RU" b="1" dirty="0"/>
              <a:t>Задачи проекта: </a:t>
            </a:r>
            <a:endParaRPr lang="ru-RU" dirty="0"/>
          </a:p>
          <a:p>
            <a:r>
              <a:rPr lang="ru-RU" dirty="0"/>
              <a:t>1.Изучить и обобщить информацию о старинных детских игрушках.</a:t>
            </a:r>
          </a:p>
          <a:p>
            <a:r>
              <a:rPr lang="ru-RU" dirty="0"/>
              <a:t>2. Провести опрос среди учащихся  5 класса по данной теме.</a:t>
            </a:r>
          </a:p>
          <a:p>
            <a:r>
              <a:rPr lang="ru-RU" dirty="0"/>
              <a:t>3. Узнать из каких материалов сделаны старинные игрушки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4. Сделать игрушки своими руками, использовав материал, которым пользовались раньше для изготовления самодельных игрушек.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3933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Практическая часть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3.С помощью кальки и эскизов перевел на фанеру и древесину все  детали изделия.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4.Ручным и </a:t>
            </a:r>
            <a:r>
              <a:rPr lang="ru-RU" dirty="0" err="1" smtClean="0"/>
              <a:t>электролобзиком</a:t>
            </a:r>
            <a:r>
              <a:rPr lang="ru-RU" dirty="0" smtClean="0"/>
              <a:t>  вырезал из фанеры все детали изделия и обработал шлифовальной шкуркой.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2739" y="2524981"/>
            <a:ext cx="1524132" cy="1889924"/>
          </a:xfrm>
          <a:prstGeom prst="rect">
            <a:avLst/>
          </a:prstGeom>
        </p:spPr>
      </p:pic>
      <p:pic>
        <p:nvPicPr>
          <p:cNvPr id="8" name="Рисунок 7" descr="C:\Users\User\AppData\Local\Microsoft\Windows\INetCache\Content.Word\IMG_20210218_221454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2" r="10843" b="9599"/>
          <a:stretch/>
        </p:blipFill>
        <p:spPr bwMode="auto">
          <a:xfrm>
            <a:off x="4556875" y="4952773"/>
            <a:ext cx="2395860" cy="190522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556043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Практическая часть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7188" y="2149962"/>
            <a:ext cx="10058400" cy="3931920"/>
          </a:xfrm>
        </p:spPr>
        <p:txBody>
          <a:bodyPr/>
          <a:lstStyle/>
          <a:p>
            <a:r>
              <a:rPr lang="ru-RU" dirty="0"/>
              <a:t>6.Сборка изделия: </a:t>
            </a:r>
          </a:p>
          <a:p>
            <a:r>
              <a:rPr lang="ru-RU" dirty="0"/>
              <a:t>с</a:t>
            </a:r>
            <a:r>
              <a:rPr lang="ru-RU" dirty="0" smtClean="0"/>
              <a:t>обрал </a:t>
            </a:r>
            <a:r>
              <a:rPr lang="ru-RU" dirty="0"/>
              <a:t>детали  каретки и закрепил клеем. </a:t>
            </a:r>
          </a:p>
          <a:p>
            <a:r>
              <a:rPr lang="ru-RU" dirty="0"/>
              <a:t>к</a:t>
            </a:r>
            <a:r>
              <a:rPr lang="ru-RU" dirty="0" smtClean="0"/>
              <a:t>олеса </a:t>
            </a:r>
            <a:r>
              <a:rPr lang="ru-RU" dirty="0"/>
              <a:t>соединил с осью столярным клеем, после просушки закрепил </a:t>
            </a:r>
            <a:r>
              <a:rPr lang="ru-RU" dirty="0" err="1"/>
              <a:t>саморезами</a:t>
            </a:r>
            <a:r>
              <a:rPr lang="ru-RU" dirty="0"/>
              <a:t> отверткой.</a:t>
            </a:r>
          </a:p>
          <a:p>
            <a:r>
              <a:rPr lang="ru-RU" dirty="0"/>
              <a:t>х</a:t>
            </a:r>
            <a:r>
              <a:rPr lang="ru-RU" dirty="0" smtClean="0"/>
              <a:t>омут </a:t>
            </a:r>
            <a:r>
              <a:rPr lang="ru-RU" dirty="0"/>
              <a:t>и оглобли  соединил с лошадкой </a:t>
            </a:r>
            <a:r>
              <a:rPr lang="ru-RU" dirty="0" err="1"/>
              <a:t>саморезами</a:t>
            </a:r>
            <a:r>
              <a:rPr lang="ru-RU" dirty="0"/>
              <a:t>  </a:t>
            </a:r>
            <a:r>
              <a:rPr lang="ru-RU" dirty="0" smtClean="0"/>
              <a:t>отверткой</a:t>
            </a:r>
          </a:p>
          <a:p>
            <a:r>
              <a:rPr lang="ru-RU" dirty="0" smtClean="0"/>
              <a:t>7.Готовую </a:t>
            </a:r>
            <a:r>
              <a:rPr lang="ru-RU" dirty="0"/>
              <a:t>каретку и лошадку соединил </a:t>
            </a:r>
          </a:p>
          <a:p>
            <a:r>
              <a:rPr lang="ru-RU" dirty="0"/>
              <a:t>с основанием  столярным клеем.</a:t>
            </a:r>
          </a:p>
          <a:p>
            <a:r>
              <a:rPr lang="ru-RU" dirty="0"/>
              <a:t> 8.Выполнил роспись изделия акрилом. </a:t>
            </a:r>
          </a:p>
          <a:p>
            <a:r>
              <a:rPr lang="ru-RU" b="1" dirty="0"/>
              <a:t> 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 descr="C:\Users\User\Desktop\IMG_20210128_130645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1" t="-184" r="17758" b="184"/>
          <a:stretch/>
        </p:blipFill>
        <p:spPr bwMode="auto">
          <a:xfrm rot="16200000">
            <a:off x="2456695" y="4923747"/>
            <a:ext cx="1163955" cy="21939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User\Desktop\IMG_20210118_154339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7" t="12044" r="2341" b="37713"/>
          <a:stretch/>
        </p:blipFill>
        <p:spPr bwMode="auto">
          <a:xfrm>
            <a:off x="4733270" y="5510382"/>
            <a:ext cx="2270760" cy="1143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User\AppData\Local\Microsoft\Windows\INetCache\Content.Word\IMG_20210225_122150.jpg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054" t="5988" r="18214" b="4004"/>
          <a:stretch/>
        </p:blipFill>
        <p:spPr bwMode="auto">
          <a:xfrm>
            <a:off x="8188657" y="4036425"/>
            <a:ext cx="2320119" cy="280461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347970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Заключение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fontAlgn="base"/>
            <a:r>
              <a:rPr lang="ru-RU" dirty="0"/>
              <a:t>Изучая материалы книг по истории, словарей, мы открыли для себя удивительный мир старинной игрушки.</a:t>
            </a:r>
          </a:p>
          <a:p>
            <a:pPr fontAlgn="base"/>
            <a:r>
              <a:rPr lang="ru-RU" dirty="0"/>
              <a:t>        В ходе работы  выяснили, какие игрушки существовали в старину на Руси. С учетом собранного теоретического материала мы воссоздали собственную коллекцию игрушек.</a:t>
            </a:r>
          </a:p>
          <a:p>
            <a:pPr marL="0" indent="0">
              <a:buNone/>
            </a:pPr>
            <a:endParaRPr lang="ru-RU" dirty="0" smtClean="0"/>
          </a:p>
          <a:p>
            <a:pPr fontAlgn="base"/>
            <a:r>
              <a:rPr lang="ru-RU" dirty="0"/>
              <a:t>А ещё с большим интересом мы играли на перемене игрушками своего </a:t>
            </a:r>
            <a:r>
              <a:rPr lang="ru-RU" dirty="0" smtClean="0"/>
              <a:t>производства</a:t>
            </a:r>
            <a:r>
              <a:rPr lang="ru-RU" dirty="0"/>
              <a:t>.</a:t>
            </a:r>
            <a:endParaRPr lang="ru-RU" dirty="0"/>
          </a:p>
          <a:p>
            <a:pPr fontAlgn="base"/>
            <a:r>
              <a:rPr lang="ru-RU" dirty="0"/>
              <a:t>Русская игрушка интересна современным детям. И нужно помочь ей возродиться.</a:t>
            </a:r>
          </a:p>
          <a:p>
            <a:r>
              <a:rPr lang="ru-RU" dirty="0"/>
              <a:t>Наша гипотеза о том, что игрушки, которые изготавливались в старину, имеют духовное богатство, подтвердилась.</a:t>
            </a:r>
          </a:p>
          <a:p>
            <a:r>
              <a:rPr lang="ru-RU" dirty="0"/>
              <a:t>Цель, поставленная нами в начале работы, достигнута. </a:t>
            </a:r>
          </a:p>
          <a:p>
            <a:r>
              <a:rPr lang="ru-RU" dirty="0"/>
              <a:t>Во-первых, мы узнали, какие игрушки были у наших предков, во- вторых, выяснили, что роль у игрушек старины огромна. И это наше культурное наследие, о котором мы не должны забывать.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07696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Список литературы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1.Назаркин А.Д. Сибирская народная игрушка: (о коллекции игрушек из фондов Иркутского областного краеведческого музея). — Иркутск, 1995.</a:t>
            </a:r>
          </a:p>
          <a:p>
            <a:r>
              <a:rPr lang="ru-RU" dirty="0"/>
              <a:t>2.Министерство культуры  и архив Иркутской области </a:t>
            </a:r>
          </a:p>
          <a:p>
            <a:r>
              <a:rPr lang="en-US" dirty="0" err="1"/>
              <a:t>iodb</a:t>
            </a:r>
            <a:r>
              <a:rPr lang="ru-RU" dirty="0"/>
              <a:t>.</a:t>
            </a:r>
            <a:r>
              <a:rPr lang="en-US" dirty="0" err="1"/>
              <a:t>ru</a:t>
            </a:r>
            <a:endParaRPr lang="ru-RU" dirty="0"/>
          </a:p>
          <a:p>
            <a:r>
              <a:rPr lang="ru-RU" dirty="0"/>
              <a:t>3.Сибирская народная игрушка</a:t>
            </a:r>
          </a:p>
          <a:p>
            <a:r>
              <a:rPr lang="en-US" dirty="0" err="1"/>
              <a:t>vk</a:t>
            </a:r>
            <a:r>
              <a:rPr lang="ru-RU" dirty="0"/>
              <a:t>.</a:t>
            </a:r>
            <a:r>
              <a:rPr lang="en-US" dirty="0"/>
              <a:t>com</a:t>
            </a:r>
            <a:endParaRPr lang="ru-RU" dirty="0"/>
          </a:p>
          <a:p>
            <a:r>
              <a:rPr lang="ru-RU" dirty="0"/>
              <a:t> </a:t>
            </a:r>
          </a:p>
          <a:p>
            <a:r>
              <a:rPr lang="ru-RU" dirty="0"/>
              <a:t>12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4. «Декоративно-прикладное творчество из древесины»    </a:t>
            </a:r>
            <a:r>
              <a:rPr lang="ru-RU" dirty="0" err="1"/>
              <a:t>О.Н.Маркелова</a:t>
            </a:r>
            <a:r>
              <a:rPr lang="ru-RU" dirty="0"/>
              <a:t>, Волгоград,2009г.</a:t>
            </a:r>
          </a:p>
          <a:p>
            <a:r>
              <a:rPr lang="ru-RU" dirty="0"/>
              <a:t>5.Журнал "</a:t>
            </a:r>
            <a:r>
              <a:rPr lang="ru-RU" dirty="0" err="1"/>
              <a:t>Тальцы</a:t>
            </a:r>
            <a:r>
              <a:rPr lang="ru-RU" dirty="0"/>
              <a:t>" №3 (22), 2004 год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722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Актуальность: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Считаем эту тему одной из актуальных на сегодняшний день. Связь времён, сохранение традиций , культуры -это наша история</a:t>
            </a:r>
            <a:r>
              <a:rPr lang="ru-RU" dirty="0" smtClean="0"/>
              <a:t>.</a:t>
            </a:r>
            <a:r>
              <a:rPr lang="ru-RU" dirty="0"/>
              <a:t> </a:t>
            </a:r>
          </a:p>
          <a:p>
            <a:r>
              <a:rPr lang="ru-RU" b="1" dirty="0"/>
              <a:t>Гипотеза:</a:t>
            </a:r>
            <a:r>
              <a:rPr lang="ru-RU" dirty="0"/>
              <a:t> </a:t>
            </a:r>
          </a:p>
          <a:p>
            <a:r>
              <a:rPr lang="ru-RU" dirty="0"/>
              <a:t>Предполагаем, что игрушки наших предков отличались от современных игрушек не только внешним видом, но и предназначением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b="1" dirty="0"/>
              <a:t>Методы исследования:</a:t>
            </a:r>
            <a:endParaRPr lang="ru-RU" dirty="0"/>
          </a:p>
          <a:p>
            <a:pPr lvl="0"/>
            <a:r>
              <a:rPr lang="ru-RU" dirty="0"/>
              <a:t>Изучение </a:t>
            </a:r>
            <a:r>
              <a:rPr lang="ru-RU" dirty="0" smtClean="0"/>
              <a:t>литературы</a:t>
            </a:r>
            <a:endParaRPr lang="ru-RU" dirty="0"/>
          </a:p>
          <a:p>
            <a:pPr lvl="0"/>
            <a:r>
              <a:rPr lang="ru-RU" dirty="0"/>
              <a:t>Сравнение результатов социологического опроса</a:t>
            </a:r>
          </a:p>
          <a:p>
            <a:pPr lvl="0"/>
            <a:r>
              <a:rPr lang="ru-RU" dirty="0"/>
              <a:t>Обобщение</a:t>
            </a:r>
          </a:p>
          <a:p>
            <a:pPr fontAlgn="base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5465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Введение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https://i.pinimg.com/originals/0e/44/58/0e4458fc70c4221a6fe070431ed578c3.jpg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5" t="11198" r="7536" b="11458"/>
          <a:stretch/>
        </p:blipFill>
        <p:spPr bwMode="auto">
          <a:xfrm>
            <a:off x="4642937" y="2656437"/>
            <a:ext cx="2906126" cy="39322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s://a.radikal.ru/a02/2002/13/87f0945537ad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63" t="17909" r="10346" b="15004"/>
          <a:stretch/>
        </p:blipFill>
        <p:spPr bwMode="auto">
          <a:xfrm>
            <a:off x="8272738" y="4418244"/>
            <a:ext cx="3207385" cy="21704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28048" y="3064285"/>
            <a:ext cx="3289110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Зачем детям нужны игрушки? Игрушки нужны для  развития, а также  для приобщения к труду.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7861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Основная часть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ru-RU" b="1" dirty="0" smtClean="0"/>
              <a:t>1.Детская </a:t>
            </a:r>
            <a:r>
              <a:rPr lang="ru-RU" b="1" dirty="0"/>
              <a:t>игрушка и её история</a:t>
            </a:r>
            <a:endParaRPr lang="ru-RU" dirty="0"/>
          </a:p>
          <a:p>
            <a:pPr latinLnBrk="1"/>
            <a:r>
              <a:rPr lang="ru-RU" dirty="0"/>
              <a:t>На Руси народные игрушки появились  еще в глубокой древности. В разных регионах существовали свои особенности в изготовлении деревянных игрушек, которые отражали культуру и увлечения местного населения.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https://www.perunica.ru/uploads/posts/2019-08/1566118872_a0leszcvxj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962400"/>
            <a:ext cx="4399358" cy="289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cyrillitsa.ru/wp-content/uploads/2014/12/IMG_1216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26" t="25274" r="12256" b="15685"/>
          <a:stretch/>
        </p:blipFill>
        <p:spPr bwMode="auto">
          <a:xfrm>
            <a:off x="6842760" y="4130040"/>
            <a:ext cx="4480559" cy="272795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82118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4255" y="742954"/>
            <a:ext cx="10058400" cy="13716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 1.1</a:t>
            </a:r>
            <a:r>
              <a:rPr lang="ru-RU" dirty="0"/>
              <a:t>.</a:t>
            </a:r>
            <a:r>
              <a:rPr lang="ru-RU" b="1" dirty="0"/>
              <a:t> </a:t>
            </a:r>
            <a:r>
              <a:rPr lang="ru-RU" b="1" dirty="0"/>
              <a:t>Какие игрушки  изготавливали в старину</a:t>
            </a:r>
            <a:endParaRPr lang="ru-RU" dirty="0"/>
          </a:p>
        </p:txBody>
      </p:sp>
      <p:pic>
        <p:nvPicPr>
          <p:cNvPr id="4" name="Объект 3" descr="http://stranamasterov.ru/files/u7874/img_0001m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457" y="3281561"/>
            <a:ext cx="3357349" cy="2506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stranamasterov.ru/files/u7874/img_0002mn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308" y="4930699"/>
            <a:ext cx="2770496" cy="245413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Путешествие в страну игрушек. Городецкая игрушка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0627" y="3281561"/>
            <a:ext cx="3223132" cy="193798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stranamasterov.ru/files/u7874/gorodetskaya-igrushka-0004575196-preview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6" t="4692" r="2494" b="2053"/>
          <a:stretch/>
        </p:blipFill>
        <p:spPr bwMode="auto">
          <a:xfrm>
            <a:off x="9076906" y="4930699"/>
            <a:ext cx="2779662" cy="203922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77922" y="2610999"/>
            <a:ext cx="104132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dirty="0" err="1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азинские</a:t>
            </a:r>
            <a:r>
              <a:rPr lang="ru-RU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игрушки                                                                                                          </a:t>
            </a:r>
            <a:r>
              <a:rPr lang="ru-RU" dirty="0" err="1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Краснояровские</a:t>
            </a:r>
            <a:r>
              <a:rPr lang="ru-RU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игрушки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60303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1.1</a:t>
            </a:r>
            <a:r>
              <a:rPr lang="ru-RU" dirty="0"/>
              <a:t>.</a:t>
            </a:r>
            <a:r>
              <a:rPr lang="ru-RU" b="1" dirty="0"/>
              <a:t> Какие игрушки  изготавливали в старину</a:t>
            </a:r>
            <a:endParaRPr lang="ru-RU" dirty="0"/>
          </a:p>
        </p:txBody>
      </p:sp>
      <p:pic>
        <p:nvPicPr>
          <p:cNvPr id="4" name="Объект 3" descr="Лошадка-каталка. Поселок Усть-Орда">
            <a:hlinkClick r:id="rId2" tooltip="&quot;Лошадка-каталка. Поселок Усть-Орда&#10;&quot;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458" y="5008728"/>
            <a:ext cx="2647664" cy="1667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Кукла-скатка">
            <a:hlinkClick r:id="rId4" tooltip="&quot;Кукла-скатка&#10;&quot;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125" y="4836326"/>
            <a:ext cx="1158875" cy="206629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Солдатик-ветряк.">
            <a:hlinkClick r:id="rId6" tooltip="&quot;Солдатик-ветряк. &quot;"/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4994" y="4786396"/>
            <a:ext cx="1144270" cy="1961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Машина «ГАЗ-66». Казачинско-Ленский район">
            <a:hlinkClick r:id="rId8" tooltip="&quot;Машина «ГАЗ-66». Казачинско-Ленский район&#10;&quot;"/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3198" y="4747495"/>
            <a:ext cx="2545080" cy="179578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3048000" y="2267913"/>
            <a:ext cx="6096000" cy="272311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75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Игрушки Сибири</a:t>
            </a:r>
          </a:p>
          <a:p>
            <a:pPr indent="450215">
              <a:lnSpc>
                <a:spcPct val="115000"/>
              </a:lnSpc>
              <a:spcAft>
                <a:spcPts val="75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Лошадка-каталка, поселок </a:t>
            </a:r>
            <a:r>
              <a:rPr lang="ru-RU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Усть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‑-Орда </a:t>
            </a:r>
            <a:r>
              <a:rPr lang="ru-RU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Усть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-‑Ордынского Бурятского автономного округа, середина ХХ в. Машина «ГАЗ-‑66». </a:t>
            </a:r>
            <a:r>
              <a:rPr lang="ru-RU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Казачинско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-‑Ленский район Иркутской области. Конец ХХ в. Солдатик—ветряк, </a:t>
            </a:r>
            <a:r>
              <a:rPr lang="ru-RU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Кабанский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район Республики Бурятия, середина ХХ в. Кукла-‑скатка. </a:t>
            </a:r>
            <a:r>
              <a:rPr lang="ru-RU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Нижнеудинский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район Иркутской области. Середина ХХ в</a:t>
            </a:r>
            <a:r>
              <a:rPr lang="ru-RU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740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1.1</a:t>
            </a:r>
            <a:r>
              <a:rPr lang="ru-RU" dirty="0"/>
              <a:t>.</a:t>
            </a:r>
            <a:r>
              <a:rPr lang="ru-RU" b="1" dirty="0"/>
              <a:t> Какие игрушки  изготавливали в старину</a:t>
            </a:r>
            <a:endParaRPr lang="ru-RU" dirty="0"/>
          </a:p>
        </p:txBody>
      </p:sp>
      <p:pic>
        <p:nvPicPr>
          <p:cNvPr id="4" name="Объект 3" descr="https://img.globalrustrade.com/i/b/b4kon0Kee4/600-600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894" y="4838887"/>
            <a:ext cx="1791393" cy="17913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900igr.net/up/datai/105158/0005-007-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3088" y="4929936"/>
            <a:ext cx="2055495" cy="1749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avatars.mds.yandex.net/get-zen_doc/3417386/pub_5ece134095e1880ba560b40d_5ece161b2a750e007529b147/scale_120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6569" y="4863969"/>
            <a:ext cx="1799590" cy="1799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images.satom.ru/i3/firms/28/5767/5767445/bogorodskaya-igrushka-kuznecy-bilanik_d0ccd3ac5b5e6ce_1024x3000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1" t="11582" r="6974" b="11053"/>
          <a:stretch/>
        </p:blipFill>
        <p:spPr bwMode="auto">
          <a:xfrm>
            <a:off x="3248385" y="4989830"/>
            <a:ext cx="3570605" cy="18681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048000" y="2905011"/>
            <a:ext cx="6096000" cy="18974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Bef>
                <a:spcPts val="360"/>
              </a:spcBef>
              <a:spcAft>
                <a:spcPts val="72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Традиционная </a:t>
            </a:r>
            <a:r>
              <a:rPr lang="ru-RU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богородская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игрушка - это неокрашенные фигурки людей, животных и птиц из липы, композиции из жизни русского крестьянина. </a:t>
            </a:r>
            <a:r>
              <a:rPr lang="ru-RU" sz="1600" dirty="0"/>
              <a:t>Самый знаменитый </a:t>
            </a:r>
            <a:r>
              <a:rPr lang="ru-RU" sz="1600" dirty="0" err="1"/>
              <a:t>богородский</a:t>
            </a:r>
            <a:r>
              <a:rPr lang="ru-RU" sz="1600" dirty="0"/>
              <a:t> сюжет – кузнецы. Они повсюду – и на воротах фабрики и даже на фасадах домов. Игрушке "Кузнецы" более 300 лет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6004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13899"/>
            <a:ext cx="10058400" cy="170029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1.2. Значение игрушки для детей в старину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Учёные отмечают, что любимой игрушкой мальчиков в старину было игрушечное оружие: </a:t>
            </a:r>
            <a:r>
              <a:rPr lang="ru-RU" b="1" i="1" dirty="0"/>
              <a:t>мечи, ножи, копья, кинжалы .</a:t>
            </a:r>
            <a:r>
              <a:rPr lang="ru-RU" dirty="0"/>
              <a:t> </a:t>
            </a:r>
          </a:p>
          <a:p>
            <a:r>
              <a:rPr lang="ru-RU" dirty="0"/>
              <a:t>Девочки в старину, как и в наше время, играли </a:t>
            </a:r>
            <a:r>
              <a:rPr lang="ru-RU" b="1" i="1" dirty="0"/>
              <a:t>игрушечной посудой</a:t>
            </a:r>
            <a:r>
              <a:rPr lang="ru-RU" dirty="0"/>
              <a:t> размером от 1 до 5 см.</a:t>
            </a:r>
            <a:r>
              <a:rPr lang="ru-RU" b="1" i="1" dirty="0"/>
              <a:t> </a:t>
            </a:r>
            <a:r>
              <a:rPr lang="ru-RU" dirty="0"/>
              <a:t>Это горшки, кувшинчики, сковородки, даже миниатюрные глиняные светильники, также тряпичные куклы.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8166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62</TotalTime>
  <Words>822</Words>
  <Application>Microsoft Office PowerPoint</Application>
  <PresentationFormat>Широкоэкранный</PresentationFormat>
  <Paragraphs>133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Century Gothic</vt:lpstr>
      <vt:lpstr>Garamond</vt:lpstr>
      <vt:lpstr>Times New Roman</vt:lpstr>
      <vt:lpstr>Savon</vt:lpstr>
      <vt:lpstr>Игрушки из прошлого</vt:lpstr>
      <vt:lpstr>Задачи и цель проекта</vt:lpstr>
      <vt:lpstr>Актуальность: </vt:lpstr>
      <vt:lpstr>Введение </vt:lpstr>
      <vt:lpstr>Основная часть </vt:lpstr>
      <vt:lpstr> 1.1. Какие игрушки  изготавливали в старину</vt:lpstr>
      <vt:lpstr>1.1. Какие игрушки  изготавливали в старину</vt:lpstr>
      <vt:lpstr>1.1. Какие игрушки  изготавливали в старину</vt:lpstr>
      <vt:lpstr>1.2. Значение игрушки для детей в старину </vt:lpstr>
      <vt:lpstr>Вывод</vt:lpstr>
      <vt:lpstr>Практическая часть </vt:lpstr>
      <vt:lpstr>Практическая часть </vt:lpstr>
      <vt:lpstr>Практическая часть </vt:lpstr>
      <vt:lpstr>Практическая часть </vt:lpstr>
      <vt:lpstr>Практическая часть </vt:lpstr>
      <vt:lpstr>Практическая часть </vt:lpstr>
      <vt:lpstr>Практическая часть </vt:lpstr>
      <vt:lpstr>Практическая часть </vt:lpstr>
      <vt:lpstr>Практическая часть </vt:lpstr>
      <vt:lpstr>Практическая часть </vt:lpstr>
      <vt:lpstr>Практическая часть </vt:lpstr>
      <vt:lpstr>Заключение </vt:lpstr>
      <vt:lpstr>  Список литературы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Игрушки из прошлого</dc:title>
  <dc:creator>Пользователь Windows</dc:creator>
  <cp:lastModifiedBy>Пользователь Windows</cp:lastModifiedBy>
  <cp:revision>9</cp:revision>
  <dcterms:created xsi:type="dcterms:W3CDTF">2021-02-28T10:59:44Z</dcterms:created>
  <dcterms:modified xsi:type="dcterms:W3CDTF">2021-02-28T12:02:44Z</dcterms:modified>
</cp:coreProperties>
</file>