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7" r:id="rId4"/>
    <p:sldId id="265" r:id="rId5"/>
    <p:sldId id="269" r:id="rId6"/>
    <p:sldId id="266" r:id="rId7"/>
    <p:sldId id="264" r:id="rId8"/>
    <p:sldId id="263" r:id="rId9"/>
    <p:sldId id="262" r:id="rId10"/>
    <p:sldId id="259" r:id="rId11"/>
    <p:sldId id="260" r:id="rId12"/>
    <p:sldId id="261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14" autoAdjust="0"/>
    <p:restoredTop sz="94660"/>
  </p:normalViewPr>
  <p:slideViewPr>
    <p:cSldViewPr>
      <p:cViewPr varScale="1">
        <p:scale>
          <a:sx n="88" d="100"/>
          <a:sy n="88" d="100"/>
        </p:scale>
        <p:origin x="-114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0A9B9-3A78-43D0-AC0D-A4C137A1CFDB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AAD7-D3CA-4F9F-B392-47BBA73F2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0A9B9-3A78-43D0-AC0D-A4C137A1CFDB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AAD7-D3CA-4F9F-B392-47BBA73F2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0A9B9-3A78-43D0-AC0D-A4C137A1CFDB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AAD7-D3CA-4F9F-B392-47BBA73F2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32521-1893-43B1-B383-E3514608A6E6}" type="datetimeFigureOut">
              <a:rPr lang="ru-RU"/>
              <a:pPr>
                <a:defRPr/>
              </a:pPr>
              <a:t>15.10.2017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82D52-DF4A-44EB-9AE1-0A169D8E0B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0A9B9-3A78-43D0-AC0D-A4C137A1CFDB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AAD7-D3CA-4F9F-B392-47BBA73F2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0A9B9-3A78-43D0-AC0D-A4C137A1CFDB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AAD7-D3CA-4F9F-B392-47BBA73F2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0A9B9-3A78-43D0-AC0D-A4C137A1CFDB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AAD7-D3CA-4F9F-B392-47BBA73F2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0A9B9-3A78-43D0-AC0D-A4C137A1CFDB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AAD7-D3CA-4F9F-B392-47BBA73F2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0A9B9-3A78-43D0-AC0D-A4C137A1CFDB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AAD7-D3CA-4F9F-B392-47BBA73F2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0A9B9-3A78-43D0-AC0D-A4C137A1CFDB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AAD7-D3CA-4F9F-B392-47BBA73F2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0A9B9-3A78-43D0-AC0D-A4C137A1CFDB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AAD7-D3CA-4F9F-B392-47BBA73F2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0A9B9-3A78-43D0-AC0D-A4C137A1CFDB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88AAD7-D3CA-4F9F-B392-47BBA73F2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0A9B9-3A78-43D0-AC0D-A4C137A1CFDB}" type="datetimeFigureOut">
              <a:rPr lang="ru-RU" smtClean="0"/>
              <a:pPr/>
              <a:t>15.10.2017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8AAD7-D3CA-4F9F-B392-47BBA73F2B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7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8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9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10.wmf"/><Relationship Id="rId4" Type="http://schemas.openxmlformats.org/officeDocument/2006/relationships/package" Target="../embeddings/____________Microsoft_Office_PowerPoint10.ppt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package" Target="../embeddings/____________Microsoft_Office_PowerPoint12.ppt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___Microsoft_Office_PowerPoint_97-20032.ppt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2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package" Target="../embeddings/____________Microsoft_Office_PowerPoint3.ppt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4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5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6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2357453"/>
          </a:xfrm>
        </p:spPr>
        <p:txBody>
          <a:bodyPr/>
          <a:lstStyle/>
          <a:p>
            <a:endParaRPr lang="ru-RU" dirty="0">
              <a:latin typeface="Gabriola" pitchFamily="8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14554"/>
            <a:ext cx="6400800" cy="342424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Светлана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52"/>
            <a:ext cx="9144000" cy="70008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57422" y="857232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latin typeface="Gabriola" pitchFamily="82" charset="0"/>
              </a:rPr>
              <a:t>Занимательная     	лексика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15050" cy="115411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500063" y="1714500"/>
            <a:ext cx="6143625" cy="4954588"/>
          </a:xfrm>
        </p:spPr>
        <p:txBody>
          <a:bodyPr/>
          <a:lstStyle/>
          <a:p>
            <a:endParaRPr lang="ru-RU" dirty="0" smtClean="0"/>
          </a:p>
        </p:txBody>
      </p:sp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9217" name="Презентация" r:id="rId3" imgW="4570530" imgH="3427618" progId="PowerPoint.Show.12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14348" y="785794"/>
            <a:ext cx="5286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«Литературные перевёртыши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857224" y="1928802"/>
            <a:ext cx="435771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ЗАДАНИЕ : назовите известную  сказку, используя антонимы для её «дешифровки»:</a:t>
            </a:r>
          </a:p>
          <a:p>
            <a:endParaRPr lang="ru-RU" i="1" dirty="0" smtClean="0"/>
          </a:p>
          <a:p>
            <a:pPr marL="342900" indent="-342900">
              <a:buAutoNum type="arabicParenR"/>
            </a:pPr>
            <a:r>
              <a:rPr lang="ru-RU" sz="2400" i="1" dirty="0" smtClean="0"/>
              <a:t>Комар – пискун</a:t>
            </a:r>
          </a:p>
          <a:p>
            <a:pPr marL="342900" indent="-342900">
              <a:buAutoNum type="arabicParenR"/>
            </a:pPr>
            <a:r>
              <a:rPr lang="ru-RU" sz="2400" i="1" dirty="0" smtClean="0"/>
              <a:t>Мышка в босоножках</a:t>
            </a:r>
          </a:p>
          <a:p>
            <a:pPr marL="342900" indent="-342900">
              <a:buAutoNum type="arabicParenR"/>
            </a:pPr>
            <a:r>
              <a:rPr lang="ru-RU" sz="2400" i="1" dirty="0" smtClean="0"/>
              <a:t>Солнечный принц</a:t>
            </a:r>
          </a:p>
          <a:p>
            <a:pPr marL="342900" indent="-342900">
              <a:buAutoNum type="arabicParenR"/>
            </a:pPr>
            <a:r>
              <a:rPr lang="ru-RU" sz="2400" i="1" dirty="0" smtClean="0"/>
              <a:t>Ведьма Малиновой деревни</a:t>
            </a:r>
          </a:p>
          <a:p>
            <a:pPr marL="342900" indent="-342900">
              <a:buAutoNum type="arabicParenR"/>
            </a:pPr>
            <a:r>
              <a:rPr lang="ru-RU" sz="2400" i="1" dirty="0" smtClean="0"/>
              <a:t>Кубик </a:t>
            </a:r>
          </a:p>
          <a:p>
            <a:pPr marL="342900" indent="-342900">
              <a:buAutoNum type="arabicParenR"/>
            </a:pPr>
            <a:r>
              <a:rPr lang="ru-RU" sz="2400" i="1" dirty="0" smtClean="0"/>
              <a:t>Крестьянка на тыкве</a:t>
            </a:r>
          </a:p>
          <a:p>
            <a:pPr marL="342900" indent="-342900">
              <a:buAutoNum type="arabicParenR"/>
            </a:pPr>
            <a:r>
              <a:rPr lang="ru-RU" sz="2400" i="1" dirty="0" smtClean="0"/>
              <a:t>Один дистрофик</a:t>
            </a:r>
          </a:p>
          <a:p>
            <a:pPr marL="342900" indent="-342900">
              <a:buAutoNum type="arabicParenR"/>
            </a:pPr>
            <a:r>
              <a:rPr lang="ru-RU" sz="2400" i="1" dirty="0" smtClean="0"/>
              <a:t>Собачья конура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15050" cy="115411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500063" y="1714500"/>
            <a:ext cx="6143625" cy="4954588"/>
          </a:xfrm>
        </p:spPr>
        <p:txBody>
          <a:bodyPr/>
          <a:lstStyle/>
          <a:p>
            <a:endParaRPr lang="ru-RU" dirty="0" smtClean="0"/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8193" name="Презентация" r:id="rId3" imgW="4570530" imgH="3427618" progId="PowerPoint.Show.12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2910" y="500042"/>
            <a:ext cx="5572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По картинке узнай фразеологизм</a:t>
            </a:r>
            <a:endParaRPr lang="ru-RU" sz="2800" b="1" dirty="0"/>
          </a:p>
        </p:txBody>
      </p:sp>
      <p:pic>
        <p:nvPicPr>
          <p:cNvPr id="7" name="Рисунок 6" descr="http://ped-kopilka.ru/upload/blogs/26930_add41e6d75ef02b5d0e40d6cd7ed2e9d.jpg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1785926"/>
            <a:ext cx="2643206" cy="462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ped-kopilka.ru/upload/blogs/26930_b3565e8fa0d3966f0ea00dc8686c4d7c.jpg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9" y="1352550"/>
            <a:ext cx="3429024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15050" cy="115411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500063" y="1714500"/>
            <a:ext cx="6143625" cy="4954588"/>
          </a:xfrm>
        </p:spPr>
        <p:txBody>
          <a:bodyPr/>
          <a:lstStyle/>
          <a:p>
            <a:endParaRPr lang="ru-RU" smtClean="0"/>
          </a:p>
        </p:txBody>
      </p:sp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2286000" y="1714500"/>
          <a:ext cx="4570413" cy="3427413"/>
        </p:xfrm>
        <a:graphic>
          <a:graphicData uri="http://schemas.openxmlformats.org/presentationml/2006/ole">
            <p:oleObj spid="_x0000_s7169" name="Презентация" r:id="rId3" imgW="4570530" imgH="3427618" progId="PowerPoint.Show.12">
              <p:embed/>
            </p:oleObj>
          </a:graphicData>
        </a:graphic>
      </p:graphicFrame>
      <p:graphicFrame>
        <p:nvGraphicFramePr>
          <p:cNvPr id="5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7170" name="Презентация" r:id="rId4" imgW="4570530" imgH="3427618" progId="PowerPoint.Show.12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642918"/>
            <a:ext cx="6429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Переведите, пожалуйста, на русский…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42910" y="1571612"/>
            <a:ext cx="492922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dirty="0" smtClean="0"/>
              <a:t>…</a:t>
            </a:r>
            <a:r>
              <a:rPr lang="ru-RU" i="1" dirty="0" smtClean="0"/>
              <a:t>английский фразеологизм со значением </a:t>
            </a:r>
            <a:r>
              <a:rPr lang="ru-RU" i="1" u="sng" dirty="0" smtClean="0"/>
              <a:t>«это ещё всё в воздухе», </a:t>
            </a:r>
            <a:r>
              <a:rPr lang="ru-RU" i="1" dirty="0" smtClean="0"/>
              <a:t>а во французском выражение звучит как «</a:t>
            </a:r>
            <a:r>
              <a:rPr lang="ru-RU" i="1" u="sng" dirty="0" smtClean="0"/>
              <a:t>это ещё не в кармане</a:t>
            </a:r>
            <a:r>
              <a:rPr lang="ru-RU" i="1" dirty="0" smtClean="0"/>
              <a:t>», а по – </a:t>
            </a:r>
            <a:r>
              <a:rPr lang="ru-RU" i="1" dirty="0" err="1" smtClean="0"/>
              <a:t>немецки</a:t>
            </a:r>
            <a:r>
              <a:rPr lang="ru-RU" i="1" dirty="0" smtClean="0"/>
              <a:t> это – «</a:t>
            </a:r>
            <a:r>
              <a:rPr lang="ru-RU" i="1" u="sng" dirty="0" err="1" smtClean="0"/>
              <a:t>это</a:t>
            </a:r>
            <a:r>
              <a:rPr lang="ru-RU" i="1" u="sng" dirty="0" smtClean="0"/>
              <a:t> пок</a:t>
            </a:r>
            <a:r>
              <a:rPr lang="ru-RU" i="1" dirty="0" smtClean="0"/>
              <a:t>а </a:t>
            </a:r>
            <a:r>
              <a:rPr lang="ru-RU" i="1" u="sng" dirty="0" smtClean="0"/>
              <a:t>написано на звёздах</a:t>
            </a:r>
            <a:r>
              <a:rPr lang="ru-RU" i="1" dirty="0" smtClean="0"/>
              <a:t>». </a:t>
            </a:r>
            <a:r>
              <a:rPr lang="ru-RU" i="1" dirty="0" err="1" smtClean="0"/>
              <a:t>Руский</a:t>
            </a:r>
            <a:r>
              <a:rPr lang="ru-RU" i="1" dirty="0" smtClean="0"/>
              <a:t> синоним - </a:t>
            </a:r>
            <a:r>
              <a:rPr lang="ru-RU" i="1" dirty="0" smtClean="0"/>
              <a:t>…?</a:t>
            </a:r>
            <a:endParaRPr lang="ru-RU" i="1" dirty="0" smtClean="0"/>
          </a:p>
          <a:p>
            <a:pPr marL="342900" indent="-342900">
              <a:buAutoNum type="arabicParenR"/>
            </a:pPr>
            <a:endParaRPr lang="ru-RU" i="1" dirty="0" smtClean="0"/>
          </a:p>
          <a:p>
            <a:pPr marL="342900" indent="-342900">
              <a:buAutoNum type="arabicParenR"/>
            </a:pPr>
            <a:r>
              <a:rPr lang="ru-RU" i="1" dirty="0" smtClean="0"/>
              <a:t>…английский фразеологизм со значением «</a:t>
            </a:r>
            <a:r>
              <a:rPr lang="ru-RU" i="1" u="sng" dirty="0" smtClean="0"/>
              <a:t>похожи как две горошины в стручке</a:t>
            </a:r>
            <a:r>
              <a:rPr lang="ru-RU" i="1" dirty="0" smtClean="0"/>
              <a:t>», немецкий вариант звучит так: «</a:t>
            </a:r>
            <a:r>
              <a:rPr lang="ru-RU" i="1" u="sng" dirty="0" smtClean="0"/>
              <a:t>похожи как одно яйцо на другое</a:t>
            </a:r>
            <a:r>
              <a:rPr lang="ru-RU" i="1" dirty="0" smtClean="0"/>
              <a:t>». А русский синоним - …?</a:t>
            </a:r>
            <a:endParaRPr lang="ru-RU" dirty="0"/>
          </a:p>
        </p:txBody>
      </p:sp>
      <p:pic>
        <p:nvPicPr>
          <p:cNvPr id="7172" name="Picture 4" descr="E:\Анимашки\CLIPART8\J0342933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9" y="4714884"/>
            <a:ext cx="3560780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2285984" y="1714488"/>
          <a:ext cx="4570413" cy="3427413"/>
        </p:xfrm>
        <a:graphic>
          <a:graphicData uri="http://schemas.openxmlformats.org/presentationml/2006/ole">
            <p:oleObj spid="_x0000_s26626" name="Презентация" r:id="rId3" imgW="4570530" imgH="3427618" progId="PowerPoint.Show.12">
              <p:embed/>
            </p:oleObj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6627" name="Презентация" r:id="rId4" imgW="4570530" imgH="3427618" progId="PowerPoint.Show.12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85852" y="642918"/>
            <a:ext cx="5072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   Пожелание 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85786" y="2143116"/>
            <a:ext cx="5143536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Я ко всем наукам ключ имею, </a:t>
            </a:r>
          </a:p>
          <a:p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Я со всей вселенною знаком – </a:t>
            </a:r>
          </a:p>
          <a:p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Это потому, что я владею</a:t>
            </a:r>
          </a:p>
          <a:p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Русским всеохватным языком.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                                    поэт Данилов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051" name="Презентация" r:id="rId3" imgW="4570530" imgH="3427618" progId="PowerPoint.Show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86050" y="1214422"/>
            <a:ext cx="5286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cs typeface="Andalus" pitchFamily="18" charset="-78"/>
              </a:rPr>
              <a:t>Напутствие </a:t>
            </a:r>
            <a:endParaRPr lang="ru-RU" sz="5400" dirty="0">
              <a:cs typeface="Andalus" pitchFamily="18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2143116"/>
            <a:ext cx="4357718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         Прочтите слова: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ГОСТЬДОР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СЧЕТЬ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ДОРАСТЬ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3075" name="Презентация" r:id="rId3" imgW="4570530" imgH="3427618" progId="PowerPoint.Show.8">
              <p:embed/>
            </p:oleObj>
          </a:graphicData>
        </a:graphic>
      </p:graphicFrame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85918" y="3643314"/>
            <a:ext cx="6715172" cy="2785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Говоря строго, язык никогда не устанавливается окончательно: он непрестанно живёт и движется, развиваясь и совершенствуясь... Язык идёт вместе с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жизнию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народа...»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3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                         </a:t>
            </a:r>
            <a:r>
              <a:rPr kumimoji="0" lang="ru-RU" sz="13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В.Г.Белинский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4097" name="Презентация" r:id="rId3" imgW="4570530" imgH="3427618" progId="PowerPoint.Show.12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14348" y="785794"/>
            <a:ext cx="59293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Заглянем в Толковый        			словарь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2285992"/>
            <a:ext cx="54292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ЗАДАНИЕ : По объяснительной статье определите  слово</a:t>
            </a:r>
          </a:p>
          <a:p>
            <a:pPr marL="342900" indent="-342900">
              <a:buAutoNum type="arabicParenR"/>
            </a:pPr>
            <a:r>
              <a:rPr lang="ru-RU" dirty="0" smtClean="0"/>
              <a:t>Длинная верёвка с затягивающейся петлёй на конце для ловли животных -…</a:t>
            </a:r>
          </a:p>
          <a:p>
            <a:pPr marL="342900" indent="-342900">
              <a:buAutoNum type="arabicParenR"/>
            </a:pPr>
            <a:r>
              <a:rPr lang="ru-RU" dirty="0" smtClean="0"/>
              <a:t>Занавеска на всё окно -…</a:t>
            </a:r>
          </a:p>
          <a:p>
            <a:pPr marL="342900" indent="-342900">
              <a:buAutoNum type="arabicParenR"/>
            </a:pPr>
            <a:r>
              <a:rPr lang="ru-RU" dirty="0" smtClean="0"/>
              <a:t>Руководитель факультета в высшем учебном заведении - …</a:t>
            </a:r>
          </a:p>
          <a:p>
            <a:pPr marL="342900" indent="-342900">
              <a:buAutoNum type="arabicParenR"/>
            </a:pPr>
            <a:r>
              <a:rPr lang="ru-RU" dirty="0" smtClean="0"/>
              <a:t>Японская национальная одежда свободного покроя с очень широкими рукавами -…</a:t>
            </a:r>
            <a:endParaRPr lang="ru-RU" dirty="0"/>
          </a:p>
        </p:txBody>
      </p:sp>
      <p:pic>
        <p:nvPicPr>
          <p:cNvPr id="4099" name="Picture 3" descr="C:\Users\Светлана\Desktop\J025443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00636"/>
            <a:ext cx="2286016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9458" name="Презентация" r:id="rId3" imgW="4570530" imgH="3427618" progId="PowerPoint.Show.12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0034" y="285728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Русский язык – явление развивающееся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1214422"/>
            <a:ext cx="521497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 знакомы ли вам новые слова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xxi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века?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Внештатный сотрудник, работающий без заключения договора – это…</a:t>
            </a:r>
          </a:p>
          <a:p>
            <a:pPr marL="342900" indent="-342900">
              <a:buAutoNum type="arabicParenR"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Человек, ведущий сетевой журнал или дневник событий, - это…</a:t>
            </a:r>
          </a:p>
          <a:p>
            <a:pPr marL="342900" indent="-342900">
              <a:buAutoNum type="arabicParenR"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arenR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Автопортрет, снимок самого себя на камеру называется…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3540125" y="4070350"/>
          <a:ext cx="1497013" cy="512763"/>
        </p:xfrm>
        <a:graphic>
          <a:graphicData uri="http://schemas.openxmlformats.org/presentationml/2006/ole">
            <p:oleObj spid="_x0000_s1029" name="Объект упаковщика для оболочки" showAsIcon="1" r:id="rId3" imgW="1497600" imgH="512640" progId="Package">
              <p:embed/>
            </p:oleObj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30" name="Презентация" r:id="rId4" imgW="4570530" imgH="3427618" progId="PowerPoint.Show.12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14348" y="785794"/>
            <a:ext cx="5786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cs typeface="Andalus" pitchFamily="18" charset="-78"/>
              </a:rPr>
              <a:t>       Найти соответствие</a:t>
            </a:r>
            <a:endParaRPr lang="ru-RU" sz="4000" b="1" dirty="0">
              <a:cs typeface="Andalus" pitchFamily="18" charset="-78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500166" y="1554058"/>
          <a:ext cx="4762512" cy="5161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4"/>
                <a:gridCol w="2405058"/>
              </a:tblGrid>
              <a:tr h="689879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Слово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Семантика слова</a:t>
                      </a:r>
                      <a:endParaRPr lang="ru-RU" dirty="0"/>
                    </a:p>
                  </a:txBody>
                  <a:tcPr/>
                </a:tc>
              </a:tr>
              <a:tr h="865607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ru-RU" dirty="0" smtClean="0"/>
                        <a:t>1) Нигилист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sz="1600" dirty="0" smtClean="0"/>
                        <a:t>)</a:t>
                      </a:r>
                      <a:r>
                        <a:rPr lang="ru-RU" sz="1600" baseline="0" dirty="0" smtClean="0"/>
                        <a:t> Мостовое сооружение с каналом для подачи воды через овраг</a:t>
                      </a:r>
                      <a:endParaRPr lang="ru-RU" sz="1600" dirty="0"/>
                    </a:p>
                  </a:txBody>
                  <a:tcPr/>
                </a:tc>
              </a:tr>
              <a:tr h="689879">
                <a:tc>
                  <a:txBody>
                    <a:bodyPr/>
                    <a:lstStyle/>
                    <a:p>
                      <a:r>
                        <a:rPr lang="ru-RU" dirty="0" smtClean="0"/>
                        <a:t> 2) Зодчий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r>
                        <a:rPr lang="ru-RU" sz="1600" dirty="0" smtClean="0"/>
                        <a:t>) человек, который всё подвергает отрицанию</a:t>
                      </a:r>
                      <a:endParaRPr lang="ru-RU" sz="1600" dirty="0"/>
                    </a:p>
                  </a:txBody>
                  <a:tcPr/>
                </a:tc>
              </a:tr>
              <a:tr h="1112923">
                <a:tc>
                  <a:txBody>
                    <a:bodyPr/>
                    <a:lstStyle/>
                    <a:p>
                      <a:r>
                        <a:rPr lang="ru-RU" dirty="0" smtClean="0"/>
                        <a:t>3) Акведук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r>
                        <a:rPr lang="ru-RU" sz="1600" dirty="0" smtClean="0"/>
                        <a:t>) человек,</a:t>
                      </a:r>
                      <a:r>
                        <a:rPr lang="ru-RU" sz="1600" baseline="0" dirty="0" smtClean="0"/>
                        <a:t> занимающийся наукой без специальной подготовки </a:t>
                      </a:r>
                      <a:endParaRPr lang="ru-RU" sz="1600" dirty="0"/>
                    </a:p>
                  </a:txBody>
                  <a:tcPr/>
                </a:tc>
              </a:tr>
              <a:tr h="1112923">
                <a:tc>
                  <a:txBody>
                    <a:bodyPr/>
                    <a:lstStyle/>
                    <a:p>
                      <a:r>
                        <a:rPr lang="ru-RU" dirty="0" smtClean="0"/>
                        <a:t>4) Дилетант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4) </a:t>
                      </a:r>
                      <a:r>
                        <a:rPr lang="ru-RU" sz="1600" dirty="0" smtClean="0"/>
                        <a:t>человек, занимающийся благотворительностью, помощью нуждающимся</a:t>
                      </a:r>
                      <a:endParaRPr lang="ru-RU" sz="1600" dirty="0"/>
                    </a:p>
                  </a:txBody>
                  <a:tcPr/>
                </a:tc>
              </a:tr>
              <a:tr h="689879">
                <a:tc>
                  <a:txBody>
                    <a:bodyPr/>
                    <a:lstStyle/>
                    <a:p>
                      <a:r>
                        <a:rPr lang="ru-RU" dirty="0" smtClean="0"/>
                        <a:t>5) Филантроп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5) архитектор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15050" cy="115411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500063" y="1714500"/>
            <a:ext cx="6143625" cy="4954588"/>
          </a:xfrm>
        </p:spPr>
        <p:txBody>
          <a:bodyPr/>
          <a:lstStyle/>
          <a:p>
            <a:endParaRPr lang="ru-RU" smtClean="0"/>
          </a:p>
        </p:txBody>
      </p:sp>
      <p:graphicFrame>
        <p:nvGraphicFramePr>
          <p:cNvPr id="12289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2289" name="Презентация" r:id="rId3" imgW="4570530" imgH="3427618" progId="PowerPoint.Show.12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00100" y="1071546"/>
            <a:ext cx="5357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cs typeface="Angsana New" pitchFamily="18" charset="-34"/>
              </a:rPr>
              <a:t>Заглянем в словарь омонимов</a:t>
            </a:r>
            <a:endParaRPr lang="ru-RU" sz="2800" b="1" dirty="0">
              <a:cs typeface="Angsana New" pitchFamily="18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00" y="2214554"/>
            <a:ext cx="46434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Какую ленту в косу не заплетёшь?</a:t>
            </a:r>
          </a:p>
          <a:p>
            <a:pPr marL="342900" indent="-342900">
              <a:buAutoNum type="arabicParenR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На какой пятачок ничего не купишь?</a:t>
            </a:r>
          </a:p>
          <a:p>
            <a:pPr marL="342900" indent="-342900">
              <a:buAutoNum type="arabicParenR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Бывает дипломатическая, бывает высокая?</a:t>
            </a:r>
          </a:p>
          <a:p>
            <a:pPr marL="342900" indent="-342900">
              <a:buAutoNum type="arabicParenR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Бывает русая, бывает острая?</a:t>
            </a:r>
          </a:p>
          <a:p>
            <a:pPr marL="342900" indent="-342900">
              <a:buAutoNum type="arabicParenR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Бывает торговая, бывает деревянная?</a:t>
            </a:r>
          </a:p>
          <a:p>
            <a:pPr marL="342900" indent="-342900">
              <a:buAutoNum type="arabicParenR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Какая игла не тонет в воде?</a:t>
            </a:r>
          </a:p>
          <a:p>
            <a:pPr marL="342900" indent="-342900">
              <a:buAutoNum type="arabicParenR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Каким гребнем голову не расчешешь?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625" y="2000250"/>
            <a:ext cx="8229600" cy="100012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71500" y="3071813"/>
            <a:ext cx="8158163" cy="3482975"/>
          </a:xfrm>
        </p:spPr>
        <p:txBody>
          <a:bodyPr/>
          <a:lstStyle/>
          <a:p>
            <a:endParaRPr lang="ru-RU" smtClean="0"/>
          </a:p>
        </p:txBody>
      </p:sp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1265" name="Презентация" r:id="rId3" imgW="4570530" imgH="3427618" progId="PowerPoint.Show.12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85786" y="642918"/>
            <a:ext cx="50006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«Похожие слова»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2285992"/>
            <a:ext cx="435771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ЗАДАНИЕ : с данными словами составьте словосочетания, «расшифруйте» их значение.</a:t>
            </a: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КОМПАНИЯ - КАМПАНИЯ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15050" cy="115411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500063" y="1714500"/>
            <a:ext cx="6143625" cy="4954588"/>
          </a:xfrm>
        </p:spPr>
        <p:txBody>
          <a:bodyPr/>
          <a:lstStyle/>
          <a:p>
            <a:endParaRPr lang="ru-RU" smtClean="0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0" y="0"/>
          <a:ext cx="9286844" cy="6858000"/>
        </p:xfrm>
        <a:graphic>
          <a:graphicData uri="http://schemas.openxmlformats.org/presentationml/2006/ole">
            <p:oleObj spid="_x0000_s10241" name="Презентация" r:id="rId3" imgW="4570530" imgH="3427618" progId="PowerPoint.Show.12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714356"/>
            <a:ext cx="5286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cs typeface="Andalus" pitchFamily="18" charset="-78"/>
              </a:rPr>
              <a:t>      Контекстуальные синонимы</a:t>
            </a:r>
            <a:endParaRPr lang="ru-RU" sz="2800" b="1" dirty="0">
              <a:cs typeface="Andalus" pitchFamily="18" charset="-78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285852" y="1928802"/>
            <a:ext cx="478634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   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  Во всём мне хочется дойти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До самой сути.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В работе, в поисках пути,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В сердечной смуте.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      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До сущности протекших дней, до их причины,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До оснований, до корней,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До сердцевины.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    Все время схватывая нить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 Судеб, событий,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 Жить, думать, чувствовать, любить,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 Свершать открытья.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                                                 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(Б. Пастернак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416</Words>
  <Application>Microsoft Office PowerPoint</Application>
  <PresentationFormat>Экран (4:3)</PresentationFormat>
  <Paragraphs>95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Тема Office</vt:lpstr>
      <vt:lpstr>Презентация</vt:lpstr>
      <vt:lpstr>Объект упаковщика для оболочки</vt:lpstr>
      <vt:lpstr>Презентация Microsoft Office PowerPoint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Занимательная лексика</dc:title>
  <dc:creator>Светлана</dc:creator>
  <cp:lastModifiedBy>Светлана</cp:lastModifiedBy>
  <cp:revision>75</cp:revision>
  <dcterms:created xsi:type="dcterms:W3CDTF">2017-10-14T12:23:55Z</dcterms:created>
  <dcterms:modified xsi:type="dcterms:W3CDTF">2017-10-15T13:03:02Z</dcterms:modified>
</cp:coreProperties>
</file>