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3" r:id="rId5"/>
    <p:sldId id="264" r:id="rId6"/>
    <p:sldId id="266" r:id="rId7"/>
    <p:sldId id="261" r:id="rId8"/>
    <p:sldId id="260" r:id="rId9"/>
    <p:sldId id="267"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C4A048C7-AA92-4CAB-9BD2-995459D1BA6F}" type="datetimeFigureOut">
              <a:rPr lang="ru-RU" smtClean="0"/>
              <a:pPr/>
              <a:t>23.11.2021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2A68F350-0BFF-4A24-AE3F-10971DEC5741}"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4A048C7-AA92-4CAB-9BD2-995459D1BA6F}" type="datetimeFigureOut">
              <a:rPr lang="ru-RU" smtClean="0"/>
              <a:pPr/>
              <a:t>23.11.2021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A68F350-0BFF-4A24-AE3F-10971DEC574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4A048C7-AA92-4CAB-9BD2-995459D1BA6F}" type="datetimeFigureOut">
              <a:rPr lang="ru-RU" smtClean="0"/>
              <a:pPr/>
              <a:t>23.11.2021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A68F350-0BFF-4A24-AE3F-10971DEC574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4A048C7-AA92-4CAB-9BD2-995459D1BA6F}" type="datetimeFigureOut">
              <a:rPr lang="ru-RU" smtClean="0"/>
              <a:pPr/>
              <a:t>23.11.2021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A68F350-0BFF-4A24-AE3F-10971DEC574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C4A048C7-AA92-4CAB-9BD2-995459D1BA6F}" type="datetimeFigureOut">
              <a:rPr lang="ru-RU" smtClean="0"/>
              <a:pPr/>
              <a:t>23.11.2021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A68F350-0BFF-4A24-AE3F-10971DEC5741}"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C4A048C7-AA92-4CAB-9BD2-995459D1BA6F}" type="datetimeFigureOut">
              <a:rPr lang="ru-RU" smtClean="0"/>
              <a:pPr/>
              <a:t>23.11.2021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A68F350-0BFF-4A24-AE3F-10971DEC574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C4A048C7-AA92-4CAB-9BD2-995459D1BA6F}" type="datetimeFigureOut">
              <a:rPr lang="ru-RU" smtClean="0"/>
              <a:pPr/>
              <a:t>23.11.2021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2A68F350-0BFF-4A24-AE3F-10971DEC574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C4A048C7-AA92-4CAB-9BD2-995459D1BA6F}" type="datetimeFigureOut">
              <a:rPr lang="ru-RU" smtClean="0"/>
              <a:pPr/>
              <a:t>23.11.2021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2A68F350-0BFF-4A24-AE3F-10971DEC574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C4A048C7-AA92-4CAB-9BD2-995459D1BA6F}" type="datetimeFigureOut">
              <a:rPr lang="ru-RU" smtClean="0"/>
              <a:pPr/>
              <a:t>23.11.2021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2A68F350-0BFF-4A24-AE3F-10971DEC574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C4A048C7-AA92-4CAB-9BD2-995459D1BA6F}" type="datetimeFigureOut">
              <a:rPr lang="ru-RU" smtClean="0"/>
              <a:pPr/>
              <a:t>23.11.2021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A68F350-0BFF-4A24-AE3F-10971DEC574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C4A048C7-AA92-4CAB-9BD2-995459D1BA6F}" type="datetimeFigureOut">
              <a:rPr lang="ru-RU" smtClean="0"/>
              <a:pPr/>
              <a:t>23.11.2021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A68F350-0BFF-4A24-AE3F-10971DEC5741}"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4A048C7-AA92-4CAB-9BD2-995459D1BA6F}" type="datetimeFigureOut">
              <a:rPr lang="ru-RU" smtClean="0"/>
              <a:pPr/>
              <a:t>23.11.2021</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2A68F350-0BFF-4A24-AE3F-10971DEC574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0"/>
            <a:ext cx="8640960" cy="1944216"/>
          </a:xfrm>
        </p:spPr>
        <p:txBody>
          <a:bodyPr>
            <a:noAutofit/>
          </a:bodyPr>
          <a:lstStyle/>
          <a:p>
            <a:pPr algn="ctr"/>
            <a:r>
              <a:rPr lang="ru-RU" sz="3600" b="1" dirty="0" err="1" smtClean="0">
                <a:solidFill>
                  <a:schemeClr val="accent2">
                    <a:lumMod val="50000"/>
                  </a:schemeClr>
                </a:solidFill>
              </a:rPr>
              <a:t>Онлайн</a:t>
            </a:r>
            <a:r>
              <a:rPr lang="ru-RU" sz="3600" b="1" dirty="0" smtClean="0">
                <a:solidFill>
                  <a:schemeClr val="accent2">
                    <a:lumMod val="50000"/>
                  </a:schemeClr>
                </a:solidFill>
              </a:rPr>
              <a:t> проект «Дети </a:t>
            </a:r>
            <a:r>
              <a:rPr lang="ru-RU" sz="3600" b="1" dirty="0" smtClean="0">
                <a:solidFill>
                  <a:schemeClr val="accent2">
                    <a:lumMod val="50000"/>
                  </a:schemeClr>
                </a:solidFill>
              </a:rPr>
              <a:t>фронта – ближайшие </a:t>
            </a:r>
            <a:r>
              <a:rPr lang="ru-RU" sz="3600" b="1" dirty="0" smtClean="0">
                <a:solidFill>
                  <a:schemeClr val="accent2">
                    <a:lumMod val="50000"/>
                  </a:schemeClr>
                </a:solidFill>
              </a:rPr>
              <a:t>помощники»</a:t>
            </a:r>
            <a:endParaRPr lang="ru-RU" sz="3600" b="1" dirty="0">
              <a:solidFill>
                <a:schemeClr val="accent2">
                  <a:lumMod val="50000"/>
                </a:schemeClr>
              </a:solidFill>
            </a:endParaRPr>
          </a:p>
        </p:txBody>
      </p:sp>
      <p:sp>
        <p:nvSpPr>
          <p:cNvPr id="3" name="Подзаголовок 2"/>
          <p:cNvSpPr>
            <a:spLocks noGrp="1"/>
          </p:cNvSpPr>
          <p:nvPr>
            <p:ph type="subTitle" idx="1"/>
          </p:nvPr>
        </p:nvSpPr>
        <p:spPr>
          <a:xfrm>
            <a:off x="4716016" y="5733256"/>
            <a:ext cx="4211960" cy="1124744"/>
          </a:xfrm>
        </p:spPr>
        <p:txBody>
          <a:bodyPr>
            <a:noAutofit/>
          </a:bodyPr>
          <a:lstStyle/>
          <a:p>
            <a:r>
              <a:rPr lang="ru-RU" sz="1600" dirty="0" err="1" smtClean="0">
                <a:solidFill>
                  <a:srgbClr val="000000"/>
                </a:solidFill>
                <a:latin typeface="Times New Roman"/>
                <a:ea typeface="Times New Roman"/>
              </a:rPr>
              <a:t>Чепчугова</a:t>
            </a:r>
            <a:r>
              <a:rPr lang="ru-RU" sz="1600" dirty="0" smtClean="0">
                <a:solidFill>
                  <a:srgbClr val="000000"/>
                </a:solidFill>
                <a:latin typeface="Times New Roman"/>
                <a:ea typeface="Times New Roman"/>
              </a:rPr>
              <a:t> Екатерина,  Минеева Екатерина, </a:t>
            </a:r>
          </a:p>
          <a:p>
            <a:r>
              <a:rPr lang="ru-RU" sz="1600" dirty="0" smtClean="0">
                <a:solidFill>
                  <a:srgbClr val="000000"/>
                </a:solidFill>
                <a:latin typeface="Times New Roman"/>
                <a:ea typeface="Times New Roman"/>
              </a:rPr>
              <a:t>Макарова Анастасия,  </a:t>
            </a:r>
            <a:r>
              <a:rPr lang="ru-RU" sz="1600" dirty="0" err="1" smtClean="0">
                <a:solidFill>
                  <a:srgbClr val="000000"/>
                </a:solidFill>
                <a:latin typeface="Times New Roman"/>
                <a:ea typeface="Times New Roman"/>
              </a:rPr>
              <a:t>Метелева</a:t>
            </a:r>
            <a:r>
              <a:rPr lang="ru-RU" sz="1600" dirty="0" smtClean="0">
                <a:solidFill>
                  <a:srgbClr val="000000"/>
                </a:solidFill>
                <a:latin typeface="Times New Roman"/>
                <a:ea typeface="Times New Roman"/>
              </a:rPr>
              <a:t> Елизавета</a:t>
            </a:r>
          </a:p>
          <a:p>
            <a:r>
              <a:rPr lang="ru-RU" sz="1600" dirty="0" smtClean="0">
                <a:solidFill>
                  <a:srgbClr val="000000"/>
                </a:solidFill>
                <a:latin typeface="Times New Roman"/>
                <a:ea typeface="Times New Roman"/>
              </a:rPr>
              <a:t>Решетникова Анастасия  ПД-2141</a:t>
            </a:r>
            <a:r>
              <a:rPr lang="en-US" sz="1600" dirty="0" smtClean="0">
                <a:solidFill>
                  <a:srgbClr val="000000"/>
                </a:solidFill>
                <a:latin typeface="Times New Roman"/>
                <a:ea typeface="Times New Roman"/>
              </a:rPr>
              <a:t>z</a:t>
            </a:r>
            <a:endParaRPr lang="ru-RU" sz="1600" dirty="0" smtClean="0">
              <a:solidFill>
                <a:srgbClr val="000000"/>
              </a:solidFill>
              <a:latin typeface="Times New Roman"/>
              <a:ea typeface="Times New Roman"/>
            </a:endParaRPr>
          </a:p>
          <a:p>
            <a:endParaRPr lang="ru-RU" sz="1600" dirty="0"/>
          </a:p>
        </p:txBody>
      </p:sp>
      <p:pic>
        <p:nvPicPr>
          <p:cNvPr id="10242" name="Picture 2" descr="https://phonoteka.org/uploads/posts/2021-04/1619376389_25-phonoteka_org-p-georgievskaya-lentochka-fon-32.png"/>
          <p:cNvPicPr>
            <a:picLocks noChangeAspect="1" noChangeArrowheads="1"/>
          </p:cNvPicPr>
          <p:nvPr/>
        </p:nvPicPr>
        <p:blipFill>
          <a:blip r:embed="rId2" cstate="print"/>
          <a:srcRect/>
          <a:stretch>
            <a:fillRect/>
          </a:stretch>
        </p:blipFill>
        <p:spPr bwMode="auto">
          <a:xfrm>
            <a:off x="3720920" y="1844825"/>
            <a:ext cx="5423080" cy="3528392"/>
          </a:xfrm>
          <a:prstGeom prst="rect">
            <a:avLst/>
          </a:prstGeom>
          <a:noFill/>
        </p:spPr>
      </p:pic>
      <p:pic>
        <p:nvPicPr>
          <p:cNvPr id="6" name="Рисунок 5" descr="Верт 1500_3000.png"/>
          <p:cNvPicPr>
            <a:picLocks noChangeAspect="1"/>
          </p:cNvPicPr>
          <p:nvPr/>
        </p:nvPicPr>
        <p:blipFill>
          <a:blip r:embed="rId3" cstate="print">
            <a:duotone>
              <a:prstClr val="black"/>
              <a:srgbClr val="D9C3A5">
                <a:tint val="50000"/>
                <a:satMod val="180000"/>
              </a:srgbClr>
            </a:duotone>
          </a:blip>
          <a:stretch>
            <a:fillRect/>
          </a:stretch>
        </p:blipFill>
        <p:spPr>
          <a:xfrm>
            <a:off x="323528" y="4869160"/>
            <a:ext cx="4688799" cy="1545714"/>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1268760"/>
            <a:ext cx="8291264" cy="4464496"/>
          </a:xfrm>
        </p:spPr>
        <p:txBody>
          <a:bodyPr>
            <a:normAutofit/>
          </a:bodyPr>
          <a:lstStyle/>
          <a:p>
            <a:pPr>
              <a:buFont typeface="Wingdings" pitchFamily="2" charset="2"/>
              <a:buChar char="Ø"/>
            </a:pPr>
            <a:r>
              <a:rPr lang="ru-RU" sz="3600" b="1" dirty="0" smtClean="0">
                <a:solidFill>
                  <a:schemeClr val="accent2">
                    <a:lumMod val="50000"/>
                  </a:schemeClr>
                </a:solidFill>
              </a:rPr>
              <a:t>Актуальность проекта:</a:t>
            </a:r>
          </a:p>
          <a:p>
            <a:pPr>
              <a:buNone/>
            </a:pPr>
            <a:endParaRPr lang="ru-RU" sz="2800" b="1" dirty="0" smtClean="0"/>
          </a:p>
          <a:p>
            <a:pPr algn="r">
              <a:buNone/>
            </a:pPr>
            <a:r>
              <a:rPr lang="ru-RU" sz="2600" dirty="0" smtClean="0"/>
              <a:t>Создание методической копилки по теме «Дети </a:t>
            </a:r>
            <a:r>
              <a:rPr lang="ru-RU" sz="2600" dirty="0" err="1" smtClean="0"/>
              <a:t>фронта-ближайшие</a:t>
            </a:r>
            <a:r>
              <a:rPr lang="ru-RU" sz="2600" dirty="0" smtClean="0"/>
              <a:t> помощники», чтобы педагоги смогли актуализировать свою информацию и затем донести ее до детей и их семей.</a:t>
            </a:r>
          </a:p>
        </p:txBody>
      </p:sp>
      <p:pic>
        <p:nvPicPr>
          <p:cNvPr id="4" name="Рисунок 3" descr="uspu.png"/>
          <p:cNvPicPr>
            <a:picLocks noChangeAspect="1"/>
          </p:cNvPicPr>
          <p:nvPr/>
        </p:nvPicPr>
        <p:blipFill>
          <a:blip r:embed="rId2" cstate="print"/>
          <a:stretch>
            <a:fillRect/>
          </a:stretch>
        </p:blipFill>
        <p:spPr>
          <a:xfrm rot="5400000">
            <a:off x="1552493" y="4864331"/>
            <a:ext cx="465293" cy="2635191"/>
          </a:xfrm>
          <a:prstGeom prst="rect">
            <a:avLst/>
          </a:prstGeom>
        </p:spPr>
      </p:pic>
      <p:pic>
        <p:nvPicPr>
          <p:cNvPr id="5" name="Рисунок 4" descr="32.png"/>
          <p:cNvPicPr>
            <a:picLocks noChangeAspect="1"/>
          </p:cNvPicPr>
          <p:nvPr/>
        </p:nvPicPr>
        <p:blipFill>
          <a:blip r:embed="rId3" cstate="print"/>
          <a:stretch>
            <a:fillRect/>
          </a:stretch>
        </p:blipFill>
        <p:spPr>
          <a:xfrm>
            <a:off x="7481200" y="548680"/>
            <a:ext cx="1080120" cy="1080120"/>
          </a:xfrm>
          <a:prstGeom prst="rect">
            <a:avLst/>
          </a:prstGeom>
        </p:spPr>
      </p:pic>
      <p:sp>
        <p:nvSpPr>
          <p:cNvPr id="6" name="Footer Placeholder 75"/>
          <p:cNvSpPr>
            <a:spLocks noGrp="1"/>
          </p:cNvSpPr>
          <p:nvPr>
            <p:ph type="ftr" sz="quarter" idx="11"/>
          </p:nvPr>
        </p:nvSpPr>
        <p:spPr>
          <a:xfrm>
            <a:off x="971600" y="6525344"/>
            <a:ext cx="7223788" cy="332656"/>
          </a:xfrm>
        </p:spPr>
        <p:txBody>
          <a:bodyPr/>
          <a:lstStyle/>
          <a:p>
            <a:r>
              <a:rPr lang="ru-RU" dirty="0">
                <a:solidFill>
                  <a:schemeClr val="tx1">
                    <a:lumMod val="50000"/>
                    <a:lumOff val="50000"/>
                  </a:schemeClr>
                </a:solidFill>
              </a:rPr>
              <a:t>ФГБОУ ВО «Уральский государственный педагогический университет» в цифрах и фактах</a:t>
            </a:r>
            <a:endParaRPr lang="en-US" dirty="0">
              <a:solidFill>
                <a:schemeClr val="tx1">
                  <a:lumMod val="50000"/>
                  <a:lumOff val="50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04664"/>
            <a:ext cx="8496944" cy="5616624"/>
          </a:xfrm>
        </p:spPr>
        <p:txBody>
          <a:bodyPr>
            <a:normAutofit fontScale="92500" lnSpcReduction="10000"/>
          </a:bodyPr>
          <a:lstStyle/>
          <a:p>
            <a:pPr>
              <a:buFont typeface="Wingdings" pitchFamily="2" charset="2"/>
              <a:buChar char="Ø"/>
            </a:pPr>
            <a:r>
              <a:rPr lang="ru-RU" sz="4200" b="1" dirty="0" smtClean="0">
                <a:solidFill>
                  <a:schemeClr val="accent2">
                    <a:lumMod val="50000"/>
                  </a:schemeClr>
                </a:solidFill>
              </a:rPr>
              <a:t>Основные целевые группы: </a:t>
            </a:r>
          </a:p>
          <a:p>
            <a:pPr>
              <a:buNone/>
            </a:pPr>
            <a:endParaRPr lang="ru-RU" sz="2400" b="1" dirty="0" smtClean="0"/>
          </a:p>
          <a:p>
            <a:pPr>
              <a:buNone/>
            </a:pPr>
            <a:r>
              <a:rPr lang="ru-RU" sz="2400" dirty="0" smtClean="0"/>
              <a:t>         1. Участников конкурса: педагогических работников города Екатеринбурга.</a:t>
            </a:r>
          </a:p>
          <a:p>
            <a:pPr>
              <a:buNone/>
            </a:pPr>
            <a:r>
              <a:rPr lang="ru-RU" sz="2400" dirty="0"/>
              <a:t> </a:t>
            </a:r>
            <a:r>
              <a:rPr lang="ru-RU" sz="2400" dirty="0" smtClean="0"/>
              <a:t>        2. Организаторов конкурса, которые в течение реализации данного проекта, постоянно повышают свои компетенции в организации мероприятия</a:t>
            </a:r>
          </a:p>
          <a:p>
            <a:pPr>
              <a:buNone/>
            </a:pPr>
            <a:r>
              <a:rPr lang="ru-RU" sz="2400" dirty="0" smtClean="0"/>
              <a:t>         3. Представители общеобразовательных учреждений, Управления образования Администрации г. Екатеринбурга, Министерство образования и молодежной политики Свердловской области, помогающие в реализации этапов конкурса, выступающие в качестве будущих работодателей кадрового педагогического резерва.</a:t>
            </a:r>
          </a:p>
          <a:p>
            <a:pPr>
              <a:buNone/>
            </a:pPr>
            <a:endParaRPr lang="ru-RU" dirty="0"/>
          </a:p>
        </p:txBody>
      </p:sp>
      <p:pic>
        <p:nvPicPr>
          <p:cNvPr id="5" name="Рисунок 4" descr="uspu.png"/>
          <p:cNvPicPr>
            <a:picLocks noChangeAspect="1"/>
          </p:cNvPicPr>
          <p:nvPr/>
        </p:nvPicPr>
        <p:blipFill>
          <a:blip r:embed="rId2" cstate="print"/>
          <a:stretch>
            <a:fillRect/>
          </a:stretch>
        </p:blipFill>
        <p:spPr>
          <a:xfrm rot="5400000">
            <a:off x="1552493" y="4864331"/>
            <a:ext cx="465293" cy="2635191"/>
          </a:xfrm>
          <a:prstGeom prst="rect">
            <a:avLst/>
          </a:prstGeom>
        </p:spPr>
      </p:pic>
      <p:pic>
        <p:nvPicPr>
          <p:cNvPr id="7" name="Рисунок 6" descr="32.png"/>
          <p:cNvPicPr>
            <a:picLocks noChangeAspect="1"/>
          </p:cNvPicPr>
          <p:nvPr/>
        </p:nvPicPr>
        <p:blipFill>
          <a:blip r:embed="rId3" cstate="print"/>
          <a:stretch>
            <a:fillRect/>
          </a:stretch>
        </p:blipFill>
        <p:spPr>
          <a:xfrm>
            <a:off x="7452320" y="476672"/>
            <a:ext cx="1152128" cy="1152128"/>
          </a:xfrm>
          <a:prstGeom prst="rect">
            <a:avLst/>
          </a:prstGeom>
        </p:spPr>
      </p:pic>
      <p:sp>
        <p:nvSpPr>
          <p:cNvPr id="6" name="Footer Placeholder 75"/>
          <p:cNvSpPr>
            <a:spLocks noGrp="1"/>
          </p:cNvSpPr>
          <p:nvPr>
            <p:ph type="ftr" sz="quarter" idx="11"/>
          </p:nvPr>
        </p:nvSpPr>
        <p:spPr>
          <a:xfrm>
            <a:off x="971600" y="6525344"/>
            <a:ext cx="7223788" cy="332656"/>
          </a:xfrm>
        </p:spPr>
        <p:txBody>
          <a:bodyPr/>
          <a:lstStyle/>
          <a:p>
            <a:r>
              <a:rPr lang="ru-RU" dirty="0">
                <a:solidFill>
                  <a:schemeClr val="tx1">
                    <a:lumMod val="50000"/>
                    <a:lumOff val="50000"/>
                  </a:schemeClr>
                </a:solidFill>
              </a:rPr>
              <a:t>ФГБОУ ВО «Уральский государственный педагогический университет» в цифрах и фактах</a:t>
            </a:r>
            <a:endParaRPr lang="en-US" dirty="0">
              <a:solidFill>
                <a:schemeClr val="tx1">
                  <a:lumMod val="50000"/>
                  <a:lumOff val="50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6336704" cy="1772816"/>
          </a:xfrm>
        </p:spPr>
        <p:txBody>
          <a:bodyPr>
            <a:noAutofit/>
          </a:bodyPr>
          <a:lstStyle/>
          <a:p>
            <a:r>
              <a:rPr lang="ru-RU" sz="4400" b="1" dirty="0" smtClean="0">
                <a:solidFill>
                  <a:schemeClr val="accent2">
                    <a:lumMod val="50000"/>
                  </a:schemeClr>
                </a:solidFill>
              </a:rPr>
              <a:t>Векторы взаимодействия </a:t>
            </a:r>
            <a:endParaRPr lang="ru-RU" sz="4400" b="1" dirty="0">
              <a:solidFill>
                <a:schemeClr val="accent2">
                  <a:lumMod val="50000"/>
                </a:schemeClr>
              </a:solidFill>
            </a:endParaRPr>
          </a:p>
        </p:txBody>
      </p:sp>
      <p:sp>
        <p:nvSpPr>
          <p:cNvPr id="3" name="Содержимое 2"/>
          <p:cNvSpPr>
            <a:spLocks noGrp="1"/>
          </p:cNvSpPr>
          <p:nvPr>
            <p:ph idx="1"/>
          </p:nvPr>
        </p:nvSpPr>
        <p:spPr>
          <a:xfrm>
            <a:off x="323528" y="1916832"/>
            <a:ext cx="4355976" cy="3456384"/>
          </a:xfrm>
        </p:spPr>
        <p:txBody>
          <a:bodyPr>
            <a:normAutofit lnSpcReduction="10000"/>
          </a:bodyPr>
          <a:lstStyle/>
          <a:p>
            <a:pPr>
              <a:buNone/>
            </a:pPr>
            <a:r>
              <a:rPr lang="ru-RU" sz="2200" i="1" dirty="0" smtClean="0"/>
              <a:t>   Проект «Дети фронта – ближайшие помощники» востребованный </a:t>
            </a:r>
            <a:r>
              <a:rPr lang="ru-RU" sz="2200" i="1" dirty="0"/>
              <a:t>и актуальный на многие года вперед, в связи с чем может при успешном старте в Екатеринбурге расширить географию, претендуя на Всероссийский уровень.</a:t>
            </a:r>
            <a:endParaRPr lang="ru-RU" sz="2200" i="1" dirty="0" smtClean="0"/>
          </a:p>
        </p:txBody>
      </p:sp>
      <p:sp>
        <p:nvSpPr>
          <p:cNvPr id="5" name="Скругленный прямоугольник 4"/>
          <p:cNvSpPr/>
          <p:nvPr/>
        </p:nvSpPr>
        <p:spPr>
          <a:xfrm>
            <a:off x="4572000" y="1700808"/>
            <a:ext cx="3888432"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Презентация проекта «Дети фронта – ближайшие помощники»</a:t>
            </a: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Скругленный прямоугольник 6"/>
          <p:cNvSpPr/>
          <p:nvPr/>
        </p:nvSpPr>
        <p:spPr>
          <a:xfrm>
            <a:off x="4572000" y="3068960"/>
            <a:ext cx="3888432"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Создание организационного комитета проведения проекта</a:t>
            </a: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Скругленный прямоугольник 7"/>
          <p:cNvSpPr/>
          <p:nvPr/>
        </p:nvSpPr>
        <p:spPr>
          <a:xfrm>
            <a:off x="4572000" y="4509120"/>
            <a:ext cx="3888432"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Проведение организационных собраний и тренингов с педагогами</a:t>
            </a: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9" name="Рисунок 8" descr="uspu.png"/>
          <p:cNvPicPr>
            <a:picLocks noChangeAspect="1"/>
          </p:cNvPicPr>
          <p:nvPr/>
        </p:nvPicPr>
        <p:blipFill>
          <a:blip r:embed="rId2" cstate="print"/>
          <a:stretch>
            <a:fillRect/>
          </a:stretch>
        </p:blipFill>
        <p:spPr>
          <a:xfrm rot="5400000">
            <a:off x="1552493" y="4864331"/>
            <a:ext cx="465293" cy="2635191"/>
          </a:xfrm>
          <a:prstGeom prst="rect">
            <a:avLst/>
          </a:prstGeom>
        </p:spPr>
      </p:pic>
      <p:pic>
        <p:nvPicPr>
          <p:cNvPr id="10" name="Рисунок 9" descr="32.png"/>
          <p:cNvPicPr>
            <a:picLocks noChangeAspect="1"/>
          </p:cNvPicPr>
          <p:nvPr/>
        </p:nvPicPr>
        <p:blipFill>
          <a:blip r:embed="rId3" cstate="print"/>
          <a:stretch>
            <a:fillRect/>
          </a:stretch>
        </p:blipFill>
        <p:spPr>
          <a:xfrm>
            <a:off x="7481200" y="548680"/>
            <a:ext cx="1080120" cy="1080120"/>
          </a:xfrm>
          <a:prstGeom prst="rect">
            <a:avLst/>
          </a:prstGeom>
        </p:spPr>
      </p:pic>
      <p:sp>
        <p:nvSpPr>
          <p:cNvPr id="11" name="Footer Placeholder 75"/>
          <p:cNvSpPr>
            <a:spLocks noGrp="1"/>
          </p:cNvSpPr>
          <p:nvPr>
            <p:ph type="ftr" sz="quarter" idx="11"/>
          </p:nvPr>
        </p:nvSpPr>
        <p:spPr>
          <a:xfrm>
            <a:off x="971600" y="6525344"/>
            <a:ext cx="7223788" cy="332656"/>
          </a:xfrm>
        </p:spPr>
        <p:txBody>
          <a:bodyPr/>
          <a:lstStyle/>
          <a:p>
            <a:r>
              <a:rPr lang="ru-RU" dirty="0">
                <a:solidFill>
                  <a:schemeClr val="tx1">
                    <a:lumMod val="50000"/>
                    <a:lumOff val="50000"/>
                  </a:schemeClr>
                </a:solidFill>
              </a:rPr>
              <a:t>ФГБОУ ВО «Уральский государственный педагогический университет» в цифрах и фактах</a:t>
            </a:r>
            <a:endParaRPr lang="en-US" dirty="0">
              <a:solidFill>
                <a:schemeClr val="tx1">
                  <a:lumMod val="50000"/>
                  <a:lumOff val="50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539552" y="1844824"/>
            <a:ext cx="7164288" cy="21602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1700" dirty="0" smtClean="0"/>
              <a:t>Общегородской конкурс посвящённый актуализации данных педагогов о «Детях фронта», а более точнее «</a:t>
            </a:r>
            <a:r>
              <a:rPr lang="ru-RU" sz="1700" dirty="0" err="1" smtClean="0"/>
              <a:t>Детях-ближайших</a:t>
            </a:r>
            <a:r>
              <a:rPr lang="ru-RU" sz="1700" dirty="0" smtClean="0"/>
              <a:t>  помощников: </a:t>
            </a:r>
            <a:r>
              <a:rPr lang="ru-RU" sz="1700" dirty="0" err="1" smtClean="0"/>
              <a:t>партизаннов</a:t>
            </a:r>
            <a:r>
              <a:rPr lang="ru-RU" sz="1700" dirty="0" smtClean="0"/>
              <a:t>, оружейников, пекарей, врачей, портных, кузнецов и многих других. Посредством  дистанционного </a:t>
            </a:r>
            <a:r>
              <a:rPr lang="ru-RU" sz="1700" dirty="0" err="1" smtClean="0"/>
              <a:t>онлайн</a:t>
            </a:r>
            <a:r>
              <a:rPr lang="ru-RU" sz="1700" dirty="0" smtClean="0"/>
              <a:t> конкурса, электронной почты и групп </a:t>
            </a:r>
            <a:r>
              <a:rPr lang="ru-RU" sz="1700" dirty="0" err="1" smtClean="0"/>
              <a:t>Whatsapp</a:t>
            </a:r>
            <a:r>
              <a:rPr lang="ru-RU" sz="1700" dirty="0" smtClean="0"/>
              <a:t> и платформы </a:t>
            </a:r>
            <a:r>
              <a:rPr lang="ru-RU" sz="1700" dirty="0" err="1" smtClean="0"/>
              <a:t>Zoom</a:t>
            </a:r>
            <a:r>
              <a:rPr lang="ru-RU" sz="1700" dirty="0" smtClean="0"/>
              <a:t>. </a:t>
            </a:r>
          </a:p>
          <a:p>
            <a:pPr algn="ctr"/>
            <a:endParaRPr lang="ru-RU" sz="1700" dirty="0"/>
          </a:p>
        </p:txBody>
      </p:sp>
      <p:sp>
        <p:nvSpPr>
          <p:cNvPr id="6" name="Прямоугольник 5"/>
          <p:cNvSpPr/>
          <p:nvPr/>
        </p:nvSpPr>
        <p:spPr>
          <a:xfrm>
            <a:off x="2267744" y="4149080"/>
            <a:ext cx="6192688" cy="172819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sz="1700" dirty="0" smtClean="0"/>
              <a:t>Конкурс направлен на гражданско-патриотическое воспитание детей и актуализации данных педагогов о  значимых событиях через популяризацию значимых событий и  отдельно взятых героев, участников Великой Отечественной войны. </a:t>
            </a:r>
          </a:p>
          <a:p>
            <a:pPr algn="ctr"/>
            <a:endParaRPr lang="ru-RU" sz="1700" dirty="0"/>
          </a:p>
        </p:txBody>
      </p:sp>
      <p:pic>
        <p:nvPicPr>
          <p:cNvPr id="7" name="Рисунок 6" descr="uspu.png"/>
          <p:cNvPicPr>
            <a:picLocks noChangeAspect="1"/>
          </p:cNvPicPr>
          <p:nvPr/>
        </p:nvPicPr>
        <p:blipFill>
          <a:blip r:embed="rId2" cstate="print"/>
          <a:stretch>
            <a:fillRect/>
          </a:stretch>
        </p:blipFill>
        <p:spPr>
          <a:xfrm rot="5400000">
            <a:off x="1552493" y="4864331"/>
            <a:ext cx="465293" cy="2635191"/>
          </a:xfrm>
          <a:prstGeom prst="rect">
            <a:avLst/>
          </a:prstGeom>
        </p:spPr>
      </p:pic>
      <p:pic>
        <p:nvPicPr>
          <p:cNvPr id="8" name="Рисунок 7" descr="32.png"/>
          <p:cNvPicPr>
            <a:picLocks noChangeAspect="1"/>
          </p:cNvPicPr>
          <p:nvPr/>
        </p:nvPicPr>
        <p:blipFill>
          <a:blip r:embed="rId3" cstate="print"/>
          <a:stretch>
            <a:fillRect/>
          </a:stretch>
        </p:blipFill>
        <p:spPr>
          <a:xfrm>
            <a:off x="7740352" y="548680"/>
            <a:ext cx="1080120" cy="1080120"/>
          </a:xfrm>
          <a:prstGeom prst="rect">
            <a:avLst/>
          </a:prstGeom>
        </p:spPr>
      </p:pic>
      <p:sp>
        <p:nvSpPr>
          <p:cNvPr id="10" name="Заголовок 1"/>
          <p:cNvSpPr txBox="1">
            <a:spLocks/>
          </p:cNvSpPr>
          <p:nvPr/>
        </p:nvSpPr>
        <p:spPr>
          <a:xfrm>
            <a:off x="179512" y="188640"/>
            <a:ext cx="7848872" cy="1512168"/>
          </a:xfrm>
          <a:prstGeom prst="rect">
            <a:avLst/>
          </a:prstGeom>
        </p:spPr>
        <p:txBody>
          <a:bodyPr vert="horz"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3900" b="1" i="0" u="none" strike="noStrike" kern="1200" cap="none" spc="0" normalizeH="0" baseline="0" noProof="0" dirty="0" smtClean="0">
                <a:ln>
                  <a:noFill/>
                </a:ln>
                <a:solidFill>
                  <a:schemeClr val="accent2">
                    <a:lumMod val="50000"/>
                  </a:schemeClr>
                </a:solidFill>
                <a:effectLst>
                  <a:outerShdw blurRad="53975" dist="22860" dir="5400000" algn="tl" rotWithShape="0">
                    <a:srgbClr val="000000">
                      <a:alpha val="55000"/>
                    </a:srgbClr>
                  </a:outerShdw>
                </a:effectLst>
                <a:uLnTx/>
                <a:uFillTx/>
                <a:latin typeface="+mj-lt"/>
                <a:ea typeface="+mj-ea"/>
                <a:cs typeface="+mj-cs"/>
              </a:rPr>
              <a:t>Проект «Дети</a:t>
            </a:r>
            <a:r>
              <a:rPr kumimoji="0" lang="ru-RU" sz="3900" b="1" i="0" u="none" strike="noStrike" kern="1200" cap="none" spc="0" normalizeH="0" noProof="0" dirty="0" smtClean="0">
                <a:ln>
                  <a:noFill/>
                </a:ln>
                <a:solidFill>
                  <a:schemeClr val="accent2">
                    <a:lumMod val="50000"/>
                  </a:schemeClr>
                </a:solidFill>
                <a:effectLst>
                  <a:outerShdw blurRad="53975" dist="22860" dir="5400000" algn="tl" rotWithShape="0">
                    <a:srgbClr val="000000">
                      <a:alpha val="55000"/>
                    </a:srgbClr>
                  </a:outerShdw>
                </a:effectLst>
                <a:uLnTx/>
                <a:uFillTx/>
                <a:latin typeface="+mj-lt"/>
                <a:ea typeface="+mj-ea"/>
                <a:cs typeface="+mj-cs"/>
              </a:rPr>
              <a:t> фронта –</a:t>
            </a:r>
            <a:r>
              <a:rPr kumimoji="0" lang="ru-RU" sz="3900" b="1" i="0" u="none" strike="noStrike" kern="1200" cap="none" spc="0" normalizeH="0" baseline="0" noProof="0" dirty="0" smtClean="0">
                <a:ln>
                  <a:noFill/>
                </a:ln>
                <a:solidFill>
                  <a:schemeClr val="accent2">
                    <a:lumMod val="50000"/>
                  </a:schemeClr>
                </a:solidFill>
                <a:effectLst>
                  <a:outerShdw blurRad="53975" dist="22860" dir="5400000" algn="tl" rotWithShape="0">
                    <a:srgbClr val="000000">
                      <a:alpha val="55000"/>
                    </a:srgbClr>
                  </a:outerShdw>
                </a:effectLst>
                <a:uLnTx/>
                <a:uFillTx/>
                <a:latin typeface="+mj-lt"/>
                <a:ea typeface="+mj-ea"/>
                <a:cs typeface="+mj-cs"/>
              </a:rPr>
              <a:t>ближайшие помощники»</a:t>
            </a:r>
            <a:endParaRPr kumimoji="0" lang="ru-RU" sz="3900" b="1" i="0" u="none" strike="noStrike" kern="1200" cap="none" spc="0" normalizeH="0" baseline="0" noProof="0" dirty="0">
              <a:ln>
                <a:noFill/>
              </a:ln>
              <a:solidFill>
                <a:schemeClr val="accent2">
                  <a:lumMod val="50000"/>
                </a:schemeClr>
              </a:solidFill>
              <a:effectLst>
                <a:outerShdw blurRad="53975" dist="22860" dir="5400000" algn="tl" rotWithShape="0">
                  <a:srgbClr val="000000">
                    <a:alpha val="55000"/>
                  </a:srgbClr>
                </a:outerShdw>
              </a:effectLst>
              <a:uLnTx/>
              <a:uFillTx/>
              <a:latin typeface="+mj-lt"/>
              <a:ea typeface="+mj-ea"/>
              <a:cs typeface="+mj-cs"/>
            </a:endParaRPr>
          </a:p>
        </p:txBody>
      </p:sp>
      <p:sp>
        <p:nvSpPr>
          <p:cNvPr id="9" name="Footer Placeholder 75"/>
          <p:cNvSpPr>
            <a:spLocks noGrp="1"/>
          </p:cNvSpPr>
          <p:nvPr>
            <p:ph type="ftr" sz="quarter" idx="11"/>
          </p:nvPr>
        </p:nvSpPr>
        <p:spPr>
          <a:xfrm>
            <a:off x="971600" y="6525344"/>
            <a:ext cx="7223788" cy="332656"/>
          </a:xfrm>
        </p:spPr>
        <p:txBody>
          <a:bodyPr/>
          <a:lstStyle/>
          <a:p>
            <a:r>
              <a:rPr lang="ru-RU" dirty="0">
                <a:solidFill>
                  <a:schemeClr val="tx1">
                    <a:lumMod val="50000"/>
                    <a:lumOff val="50000"/>
                  </a:schemeClr>
                </a:solidFill>
              </a:rPr>
              <a:t>ФГБОУ ВО «Уральский государственный педагогический университет» в цифрах и фактах</a:t>
            </a:r>
            <a:endParaRPr lang="en-US" dirty="0">
              <a:solidFill>
                <a:schemeClr val="tx1">
                  <a:lumMod val="50000"/>
                  <a:lumOff val="50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899592" y="2708920"/>
            <a:ext cx="7200800" cy="30963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ru-RU" sz="1400" b="1" dirty="0" smtClean="0"/>
              <a:t>1 этап </a:t>
            </a:r>
            <a:r>
              <a:rPr lang="ru-RU" sz="1400" dirty="0" smtClean="0"/>
              <a:t>– создание цикла видео-уроков и презентаций от педагогов, организаторов конкурса, направленных на воспоминание, уточнение и актуализацию знаний участников о «Детях </a:t>
            </a:r>
            <a:r>
              <a:rPr lang="ru-RU" sz="1400" dirty="0" err="1" smtClean="0"/>
              <a:t>фронта-ближайших</a:t>
            </a:r>
            <a:r>
              <a:rPr lang="ru-RU" sz="1400" dirty="0" smtClean="0"/>
              <a:t> помощников»</a:t>
            </a:r>
          </a:p>
          <a:p>
            <a:pPr>
              <a:lnSpc>
                <a:spcPct val="150000"/>
              </a:lnSpc>
            </a:pPr>
            <a:r>
              <a:rPr lang="ru-RU" sz="1400" b="1" dirty="0" smtClean="0"/>
              <a:t>2 этап </a:t>
            </a:r>
            <a:r>
              <a:rPr lang="ru-RU" sz="1400" dirty="0" smtClean="0"/>
              <a:t>- проведение </a:t>
            </a:r>
            <a:r>
              <a:rPr lang="ru-RU" sz="1400" dirty="0" err="1" smtClean="0"/>
              <a:t>онлайн-викторины</a:t>
            </a:r>
            <a:r>
              <a:rPr lang="ru-RU" sz="1400" dirty="0" smtClean="0"/>
              <a:t> на информационном портале </a:t>
            </a:r>
            <a:r>
              <a:rPr lang="ru-RU" sz="1400" dirty="0" err="1" smtClean="0"/>
              <a:t>Zoom</a:t>
            </a:r>
            <a:r>
              <a:rPr lang="ru-RU" sz="1400" dirty="0" smtClean="0"/>
              <a:t>, для актуализации знаний о периоде Великой Отечественной Войны и непосредственно «Дети </a:t>
            </a:r>
            <a:r>
              <a:rPr lang="ru-RU" sz="1400" dirty="0" err="1" smtClean="0"/>
              <a:t>фронта-ближайшие</a:t>
            </a:r>
            <a:r>
              <a:rPr lang="ru-RU" sz="1400" dirty="0" smtClean="0"/>
              <a:t> помощники»</a:t>
            </a:r>
          </a:p>
          <a:p>
            <a:r>
              <a:rPr lang="ru-RU" sz="1400" b="1" dirty="0" smtClean="0"/>
              <a:t>3 этап </a:t>
            </a:r>
            <a:r>
              <a:rPr lang="ru-RU" sz="1400" dirty="0" smtClean="0"/>
              <a:t>- Подведение итогов, награждение. Создание методического комплекса пособий по теме «Дети-труженики тыла». Расположение материалы на сайте http://www.school-detsad.ru/для всеобщего скачивания все регионам, с денежным взносом, который идет в социальные организации для помощи ветеранам.</a:t>
            </a:r>
            <a:endParaRPr lang="ru-RU" sz="1400" dirty="0"/>
          </a:p>
        </p:txBody>
      </p:sp>
      <p:sp>
        <p:nvSpPr>
          <p:cNvPr id="8" name="Прямоугольник 7"/>
          <p:cNvSpPr/>
          <p:nvPr/>
        </p:nvSpPr>
        <p:spPr>
          <a:xfrm>
            <a:off x="2843808" y="1844824"/>
            <a:ext cx="2808312" cy="72008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sz="1600" dirty="0" smtClean="0"/>
              <a:t>Конкурс планируется провести в три  этапа. </a:t>
            </a:r>
            <a:endParaRPr lang="ru-RU" sz="1600" dirty="0"/>
          </a:p>
        </p:txBody>
      </p:sp>
      <p:sp>
        <p:nvSpPr>
          <p:cNvPr id="9" name="Заголовок 1"/>
          <p:cNvSpPr txBox="1">
            <a:spLocks/>
          </p:cNvSpPr>
          <p:nvPr/>
        </p:nvSpPr>
        <p:spPr>
          <a:xfrm>
            <a:off x="179512" y="188640"/>
            <a:ext cx="7848872" cy="1512168"/>
          </a:xfrm>
          <a:prstGeom prst="rect">
            <a:avLst/>
          </a:prstGeom>
        </p:spPr>
        <p:txBody>
          <a:bodyPr vert="horz"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3900" b="1" i="0" u="none" strike="noStrike" kern="1200" cap="none" spc="0" normalizeH="0" baseline="0" noProof="0" dirty="0" smtClean="0">
                <a:ln>
                  <a:noFill/>
                </a:ln>
                <a:solidFill>
                  <a:schemeClr val="accent2">
                    <a:lumMod val="50000"/>
                  </a:schemeClr>
                </a:solidFill>
                <a:effectLst>
                  <a:outerShdw blurRad="53975" dist="22860" dir="5400000" algn="tl" rotWithShape="0">
                    <a:srgbClr val="000000">
                      <a:alpha val="55000"/>
                    </a:srgbClr>
                  </a:outerShdw>
                </a:effectLst>
                <a:uLnTx/>
                <a:uFillTx/>
                <a:latin typeface="+mj-lt"/>
                <a:ea typeface="+mj-ea"/>
                <a:cs typeface="+mj-cs"/>
              </a:rPr>
              <a:t>Проект «Дети</a:t>
            </a:r>
            <a:r>
              <a:rPr kumimoji="0" lang="ru-RU" sz="3900" b="1" i="0" u="none" strike="noStrike" kern="1200" cap="none" spc="0" normalizeH="0" noProof="0" dirty="0" smtClean="0">
                <a:ln>
                  <a:noFill/>
                </a:ln>
                <a:solidFill>
                  <a:schemeClr val="accent2">
                    <a:lumMod val="50000"/>
                  </a:schemeClr>
                </a:solidFill>
                <a:effectLst>
                  <a:outerShdw blurRad="53975" dist="22860" dir="5400000" algn="tl" rotWithShape="0">
                    <a:srgbClr val="000000">
                      <a:alpha val="55000"/>
                    </a:srgbClr>
                  </a:outerShdw>
                </a:effectLst>
                <a:uLnTx/>
                <a:uFillTx/>
                <a:latin typeface="+mj-lt"/>
                <a:ea typeface="+mj-ea"/>
                <a:cs typeface="+mj-cs"/>
              </a:rPr>
              <a:t> фронта –</a:t>
            </a:r>
            <a:r>
              <a:rPr kumimoji="0" lang="ru-RU" sz="3900" b="1" i="0" u="none" strike="noStrike" kern="1200" cap="none" spc="0" normalizeH="0" baseline="0" noProof="0" dirty="0" smtClean="0">
                <a:ln>
                  <a:noFill/>
                </a:ln>
                <a:solidFill>
                  <a:schemeClr val="accent2">
                    <a:lumMod val="50000"/>
                  </a:schemeClr>
                </a:solidFill>
                <a:effectLst>
                  <a:outerShdw blurRad="53975" dist="22860" dir="5400000" algn="tl" rotWithShape="0">
                    <a:srgbClr val="000000">
                      <a:alpha val="55000"/>
                    </a:srgbClr>
                  </a:outerShdw>
                </a:effectLst>
                <a:uLnTx/>
                <a:uFillTx/>
                <a:latin typeface="+mj-lt"/>
                <a:ea typeface="+mj-ea"/>
                <a:cs typeface="+mj-cs"/>
              </a:rPr>
              <a:t>ближайшие помощники»</a:t>
            </a:r>
            <a:endParaRPr kumimoji="0" lang="ru-RU" sz="3900" b="1" i="0" u="none" strike="noStrike" kern="1200" cap="none" spc="0" normalizeH="0" baseline="0" noProof="0" dirty="0">
              <a:ln>
                <a:noFill/>
              </a:ln>
              <a:solidFill>
                <a:schemeClr val="accent2">
                  <a:lumMod val="50000"/>
                </a:schemeClr>
              </a:solidFill>
              <a:effectLst>
                <a:outerShdw blurRad="53975" dist="22860" dir="5400000" algn="tl" rotWithShape="0">
                  <a:srgbClr val="000000">
                    <a:alpha val="55000"/>
                  </a:srgbClr>
                </a:outerShdw>
              </a:effectLst>
              <a:uLnTx/>
              <a:uFillTx/>
              <a:latin typeface="+mj-lt"/>
              <a:ea typeface="+mj-ea"/>
              <a:cs typeface="+mj-cs"/>
            </a:endParaRPr>
          </a:p>
        </p:txBody>
      </p:sp>
      <p:pic>
        <p:nvPicPr>
          <p:cNvPr id="10" name="Рисунок 9" descr="uspu.png"/>
          <p:cNvPicPr>
            <a:picLocks noChangeAspect="1"/>
          </p:cNvPicPr>
          <p:nvPr/>
        </p:nvPicPr>
        <p:blipFill>
          <a:blip r:embed="rId2" cstate="print"/>
          <a:stretch>
            <a:fillRect/>
          </a:stretch>
        </p:blipFill>
        <p:spPr>
          <a:xfrm rot="5400000">
            <a:off x="1552493" y="4864331"/>
            <a:ext cx="465293" cy="2635191"/>
          </a:xfrm>
          <a:prstGeom prst="rect">
            <a:avLst/>
          </a:prstGeom>
        </p:spPr>
      </p:pic>
      <p:pic>
        <p:nvPicPr>
          <p:cNvPr id="11" name="Рисунок 10" descr="32.png"/>
          <p:cNvPicPr>
            <a:picLocks noChangeAspect="1"/>
          </p:cNvPicPr>
          <p:nvPr/>
        </p:nvPicPr>
        <p:blipFill>
          <a:blip r:embed="rId3" cstate="print"/>
          <a:stretch>
            <a:fillRect/>
          </a:stretch>
        </p:blipFill>
        <p:spPr>
          <a:xfrm>
            <a:off x="7524328" y="476672"/>
            <a:ext cx="1224136" cy="1224136"/>
          </a:xfrm>
          <a:prstGeom prst="rect">
            <a:avLst/>
          </a:prstGeom>
        </p:spPr>
      </p:pic>
      <p:sp>
        <p:nvSpPr>
          <p:cNvPr id="12" name="Footer Placeholder 75"/>
          <p:cNvSpPr>
            <a:spLocks noGrp="1"/>
          </p:cNvSpPr>
          <p:nvPr>
            <p:ph type="ftr" sz="quarter" idx="11"/>
          </p:nvPr>
        </p:nvSpPr>
        <p:spPr>
          <a:xfrm>
            <a:off x="971600" y="6525344"/>
            <a:ext cx="7223788" cy="332656"/>
          </a:xfrm>
        </p:spPr>
        <p:txBody>
          <a:bodyPr/>
          <a:lstStyle/>
          <a:p>
            <a:r>
              <a:rPr lang="ru-RU" dirty="0">
                <a:solidFill>
                  <a:schemeClr val="tx1">
                    <a:lumMod val="50000"/>
                    <a:lumOff val="50000"/>
                  </a:schemeClr>
                </a:solidFill>
              </a:rPr>
              <a:t>ФГБОУ ВО «Уральский государственный педагогический университет» в цифрах и фактах</a:t>
            </a:r>
            <a:endParaRPr lang="en-US" dirty="0">
              <a:solidFill>
                <a:schemeClr val="tx1">
                  <a:lumMod val="50000"/>
                  <a:lumOff val="50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95936" y="1772816"/>
            <a:ext cx="4680520" cy="4104456"/>
          </a:xfrm>
        </p:spPr>
        <p:txBody>
          <a:bodyPr>
            <a:normAutofit fontScale="92500" lnSpcReduction="10000"/>
          </a:bodyPr>
          <a:lstStyle/>
          <a:p>
            <a:pPr>
              <a:buNone/>
            </a:pPr>
            <a:r>
              <a:rPr lang="ru-RU" sz="2000" dirty="0" smtClean="0"/>
              <a:t>   На конкурс принимаются творческие работы (видеоролики, </a:t>
            </a:r>
            <a:r>
              <a:rPr lang="ru-RU" sz="2000" dirty="0" err="1" smtClean="0"/>
              <a:t>TikTok</a:t>
            </a:r>
            <a:r>
              <a:rPr lang="ru-RU" sz="2000" dirty="0" smtClean="0"/>
              <a:t> загадки, фотографии, детские рисунки, </a:t>
            </a:r>
            <a:r>
              <a:rPr lang="ru-RU" sz="2000" dirty="0" err="1" smtClean="0"/>
              <a:t>мультимедийные</a:t>
            </a:r>
            <a:r>
              <a:rPr lang="ru-RU" sz="2000" dirty="0" smtClean="0"/>
              <a:t> презентации, авторская проза и поэзия, творческие работы в жанре письма, творческие работы в жанре эссе, научные проекты, а также инициативы, выполненные в форме социальных проектов), посвященные событиям связанным с детьми-героями Великой Отечественной Войны. </a:t>
            </a:r>
          </a:p>
          <a:p>
            <a:pPr>
              <a:buFont typeface="Wingdings" pitchFamily="2" charset="2"/>
              <a:buChar char="Ø"/>
            </a:pPr>
            <a:endParaRPr lang="ru-RU" sz="2000" dirty="0" smtClean="0"/>
          </a:p>
          <a:p>
            <a:pPr>
              <a:buNone/>
            </a:pPr>
            <a:endParaRPr lang="ru-RU" sz="2000" dirty="0"/>
          </a:p>
          <a:p>
            <a:pPr>
              <a:buFont typeface="Wingdings" pitchFamily="2" charset="2"/>
              <a:buChar char="Ø"/>
            </a:pPr>
            <a:endParaRPr lang="ru-RU" sz="2000" dirty="0"/>
          </a:p>
          <a:p>
            <a:pPr>
              <a:buFont typeface="Wingdings" pitchFamily="2" charset="2"/>
              <a:buChar char="Ø"/>
            </a:pPr>
            <a:endParaRPr lang="ru-RU" sz="2000" dirty="0"/>
          </a:p>
        </p:txBody>
      </p:sp>
      <p:sp>
        <p:nvSpPr>
          <p:cNvPr id="9" name="Прямоугольник 8"/>
          <p:cNvSpPr/>
          <p:nvPr/>
        </p:nvSpPr>
        <p:spPr>
          <a:xfrm>
            <a:off x="827584" y="2060848"/>
            <a:ext cx="3059832" cy="1152128"/>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i="1" dirty="0" smtClean="0"/>
              <a:t>Привлеченные средства:</a:t>
            </a:r>
          </a:p>
          <a:p>
            <a:pPr algn="ctr"/>
            <a:r>
              <a:rPr lang="ru-RU" i="1" dirty="0" smtClean="0"/>
              <a:t>57 000 рублей</a:t>
            </a:r>
            <a:endParaRPr lang="ru-RU" i="1" dirty="0"/>
          </a:p>
        </p:txBody>
      </p:sp>
      <p:sp>
        <p:nvSpPr>
          <p:cNvPr id="10" name="Скругленный прямоугольник 9"/>
          <p:cNvSpPr/>
          <p:nvPr/>
        </p:nvSpPr>
        <p:spPr>
          <a:xfrm>
            <a:off x="1043608" y="3861048"/>
            <a:ext cx="2448272"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1600" dirty="0" smtClean="0"/>
              <a:t>Сроки реализации:</a:t>
            </a:r>
          </a:p>
          <a:p>
            <a:pPr algn="ctr"/>
            <a:r>
              <a:rPr lang="ru-RU" sz="1600" dirty="0" smtClean="0"/>
              <a:t>01.01.2022-01.04.2022</a:t>
            </a:r>
            <a:endParaRPr lang="ru-RU" sz="1600" dirty="0"/>
          </a:p>
        </p:txBody>
      </p:sp>
      <p:pic>
        <p:nvPicPr>
          <p:cNvPr id="13" name="Рисунок 12" descr="uspu.png"/>
          <p:cNvPicPr>
            <a:picLocks noChangeAspect="1"/>
          </p:cNvPicPr>
          <p:nvPr/>
        </p:nvPicPr>
        <p:blipFill>
          <a:blip r:embed="rId2" cstate="print"/>
          <a:stretch>
            <a:fillRect/>
          </a:stretch>
        </p:blipFill>
        <p:spPr>
          <a:xfrm rot="5400000">
            <a:off x="1552493" y="4864331"/>
            <a:ext cx="465293" cy="2635191"/>
          </a:xfrm>
          <a:prstGeom prst="rect">
            <a:avLst/>
          </a:prstGeom>
        </p:spPr>
      </p:pic>
      <p:pic>
        <p:nvPicPr>
          <p:cNvPr id="14" name="Рисунок 13" descr="32.png"/>
          <p:cNvPicPr>
            <a:picLocks noChangeAspect="1"/>
          </p:cNvPicPr>
          <p:nvPr/>
        </p:nvPicPr>
        <p:blipFill>
          <a:blip r:embed="rId3" cstate="print"/>
          <a:stretch>
            <a:fillRect/>
          </a:stretch>
        </p:blipFill>
        <p:spPr>
          <a:xfrm>
            <a:off x="7740352" y="548680"/>
            <a:ext cx="1109000" cy="1109000"/>
          </a:xfrm>
          <a:prstGeom prst="rect">
            <a:avLst/>
          </a:prstGeom>
        </p:spPr>
      </p:pic>
      <p:sp>
        <p:nvSpPr>
          <p:cNvPr id="16" name="Заголовок 1"/>
          <p:cNvSpPr txBox="1">
            <a:spLocks/>
          </p:cNvSpPr>
          <p:nvPr/>
        </p:nvSpPr>
        <p:spPr>
          <a:xfrm>
            <a:off x="179512" y="188640"/>
            <a:ext cx="7848872" cy="1512168"/>
          </a:xfrm>
          <a:prstGeom prst="rect">
            <a:avLst/>
          </a:prstGeom>
        </p:spPr>
        <p:txBody>
          <a:bodyPr vert="horz"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3900" b="1" i="0" u="none" strike="noStrike" kern="1200" cap="none" spc="0" normalizeH="0" baseline="0" noProof="0" dirty="0" smtClean="0">
                <a:ln>
                  <a:noFill/>
                </a:ln>
                <a:solidFill>
                  <a:schemeClr val="accent2">
                    <a:lumMod val="50000"/>
                  </a:schemeClr>
                </a:solidFill>
                <a:effectLst>
                  <a:outerShdw blurRad="53975" dist="22860" dir="5400000" algn="tl" rotWithShape="0">
                    <a:srgbClr val="000000">
                      <a:alpha val="55000"/>
                    </a:srgbClr>
                  </a:outerShdw>
                </a:effectLst>
                <a:uLnTx/>
                <a:uFillTx/>
                <a:latin typeface="+mj-lt"/>
                <a:ea typeface="+mj-ea"/>
                <a:cs typeface="+mj-cs"/>
              </a:rPr>
              <a:t>Проект «Дети</a:t>
            </a:r>
            <a:r>
              <a:rPr kumimoji="0" lang="ru-RU" sz="3900" b="1" i="0" u="none" strike="noStrike" kern="1200" cap="none" spc="0" normalizeH="0" noProof="0" dirty="0" smtClean="0">
                <a:ln>
                  <a:noFill/>
                </a:ln>
                <a:solidFill>
                  <a:schemeClr val="accent2">
                    <a:lumMod val="50000"/>
                  </a:schemeClr>
                </a:solidFill>
                <a:effectLst>
                  <a:outerShdw blurRad="53975" dist="22860" dir="5400000" algn="tl" rotWithShape="0">
                    <a:srgbClr val="000000">
                      <a:alpha val="55000"/>
                    </a:srgbClr>
                  </a:outerShdw>
                </a:effectLst>
                <a:uLnTx/>
                <a:uFillTx/>
                <a:latin typeface="+mj-lt"/>
                <a:ea typeface="+mj-ea"/>
                <a:cs typeface="+mj-cs"/>
              </a:rPr>
              <a:t> фронта –</a:t>
            </a:r>
            <a:r>
              <a:rPr kumimoji="0" lang="ru-RU" sz="3900" b="1" i="0" u="none" strike="noStrike" kern="1200" cap="none" spc="0" normalizeH="0" baseline="0" noProof="0" dirty="0" smtClean="0">
                <a:ln>
                  <a:noFill/>
                </a:ln>
                <a:solidFill>
                  <a:schemeClr val="accent2">
                    <a:lumMod val="50000"/>
                  </a:schemeClr>
                </a:solidFill>
                <a:effectLst>
                  <a:outerShdw blurRad="53975" dist="22860" dir="5400000" algn="tl" rotWithShape="0">
                    <a:srgbClr val="000000">
                      <a:alpha val="55000"/>
                    </a:srgbClr>
                  </a:outerShdw>
                </a:effectLst>
                <a:uLnTx/>
                <a:uFillTx/>
                <a:latin typeface="+mj-lt"/>
                <a:ea typeface="+mj-ea"/>
                <a:cs typeface="+mj-cs"/>
              </a:rPr>
              <a:t>ближайшие помощники»</a:t>
            </a:r>
            <a:endParaRPr kumimoji="0" lang="ru-RU" sz="3900" b="1" i="0" u="none" strike="noStrike" kern="1200" cap="none" spc="0" normalizeH="0" baseline="0" noProof="0" dirty="0">
              <a:ln>
                <a:noFill/>
              </a:ln>
              <a:solidFill>
                <a:schemeClr val="accent2">
                  <a:lumMod val="50000"/>
                </a:schemeClr>
              </a:solidFill>
              <a:effectLst>
                <a:outerShdw blurRad="53975" dist="22860" dir="5400000" algn="tl" rotWithShape="0">
                  <a:srgbClr val="000000">
                    <a:alpha val="55000"/>
                  </a:srgbClr>
                </a:outerShdw>
              </a:effectLst>
              <a:uLnTx/>
              <a:uFillTx/>
              <a:latin typeface="+mj-lt"/>
              <a:ea typeface="+mj-ea"/>
              <a:cs typeface="+mj-cs"/>
            </a:endParaRPr>
          </a:p>
        </p:txBody>
      </p:sp>
      <p:sp>
        <p:nvSpPr>
          <p:cNvPr id="8" name="Footer Placeholder 75"/>
          <p:cNvSpPr>
            <a:spLocks noGrp="1"/>
          </p:cNvSpPr>
          <p:nvPr>
            <p:ph type="ftr" sz="quarter" idx="11"/>
          </p:nvPr>
        </p:nvSpPr>
        <p:spPr>
          <a:xfrm>
            <a:off x="971600" y="6525344"/>
            <a:ext cx="7223788" cy="332656"/>
          </a:xfrm>
        </p:spPr>
        <p:txBody>
          <a:bodyPr/>
          <a:lstStyle/>
          <a:p>
            <a:r>
              <a:rPr lang="ru-RU" dirty="0">
                <a:solidFill>
                  <a:schemeClr val="tx1">
                    <a:lumMod val="50000"/>
                    <a:lumOff val="50000"/>
                  </a:schemeClr>
                </a:solidFill>
              </a:rPr>
              <a:t>ФГБОУ ВО «Уральский государственный педагогический университет» в цифрах и фактах</a:t>
            </a:r>
            <a:endParaRPr lang="en-US" dirty="0">
              <a:solidFill>
                <a:schemeClr val="tx1">
                  <a:lumMod val="50000"/>
                  <a:lumOff val="50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76672"/>
            <a:ext cx="8604448" cy="1215008"/>
          </a:xfrm>
        </p:spPr>
        <p:txBody>
          <a:bodyPr>
            <a:noAutofit/>
          </a:bodyPr>
          <a:lstStyle/>
          <a:p>
            <a:pPr algn="ctr"/>
            <a:r>
              <a:rPr lang="ru-RU" sz="4300" b="1" dirty="0" smtClean="0">
                <a:solidFill>
                  <a:schemeClr val="accent2">
                    <a:lumMod val="50000"/>
                  </a:schemeClr>
                </a:solidFill>
              </a:rPr>
              <a:t>Предполагаемые результаты</a:t>
            </a:r>
            <a:endParaRPr lang="ru-RU" sz="4300" b="1" dirty="0">
              <a:solidFill>
                <a:schemeClr val="accent2">
                  <a:lumMod val="50000"/>
                </a:schemeClr>
              </a:solidFill>
            </a:endParaRPr>
          </a:p>
        </p:txBody>
      </p:sp>
      <p:sp>
        <p:nvSpPr>
          <p:cNvPr id="3" name="Содержимое 2"/>
          <p:cNvSpPr>
            <a:spLocks noGrp="1"/>
          </p:cNvSpPr>
          <p:nvPr>
            <p:ph idx="1"/>
          </p:nvPr>
        </p:nvSpPr>
        <p:spPr>
          <a:xfrm>
            <a:off x="395536" y="2060848"/>
            <a:ext cx="4427984" cy="3816424"/>
          </a:xfrm>
        </p:spPr>
        <p:txBody>
          <a:bodyPr>
            <a:noAutofit/>
          </a:bodyPr>
          <a:lstStyle/>
          <a:p>
            <a:pPr>
              <a:buFont typeface="Wingdings" pitchFamily="2" charset="2"/>
              <a:buChar char="Ø"/>
            </a:pPr>
            <a:r>
              <a:rPr lang="ru-RU" sz="1600" dirty="0" smtClean="0"/>
              <a:t>Мероприятия, проведенные </a:t>
            </a:r>
            <a:r>
              <a:rPr lang="ru-RU" sz="1600" dirty="0"/>
              <a:t>в рамках </a:t>
            </a:r>
            <a:r>
              <a:rPr lang="ru-RU" sz="1600" dirty="0" smtClean="0"/>
              <a:t>проекта</a:t>
            </a:r>
          </a:p>
          <a:p>
            <a:pPr>
              <a:buFont typeface="Wingdings" pitchFamily="2" charset="2"/>
              <a:buChar char="Ø"/>
            </a:pPr>
            <a:r>
              <a:rPr lang="ru-RU" sz="1600" dirty="0" smtClean="0"/>
              <a:t>Участники </a:t>
            </a:r>
            <a:r>
              <a:rPr lang="ru-RU" sz="1600" dirty="0"/>
              <a:t>мероприятий, </a:t>
            </a:r>
            <a:r>
              <a:rPr lang="ru-RU" sz="1600" dirty="0" smtClean="0"/>
              <a:t>вовлеченные </a:t>
            </a:r>
            <a:r>
              <a:rPr lang="ru-RU" sz="1600" dirty="0"/>
              <a:t>в реализацию </a:t>
            </a:r>
            <a:r>
              <a:rPr lang="ru-RU" sz="1600" dirty="0" smtClean="0"/>
              <a:t>проекта</a:t>
            </a:r>
          </a:p>
          <a:p>
            <a:pPr>
              <a:buFont typeface="Wingdings" pitchFamily="2" charset="2"/>
              <a:buChar char="Ø"/>
            </a:pPr>
            <a:r>
              <a:rPr lang="ru-RU" sz="1600" dirty="0" smtClean="0"/>
              <a:t>Публикации о </a:t>
            </a:r>
            <a:r>
              <a:rPr lang="ru-RU" sz="1600" dirty="0"/>
              <a:t>мероприятиях проекта в </a:t>
            </a:r>
            <a:r>
              <a:rPr lang="ru-RU" sz="1600" dirty="0" smtClean="0"/>
              <a:t>СМИ, в </a:t>
            </a:r>
            <a:r>
              <a:rPr lang="ru-RU" sz="1600" dirty="0"/>
              <a:t>информационно телекоммуникационной сети «Интернет</a:t>
            </a:r>
            <a:r>
              <a:rPr lang="ru-RU" sz="1600" dirty="0" smtClean="0"/>
              <a:t>»</a:t>
            </a:r>
          </a:p>
          <a:p>
            <a:pPr>
              <a:buFont typeface="Wingdings" pitchFamily="2" charset="2"/>
              <a:buChar char="Ø"/>
            </a:pPr>
            <a:r>
              <a:rPr lang="ru-RU" sz="1600" dirty="0" smtClean="0"/>
              <a:t>Просмотры </a:t>
            </a:r>
            <a:r>
              <a:rPr lang="ru-RU" sz="1600" dirty="0"/>
              <a:t>публикаций </a:t>
            </a:r>
            <a:r>
              <a:rPr lang="ru-RU" sz="1600" dirty="0" smtClean="0"/>
              <a:t>о мероприятиях проекта в информационно телекоммуникационной сети «Интернет</a:t>
            </a:r>
            <a:r>
              <a:rPr lang="ru-RU" sz="1600" dirty="0"/>
              <a:t>»</a:t>
            </a:r>
          </a:p>
        </p:txBody>
      </p:sp>
      <p:sp>
        <p:nvSpPr>
          <p:cNvPr id="5" name="Заголовок 1"/>
          <p:cNvSpPr txBox="1">
            <a:spLocks/>
          </p:cNvSpPr>
          <p:nvPr/>
        </p:nvSpPr>
        <p:spPr>
          <a:xfrm>
            <a:off x="5292080" y="1628800"/>
            <a:ext cx="3491880" cy="422920"/>
          </a:xfrm>
          <a:prstGeom prst="rect">
            <a:avLst/>
          </a:prstGeom>
        </p:spPr>
        <p:txBody>
          <a:bodyPr vert="horz" lIns="91440" tIns="45720" rIns="91440" bIns="45720" rtlCol="0" anchor="ctr">
            <a:normAutofit fontScale="3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6000" b="1" u="sng" dirty="0" smtClean="0">
                <a:solidFill>
                  <a:schemeClr val="accent2">
                    <a:lumMod val="50000"/>
                  </a:schemeClr>
                </a:solidFill>
                <a:latin typeface="+mj-lt"/>
                <a:ea typeface="+mj-ea"/>
                <a:cs typeface="+mj-cs"/>
              </a:rPr>
              <a:t>Плановое количество</a:t>
            </a:r>
            <a:endParaRPr kumimoji="0" lang="ru-RU" sz="6000" b="1" i="0" u="sng" strike="noStrike" kern="1200" cap="none" spc="0" normalizeH="0" baseline="0" noProof="0" dirty="0" smtClean="0">
              <a:ln>
                <a:noFill/>
              </a:ln>
              <a:solidFill>
                <a:schemeClr val="accent2">
                  <a:lumMod val="50000"/>
                </a:schemeClr>
              </a:solidFill>
              <a:effectLst/>
              <a:uLnTx/>
              <a:uFillTx/>
              <a:latin typeface="+mj-lt"/>
              <a:ea typeface="+mj-ea"/>
              <a:cs typeface="+mj-cs"/>
            </a:endParaRPr>
          </a:p>
        </p:txBody>
      </p:sp>
      <p:sp>
        <p:nvSpPr>
          <p:cNvPr id="6" name="Заголовок 1"/>
          <p:cNvSpPr txBox="1">
            <a:spLocks/>
          </p:cNvSpPr>
          <p:nvPr/>
        </p:nvSpPr>
        <p:spPr>
          <a:xfrm>
            <a:off x="539552" y="1556792"/>
            <a:ext cx="3275856" cy="42292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000" b="1" u="sng" dirty="0" smtClean="0">
                <a:solidFill>
                  <a:schemeClr val="accent2">
                    <a:lumMod val="50000"/>
                  </a:schemeClr>
                </a:solidFill>
                <a:latin typeface="+mj-lt"/>
                <a:ea typeface="+mj-ea"/>
                <a:cs typeface="+mj-cs"/>
              </a:rPr>
              <a:t>Название</a:t>
            </a:r>
            <a:endParaRPr kumimoji="0" lang="ru-RU" sz="2000" b="1" i="0" u="sng" strike="noStrike" kern="1200" cap="none" spc="0" normalizeH="0" baseline="0" noProof="0" dirty="0" smtClean="0">
              <a:ln>
                <a:noFill/>
              </a:ln>
              <a:solidFill>
                <a:schemeClr val="accent2">
                  <a:lumMod val="50000"/>
                </a:schemeClr>
              </a:solidFill>
              <a:effectLst/>
              <a:uLnTx/>
              <a:uFillTx/>
              <a:latin typeface="+mj-lt"/>
              <a:ea typeface="+mj-ea"/>
              <a:cs typeface="+mj-cs"/>
            </a:endParaRPr>
          </a:p>
        </p:txBody>
      </p:sp>
      <p:sp>
        <p:nvSpPr>
          <p:cNvPr id="7" name="Скругленный прямоугольник 6"/>
          <p:cNvSpPr/>
          <p:nvPr/>
        </p:nvSpPr>
        <p:spPr>
          <a:xfrm>
            <a:off x="6372200" y="2132856"/>
            <a:ext cx="1368152" cy="36004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16</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8" name="Скругленный прямоугольник 7"/>
          <p:cNvSpPr/>
          <p:nvPr/>
        </p:nvSpPr>
        <p:spPr>
          <a:xfrm>
            <a:off x="6372200" y="2636912"/>
            <a:ext cx="1368152" cy="36004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15</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9" name="Скругленный прямоугольник 8"/>
          <p:cNvSpPr/>
          <p:nvPr/>
        </p:nvSpPr>
        <p:spPr>
          <a:xfrm>
            <a:off x="6372200" y="3212976"/>
            <a:ext cx="1368152" cy="36004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39</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0" name="Скругленный прямоугольник 9"/>
          <p:cNvSpPr/>
          <p:nvPr/>
        </p:nvSpPr>
        <p:spPr>
          <a:xfrm>
            <a:off x="6372200" y="4149080"/>
            <a:ext cx="1368152" cy="36004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592</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1" name="Рисунок 10" descr="uspu.png"/>
          <p:cNvPicPr>
            <a:picLocks noChangeAspect="1"/>
          </p:cNvPicPr>
          <p:nvPr/>
        </p:nvPicPr>
        <p:blipFill>
          <a:blip r:embed="rId2" cstate="print"/>
          <a:stretch>
            <a:fillRect/>
          </a:stretch>
        </p:blipFill>
        <p:spPr>
          <a:xfrm rot="5400000">
            <a:off x="1552493" y="4864331"/>
            <a:ext cx="465293" cy="2635191"/>
          </a:xfrm>
          <a:prstGeom prst="rect">
            <a:avLst/>
          </a:prstGeom>
        </p:spPr>
      </p:pic>
      <p:pic>
        <p:nvPicPr>
          <p:cNvPr id="12" name="Рисунок 11" descr="32.png"/>
          <p:cNvPicPr>
            <a:picLocks noChangeAspect="1"/>
          </p:cNvPicPr>
          <p:nvPr/>
        </p:nvPicPr>
        <p:blipFill>
          <a:blip r:embed="rId3" cstate="print"/>
          <a:stretch>
            <a:fillRect/>
          </a:stretch>
        </p:blipFill>
        <p:spPr>
          <a:xfrm>
            <a:off x="7452320" y="476672"/>
            <a:ext cx="1108999" cy="1108999"/>
          </a:xfrm>
          <a:prstGeom prst="rect">
            <a:avLst/>
          </a:prstGeom>
        </p:spPr>
      </p:pic>
      <p:sp>
        <p:nvSpPr>
          <p:cNvPr id="13" name="Прямоугольник 12"/>
          <p:cNvSpPr/>
          <p:nvPr/>
        </p:nvSpPr>
        <p:spPr>
          <a:xfrm>
            <a:off x="4499992" y="4869160"/>
            <a:ext cx="4464496" cy="18002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sz="1400" dirty="0" smtClean="0"/>
              <a:t>Расположение методического материала на сайте http://www.school-detsad.ru/ для всеобщего скачивания педагогов всем регионам, с денежным взносом, который идет в социальные организации для помощи ветеранам.</a:t>
            </a:r>
            <a:endParaRPr lang="ru-RU" sz="1400" dirty="0"/>
          </a:p>
        </p:txBody>
      </p:sp>
      <p:sp>
        <p:nvSpPr>
          <p:cNvPr id="14" name="Footer Placeholder 75"/>
          <p:cNvSpPr>
            <a:spLocks noGrp="1"/>
          </p:cNvSpPr>
          <p:nvPr>
            <p:ph type="ftr" sz="quarter" idx="11"/>
          </p:nvPr>
        </p:nvSpPr>
        <p:spPr>
          <a:xfrm>
            <a:off x="971600" y="6525344"/>
            <a:ext cx="7223788" cy="332656"/>
          </a:xfrm>
        </p:spPr>
        <p:txBody>
          <a:bodyPr/>
          <a:lstStyle/>
          <a:p>
            <a:r>
              <a:rPr lang="ru-RU" dirty="0">
                <a:solidFill>
                  <a:schemeClr val="tx1">
                    <a:lumMod val="50000"/>
                    <a:lumOff val="50000"/>
                  </a:schemeClr>
                </a:solidFill>
              </a:rPr>
              <a:t>ФГБОУ ВО «Уральский государственный педагогический университет» в цифрах и фактах</a:t>
            </a:r>
            <a:endParaRPr lang="en-US" dirty="0">
              <a:solidFill>
                <a:schemeClr val="tx1">
                  <a:lumMod val="50000"/>
                  <a:lumOff val="50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60648"/>
            <a:ext cx="3826768" cy="1143000"/>
          </a:xfrm>
        </p:spPr>
        <p:txBody>
          <a:bodyPr>
            <a:normAutofit/>
          </a:bodyPr>
          <a:lstStyle/>
          <a:p>
            <a:r>
              <a:rPr lang="ru-RU" sz="5400" b="1" dirty="0" smtClean="0">
                <a:solidFill>
                  <a:schemeClr val="accent2">
                    <a:lumMod val="50000"/>
                  </a:schemeClr>
                </a:solidFill>
              </a:rPr>
              <a:t>Вывод</a:t>
            </a:r>
            <a:endParaRPr lang="ru-RU" sz="5400" b="1" dirty="0">
              <a:solidFill>
                <a:schemeClr val="accent2">
                  <a:lumMod val="50000"/>
                </a:schemeClr>
              </a:solidFill>
            </a:endParaRPr>
          </a:p>
        </p:txBody>
      </p:sp>
      <p:sp>
        <p:nvSpPr>
          <p:cNvPr id="3" name="Содержимое 2"/>
          <p:cNvSpPr>
            <a:spLocks noGrp="1"/>
          </p:cNvSpPr>
          <p:nvPr>
            <p:ph idx="1"/>
          </p:nvPr>
        </p:nvSpPr>
        <p:spPr>
          <a:xfrm>
            <a:off x="323528" y="1556792"/>
            <a:ext cx="8136904" cy="4248472"/>
          </a:xfrm>
        </p:spPr>
        <p:txBody>
          <a:bodyPr>
            <a:normAutofit/>
          </a:bodyPr>
          <a:lstStyle/>
          <a:p>
            <a:pPr algn="r">
              <a:buNone/>
            </a:pPr>
            <a:r>
              <a:rPr lang="ru-RU" sz="2000" i="1" dirty="0" smtClean="0"/>
              <a:t>В своей исследовательской работе, мы пришли к однозначному выводу, что дети войны заслуживают внимание со стороны общества. А значит, нужно актуализировать знания педагогов о той страшной войне, чтобы не повторились никогда те страницы истории, чтобы дети не потеряли свое счастливое детство. Мы думаем, что наш материал (особенно воспоминания «детей войны») может пригодиться не только для уроков истории и краеведения, но и для проведения классных часов, диспутов по воспитанию у учащихся чувства патриотизма и любви к своей Родине, уважения к старшему поколению!</a:t>
            </a:r>
            <a:endParaRPr lang="ru-RU" sz="2000" i="1" dirty="0"/>
          </a:p>
        </p:txBody>
      </p:sp>
      <p:pic>
        <p:nvPicPr>
          <p:cNvPr id="5" name="Рисунок 4" descr="uspu.png"/>
          <p:cNvPicPr>
            <a:picLocks noChangeAspect="1"/>
          </p:cNvPicPr>
          <p:nvPr/>
        </p:nvPicPr>
        <p:blipFill>
          <a:blip r:embed="rId2" cstate="print"/>
          <a:stretch>
            <a:fillRect/>
          </a:stretch>
        </p:blipFill>
        <p:spPr>
          <a:xfrm rot="5400000">
            <a:off x="1552493" y="4864331"/>
            <a:ext cx="465293" cy="2635191"/>
          </a:xfrm>
          <a:prstGeom prst="rect">
            <a:avLst/>
          </a:prstGeom>
        </p:spPr>
      </p:pic>
      <p:pic>
        <p:nvPicPr>
          <p:cNvPr id="6" name="Рисунок 5" descr="32.png"/>
          <p:cNvPicPr>
            <a:picLocks noChangeAspect="1"/>
          </p:cNvPicPr>
          <p:nvPr/>
        </p:nvPicPr>
        <p:blipFill>
          <a:blip r:embed="rId3" cstate="print"/>
          <a:stretch>
            <a:fillRect/>
          </a:stretch>
        </p:blipFill>
        <p:spPr>
          <a:xfrm>
            <a:off x="7452320" y="548680"/>
            <a:ext cx="1108999" cy="1108999"/>
          </a:xfrm>
          <a:prstGeom prst="rect">
            <a:avLst/>
          </a:prstGeom>
        </p:spPr>
      </p:pic>
      <p:sp>
        <p:nvSpPr>
          <p:cNvPr id="7" name="Footer Placeholder 75"/>
          <p:cNvSpPr>
            <a:spLocks noGrp="1"/>
          </p:cNvSpPr>
          <p:nvPr>
            <p:ph type="ftr" sz="quarter" idx="11"/>
          </p:nvPr>
        </p:nvSpPr>
        <p:spPr>
          <a:xfrm>
            <a:off x="971600" y="6525344"/>
            <a:ext cx="7223788" cy="332656"/>
          </a:xfrm>
        </p:spPr>
        <p:txBody>
          <a:bodyPr/>
          <a:lstStyle/>
          <a:p>
            <a:r>
              <a:rPr lang="ru-RU" dirty="0">
                <a:solidFill>
                  <a:schemeClr val="tx1">
                    <a:lumMod val="50000"/>
                    <a:lumOff val="50000"/>
                  </a:schemeClr>
                </a:solidFill>
              </a:rPr>
              <a:t>ФГБОУ ВО «Уральский государственный педагогический университет» в цифрах и фактах</a:t>
            </a:r>
            <a:endParaRPr lang="en-US" dirty="0">
              <a:solidFill>
                <a:schemeClr val="tx1">
                  <a:lumMod val="50000"/>
                  <a:lumOff val="50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221</TotalTime>
  <Words>724</Words>
  <Application>Microsoft Office PowerPoint</Application>
  <PresentationFormat>Экран (4:3)</PresentationFormat>
  <Paragraphs>55</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Аспект</vt:lpstr>
      <vt:lpstr>Онлайн проект «Дети фронта – ближайшие помощники»</vt:lpstr>
      <vt:lpstr>Слайд 2</vt:lpstr>
      <vt:lpstr>Слайд 3</vt:lpstr>
      <vt:lpstr>Векторы взаимодействия </vt:lpstr>
      <vt:lpstr>Слайд 5</vt:lpstr>
      <vt:lpstr>Слайд 6</vt:lpstr>
      <vt:lpstr>Слайд 7</vt:lpstr>
      <vt:lpstr>Предполагаемые результаты</vt:lpstr>
      <vt:lpstr>Вывод</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Дети войны</dc:title>
  <dc:creator>Метелева Елизавета</dc:creator>
  <cp:lastModifiedBy>Метелева Елизавета</cp:lastModifiedBy>
  <cp:revision>30</cp:revision>
  <dcterms:created xsi:type="dcterms:W3CDTF">2021-11-22T12:50:53Z</dcterms:created>
  <dcterms:modified xsi:type="dcterms:W3CDTF">2021-11-23T09:46:13Z</dcterms:modified>
</cp:coreProperties>
</file>