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9" r:id="rId2"/>
    <p:sldId id="260" r:id="rId3"/>
    <p:sldId id="261" r:id="rId4"/>
    <p:sldId id="262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6" r:id="rId13"/>
    <p:sldId id="287" r:id="rId14"/>
    <p:sldId id="273" r:id="rId15"/>
    <p:sldId id="274" r:id="rId16"/>
    <p:sldId id="275" r:id="rId17"/>
    <p:sldId id="277" r:id="rId18"/>
    <p:sldId id="278" r:id="rId19"/>
    <p:sldId id="279" r:id="rId20"/>
    <p:sldId id="280" r:id="rId21"/>
    <p:sldId id="283" r:id="rId22"/>
    <p:sldId id="281" r:id="rId23"/>
    <p:sldId id="282" r:id="rId24"/>
    <p:sldId id="284" r:id="rId25"/>
    <p:sldId id="288" r:id="rId26"/>
    <p:sldId id="285" r:id="rId27"/>
    <p:sldId id="286" r:id="rId28"/>
    <p:sldId id="289" r:id="rId29"/>
    <p:sldId id="290" r:id="rId30"/>
    <p:sldId id="291" r:id="rId31"/>
    <p:sldId id="292" r:id="rId32"/>
    <p:sldId id="294" r:id="rId33"/>
    <p:sldId id="295" r:id="rId34"/>
    <p:sldId id="296" r:id="rId35"/>
    <p:sldId id="297" r:id="rId36"/>
    <p:sldId id="300" r:id="rId37"/>
    <p:sldId id="298" r:id="rId38"/>
    <p:sldId id="299" r:id="rId39"/>
    <p:sldId id="325" r:id="rId40"/>
  </p:sldIdLst>
  <p:sldSz cx="9144000" cy="6858000" type="screen4x3"/>
  <p:notesSz cx="6858000" cy="9144000"/>
  <p:custDataLst>
    <p:tags r:id="rId4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0A83"/>
    <a:srgbClr val="1F08C6"/>
    <a:srgbClr val="1508C4"/>
    <a:srgbClr val="002E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80" d="100"/>
          <a:sy n="80" d="100"/>
        </p:scale>
        <p:origin x="1526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B4DA6-D526-4718-88DE-56577490007F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F2BCD6-C583-4A56-86EC-4380C69A8E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669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Автор шаблона </a:t>
            </a:r>
            <a:r>
              <a:rPr lang="ru-RU" dirty="0" err="1" smtClean="0"/>
              <a:t>Салиш</a:t>
            </a:r>
            <a:r>
              <a:rPr lang="ru-RU" dirty="0" smtClean="0"/>
              <a:t> С.С., учитель начальных классов СШ №53 г. Актобе.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2612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Автор шаблона </a:t>
            </a:r>
            <a:r>
              <a:rPr lang="ru-RU" dirty="0" err="1" smtClean="0"/>
              <a:t>Салиш</a:t>
            </a:r>
            <a:r>
              <a:rPr lang="ru-RU" dirty="0" smtClean="0"/>
              <a:t> С.С., учитель начальных классов СШ №53 г. Актобе.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772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Автор шаблона </a:t>
            </a:r>
            <a:r>
              <a:rPr lang="ru-RU" dirty="0" err="1" smtClean="0"/>
              <a:t>Салиш</a:t>
            </a:r>
            <a:r>
              <a:rPr lang="ru-RU" dirty="0" smtClean="0"/>
              <a:t> С.С., учитель начальных классов СШ №53 г. Актобе.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F2BCD6-C583-4A56-86EC-4380C69A8EF0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305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openxmlformats.org/officeDocument/2006/relationships/audio" Target="../media/audio1.wav"/><Relationship Id="rId5" Type="http://schemas.openxmlformats.org/officeDocument/2006/relationships/hyperlink" Target="http://sun-shine-kz.ucoz.ru/" TargetMode="External"/><Relationship Id="rId4" Type="http://schemas.openxmlformats.org/officeDocument/2006/relationships/image" Target="../media/image2.gi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3.wav"/><Relationship Id="rId6" Type="http://schemas.openxmlformats.org/officeDocument/2006/relationships/audio" Target="../media/audio3.wav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3">
            <a:lum/>
          </a:blip>
          <a:srcRect/>
          <a:stretch>
            <a:fillRect l="-9000" r="-1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102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29" y="47144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7534" y="49639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022" y="3356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46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7187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822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462" y="4254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96" y="18864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822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85" y="112479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89195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96047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957" y="7302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7302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25" y="179930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792" y="17021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948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030" y="18242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109" y="137247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518" y="16635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56" y="149972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958" y="175335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133807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392" y="15164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87653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208" y="228832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477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349" y="222242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6057" y="195485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205815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662" y="1986143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205815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88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288" y="306415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444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05" y="27345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814" y="2706228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008" y="307780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152" y="286177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8888" y="28785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177" y="38146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723" y="358185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8605" y="3296443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729" y="331375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8845" y="358447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054" y="3666200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334819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87" y="40870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387" y="44166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9625" y="453879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04" y="40870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113" y="437805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913" y="40587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553" y="446790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987" y="42310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1" y="47351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04" y="464894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041" y="497420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944" y="49369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6048" y="47727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257" y="470069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6288" y="477270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120" y="54231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948" y="542317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5394875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512" y="57664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2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656" y="555042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958" y="580404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538876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0712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9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681" y="650334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227" y="6270504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992" y="6042947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5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446" y="631035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349" y="627312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53" y="61088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3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96" y="627727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6108849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1331913" y="4508276"/>
            <a:ext cx="6840537" cy="1296988"/>
          </a:xfrm>
        </p:spPr>
        <p:txBody>
          <a:bodyPr>
            <a:normAutofit/>
          </a:bodyPr>
          <a:lstStyle>
            <a:lvl5pPr marL="174625" indent="0">
              <a:buNone/>
              <a:defRPr sz="3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5pPr>
          </a:lstStyle>
          <a:p>
            <a:pPr lvl="4"/>
            <a:r>
              <a:rPr lang="ru-RU" dirty="0" smtClean="0"/>
              <a:t>Ваши данные</a:t>
            </a:r>
          </a:p>
        </p:txBody>
      </p:sp>
      <p:sp>
        <p:nvSpPr>
          <p:cNvPr id="195" name="TextBox 194" hidden="1"/>
          <p:cNvSpPr txBox="1"/>
          <p:nvPr userDrawn="1"/>
        </p:nvSpPr>
        <p:spPr>
          <a:xfrm>
            <a:off x="35496" y="539969"/>
            <a:ext cx="90993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 ШАБЛОНА САЛИШ САЛТАНАТ САЛИШЕВНА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 userDrawn="1"/>
        </p:nvSpPr>
        <p:spPr>
          <a:xfrm>
            <a:off x="-36512" y="-27384"/>
            <a:ext cx="168187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 smtClean="0">
                <a:hlinkClick r:id="rId5"/>
              </a:rPr>
              <a:t>http://sun-shine-kz.ucoz.ru/</a:t>
            </a:r>
            <a:r>
              <a:rPr lang="ru-RU" sz="1000" dirty="0" smtClean="0"/>
              <a:t> </a:t>
            </a:r>
            <a:endParaRPr lang="ru-RU" sz="1000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-15712" y="6669360"/>
            <a:ext cx="16353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>
                <a:solidFill>
                  <a:schemeClr val="bg1"/>
                </a:solidFill>
              </a:rPr>
              <a:t>Автор шаблона </a:t>
            </a:r>
            <a:r>
              <a:rPr lang="ru-RU" sz="1000" dirty="0" err="1" smtClean="0">
                <a:solidFill>
                  <a:schemeClr val="bg1"/>
                </a:solidFill>
              </a:rPr>
              <a:t>Салиш</a:t>
            </a:r>
            <a:r>
              <a:rPr lang="ru-RU" sz="1000" dirty="0" smtClean="0">
                <a:solidFill>
                  <a:schemeClr val="bg1"/>
                </a:solidFill>
              </a:rPr>
              <a:t> С.С.</a:t>
            </a:r>
            <a:endParaRPr lang="ru-RU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Svoya_igra_-_Zastavka_2013.wav"/>
          </p:stSnd>
        </p:sndAc>
      </p:transition>
    </mc:Choice>
    <mc:Fallback xmlns="">
      <p:transition spd="slow">
        <p:sndAc>
          <p:stSnd>
            <p:snd r:embed="rId6" name="Svoya_igra_-_Zastavka_201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Ваш вопрос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2" name="восходящий ряд.wav"/>
            </a:hlinkClick>
          </p:cNvPr>
          <p:cNvSpPr txBox="1"/>
          <p:nvPr userDrawn="1"/>
        </p:nvSpPr>
        <p:spPr>
          <a:xfrm>
            <a:off x="3923928" y="6093296"/>
            <a:ext cx="129856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>
            <a:hlinkClick r:id="" action="ppaction://hlinkshowjump?jump=nextslide">
              <a:snd r:embed="rId3" name="восходящий ряд.wav"/>
            </a:hlinkClick>
          </p:cNvPr>
          <p:cNvSpPr txBox="1"/>
          <p:nvPr userDrawn="1"/>
        </p:nvSpPr>
        <p:spPr>
          <a:xfrm>
            <a:off x="3779912" y="6093296"/>
            <a:ext cx="1601721" cy="646331"/>
          </a:xfrm>
          <a:prstGeom prst="rect">
            <a:avLst/>
          </a:prstGeom>
          <a:solidFill>
            <a:srgbClr val="070A83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Вопрос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https://festival.1september.ru/articles/604377/presentation/14.jp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694" b="79306" l="22604" r="819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270" t="20969" r="17247" b="21612"/>
          <a:stretch/>
        </p:blipFill>
        <p:spPr bwMode="auto">
          <a:xfrm>
            <a:off x="1849666" y="2060848"/>
            <a:ext cx="5530646" cy="3937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411496" y="332656"/>
            <a:ext cx="38004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Кот в мешке</a:t>
            </a:r>
            <a:endParaRPr lang="ru-RU" sz="5400" kern="120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486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1" name="Svoya_igra_-_Kot_v_Meshke.wav"/>
          </p:stSnd>
        </p:sndAc>
      </p:transition>
    </mc:Choice>
    <mc:Fallback xmlns="">
      <p:transition spd="slow">
        <p:sndAc>
          <p:stSnd>
            <p:snd r:embed="rId6" name="Svoya_igra_-_Kot_v_Meshk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7211144" cy="11430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493095"/>
          </a:xfrm>
        </p:spPr>
        <p:txBody>
          <a:bodyPr/>
          <a:lstStyle>
            <a:lvl1pPr>
              <a:defRPr sz="40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Ваш ответ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4">
            <a:hlinkClick r:id="rId2" action="ppaction://hlinksldjump"/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84368" y="5930946"/>
            <a:ext cx="1080121" cy="810090"/>
          </a:xfrm>
          <a:prstGeom prst="rect">
            <a:avLst/>
          </a:prstGeom>
          <a:noFill/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6251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49" y="9201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84816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3866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56824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4020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4705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1166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0466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24039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8825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85427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Тема 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Рисунок 21"/>
          <p:cNvSpPr>
            <a:spLocks noGrp="1"/>
          </p:cNvSpPr>
          <p:nvPr>
            <p:ph type="pic" sz="quarter" idx="13"/>
          </p:nvPr>
        </p:nvSpPr>
        <p:spPr>
          <a:xfrm>
            <a:off x="514826" y="1616804"/>
            <a:ext cx="8094868" cy="440448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6015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bg>
      <p:bgPr>
        <a:gradFill flip="none" rotWithShape="1">
          <a:gsLst>
            <a:gs pos="0">
              <a:srgbClr val="070A83"/>
            </a:gs>
            <a:gs pos="39999">
              <a:srgbClr val="0A128C"/>
            </a:gs>
            <a:gs pos="70000">
              <a:srgbClr val="181CC7"/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949" y="9201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158" y="84816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307" y="1386630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9693" y="1568246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5731" y="40204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712" y="470566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613" y="11663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53" y="40466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197" y="240391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2" y="882574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img-fotki.yandex.ru/get/6207/94689460.147/0_73c4b_aa133b18_S.jpg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18" y="854272"/>
            <a:ext cx="460348" cy="46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Категория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999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3" r:id="rId3"/>
    <p:sldLayoutId id="2147483662" r:id="rId4"/>
    <p:sldLayoutId id="2147483660" r:id="rId5"/>
    <p:sldLayoutId id="2147483661" r:id="rId6"/>
    <p:sldLayoutId id="2147483654" r:id="rId7"/>
    <p:sldLayoutId id="2147483655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.wav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.wav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.wav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.wav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.wav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.wav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.wav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.wav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.wav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.wav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.wav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.wav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3.xml"/><Relationship Id="rId4" Type="http://schemas.openxmlformats.org/officeDocument/2006/relationships/audio" Target="../media/audio3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.wav"/><Relationship Id="rId4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28.xml"/><Relationship Id="rId18" Type="http://schemas.openxmlformats.org/officeDocument/2006/relationships/image" Target="../media/image6.png"/><Relationship Id="rId3" Type="http://schemas.openxmlformats.org/officeDocument/2006/relationships/slide" Target="slide6.xml"/><Relationship Id="rId7" Type="http://schemas.openxmlformats.org/officeDocument/2006/relationships/slide" Target="slide15.xml"/><Relationship Id="rId12" Type="http://schemas.openxmlformats.org/officeDocument/2006/relationships/slide" Target="slide26.xml"/><Relationship Id="rId17" Type="http://schemas.openxmlformats.org/officeDocument/2006/relationships/slide" Target="slide36.xml"/><Relationship Id="rId2" Type="http://schemas.openxmlformats.org/officeDocument/2006/relationships/notesSlide" Target="../notesSlides/notesSlide2.xml"/><Relationship Id="rId16" Type="http://schemas.openxmlformats.org/officeDocument/2006/relationships/slide" Target="slide34.xml"/><Relationship Id="rId20" Type="http://schemas.openxmlformats.org/officeDocument/2006/relationships/slide" Target="slide39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2.xml"/><Relationship Id="rId11" Type="http://schemas.openxmlformats.org/officeDocument/2006/relationships/slide" Target="slide24.xml"/><Relationship Id="rId5" Type="http://schemas.openxmlformats.org/officeDocument/2006/relationships/slide" Target="slide10.xml"/><Relationship Id="rId15" Type="http://schemas.openxmlformats.org/officeDocument/2006/relationships/slide" Target="slide32.xml"/><Relationship Id="rId10" Type="http://schemas.openxmlformats.org/officeDocument/2006/relationships/slide" Target="slide21.xml"/><Relationship Id="rId19" Type="http://schemas.openxmlformats.org/officeDocument/2006/relationships/image" Target="../media/image7.png"/><Relationship Id="rId4" Type="http://schemas.openxmlformats.org/officeDocument/2006/relationships/slide" Target="slide8.xml"/><Relationship Id="rId9" Type="http://schemas.openxmlformats.org/officeDocument/2006/relationships/slide" Target="slide19.xml"/><Relationship Id="rId14" Type="http://schemas.openxmlformats.org/officeDocument/2006/relationships/slide" Target="slide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.wav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4.wav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3779912" y="4221088"/>
            <a:ext cx="4608562" cy="129698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Химические сюжеты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30" name="Picture 6" descr="https://kresttsy.ru/sites/default/files/image_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55" y="3861048"/>
            <a:ext cx="2565475" cy="1324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935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Svoya_igra_-_Zastavka_2013.wav"/>
          </p:stSnd>
        </p:sndAc>
      </p:transition>
    </mc:Choice>
    <mc:Fallback xmlns="">
      <p:transition spd="slow">
        <p:sndAc>
          <p:stSnd>
            <p:snd r:embed="rId5" name="Svoya_igra_-_Zastavka_2013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964488" cy="4781128"/>
          </a:xfrm>
        </p:spPr>
        <p:txBody>
          <a:bodyPr>
            <a:normAutofit/>
          </a:bodyPr>
          <a:lstStyle/>
          <a:p>
            <a:r>
              <a:rPr lang="ru-RU" sz="2200" dirty="0" smtClean="0"/>
              <a:t>Назовите авторов </a:t>
            </a:r>
            <a:r>
              <a:rPr lang="ru-RU" sz="2200" dirty="0"/>
              <a:t>и </a:t>
            </a:r>
            <a:r>
              <a:rPr lang="ru-RU" sz="2200" dirty="0" smtClean="0"/>
              <a:t>опишите химическую </a:t>
            </a:r>
            <a:r>
              <a:rPr lang="ru-RU" sz="2200" dirty="0"/>
              <a:t>сторону содержания </a:t>
            </a:r>
            <a:r>
              <a:rPr lang="ru-RU" sz="2200" dirty="0" smtClean="0"/>
              <a:t>фрагментов:</a:t>
            </a:r>
          </a:p>
          <a:p>
            <a:endParaRPr lang="ru-RU" sz="2200" dirty="0" smtClean="0"/>
          </a:p>
          <a:p>
            <a:pPr marL="0" indent="0">
              <a:buNone/>
            </a:pPr>
            <a:r>
              <a:rPr lang="ru-RU" sz="2200" dirty="0" smtClean="0"/>
              <a:t>1. …</a:t>
            </a:r>
            <a:r>
              <a:rPr lang="ru-RU" sz="2200" i="1" dirty="0" smtClean="0"/>
              <a:t>На </a:t>
            </a:r>
            <a:r>
              <a:rPr lang="ru-RU" sz="2200" i="1" dirty="0"/>
              <a:t>рукомойнике моём позеленела медь.</a:t>
            </a:r>
            <a:endParaRPr lang="ru-RU" sz="2200" dirty="0"/>
          </a:p>
          <a:p>
            <a:pPr marL="0" indent="0">
              <a:buNone/>
            </a:pPr>
            <a:r>
              <a:rPr lang="ru-RU" sz="2200" i="1" dirty="0" smtClean="0"/>
              <a:t>     Но </a:t>
            </a:r>
            <a:r>
              <a:rPr lang="ru-RU" sz="2200" i="1" dirty="0"/>
              <a:t>так играет луч на нём</a:t>
            </a:r>
            <a:r>
              <a:rPr lang="ru-RU" sz="2200" i="1" dirty="0" smtClean="0"/>
              <a:t>, что </a:t>
            </a:r>
            <a:r>
              <a:rPr lang="ru-RU" sz="2200" i="1" dirty="0"/>
              <a:t>весело глядеть…</a:t>
            </a:r>
            <a:endParaRPr lang="ru-RU" sz="2200" dirty="0"/>
          </a:p>
          <a:p>
            <a:pPr marL="0" indent="0">
              <a:buNone/>
            </a:pPr>
            <a:r>
              <a:rPr lang="ru-RU" sz="2200" dirty="0"/>
              <a:t>	 </a:t>
            </a:r>
          </a:p>
          <a:p>
            <a:pPr marL="0" indent="0">
              <a:buNone/>
            </a:pPr>
            <a:r>
              <a:rPr lang="ru-RU" sz="2200" dirty="0" smtClean="0"/>
              <a:t>2.  …</a:t>
            </a:r>
            <a:r>
              <a:rPr lang="ru-RU" sz="2200" i="1" dirty="0" smtClean="0"/>
              <a:t>От </a:t>
            </a:r>
            <a:r>
              <a:rPr lang="ru-RU" sz="2200" i="1" dirty="0"/>
              <a:t>медленных лобзаний </a:t>
            </a:r>
            <a:r>
              <a:rPr lang="ru-RU" sz="2200" i="1" dirty="0" smtClean="0"/>
              <a:t>влаги </a:t>
            </a:r>
            <a:r>
              <a:rPr lang="ru-RU" sz="2200" i="1" dirty="0" err="1" smtClean="0"/>
              <a:t>нежнеет</a:t>
            </a:r>
            <a:r>
              <a:rPr lang="ru-RU" sz="2200" i="1" dirty="0" smtClean="0"/>
              <a:t> </a:t>
            </a:r>
            <a:r>
              <a:rPr lang="ru-RU" sz="2200" i="1" dirty="0"/>
              <a:t>грубый свод гробниц,</a:t>
            </a:r>
            <a:endParaRPr lang="ru-RU" sz="2200" dirty="0"/>
          </a:p>
          <a:p>
            <a:pPr marL="0" indent="0">
              <a:buNone/>
            </a:pPr>
            <a:r>
              <a:rPr lang="ru-RU" sz="2200" i="1" dirty="0" smtClean="0"/>
              <a:t>     Где </a:t>
            </a:r>
            <a:r>
              <a:rPr lang="ru-RU" sz="2200" i="1" dirty="0"/>
              <a:t>зеленеют </a:t>
            </a:r>
            <a:r>
              <a:rPr lang="ru-RU" sz="2200" i="1" dirty="0" smtClean="0"/>
              <a:t>саркофаги святых </a:t>
            </a:r>
            <a:r>
              <a:rPr lang="ru-RU" sz="2200" i="1" dirty="0"/>
              <a:t>монахов и девиц</a:t>
            </a:r>
            <a:r>
              <a:rPr lang="ru-RU" sz="2200" i="1" dirty="0" smtClean="0"/>
              <a:t>…</a:t>
            </a:r>
            <a:endParaRPr lang="ru-RU" sz="22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Picture 6" descr="https://kresttsy.ru/sites/default/files/image_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69115"/>
            <a:ext cx="2565475" cy="1324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084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1. А</a:t>
            </a:r>
            <a:r>
              <a:rPr lang="ru-RU" dirty="0"/>
              <a:t>. Ахматова. Из. Сб. «Вечер</a:t>
            </a:r>
            <a:r>
              <a:rPr lang="ru-RU" dirty="0" smtClean="0"/>
              <a:t>»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2. </a:t>
            </a:r>
            <a:r>
              <a:rPr lang="ru-RU" dirty="0" err="1" smtClean="0"/>
              <a:t>А.Блок</a:t>
            </a:r>
            <a:r>
              <a:rPr lang="ru-RU" dirty="0"/>
              <a:t>. Итальянские стихи)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 smtClean="0"/>
              <a:t>Описание явления коррозии металлов</a:t>
            </a:r>
          </a:p>
          <a:p>
            <a:pPr marL="0" indent="0">
              <a:buNone/>
            </a:pPr>
            <a:r>
              <a:rPr lang="ru-RU" dirty="0" smtClean="0"/>
              <a:t>Медь </a:t>
            </a:r>
            <a:r>
              <a:rPr lang="ru-RU" dirty="0"/>
              <a:t>взаимодействует сначала с кислородом, а затем с углекислым газом и водой, постепенно превращаясь в основной карбонат меди – малахит, который зелёного цвета</a:t>
            </a:r>
            <a:r>
              <a:rPr lang="ru-RU" dirty="0" smtClean="0"/>
              <a:t>):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en-US" dirty="0"/>
              <a:t>2Cu + O</a:t>
            </a:r>
            <a:r>
              <a:rPr lang="en-US" baseline="-25000" dirty="0"/>
              <a:t>2</a:t>
            </a:r>
            <a:r>
              <a:rPr lang="en-US" dirty="0"/>
              <a:t>=2CuO         </a:t>
            </a:r>
            <a:endParaRPr lang="ru-RU" dirty="0" smtClean="0"/>
          </a:p>
          <a:p>
            <a:pPr marL="0" indent="0">
              <a:buNone/>
            </a:pPr>
            <a:r>
              <a:rPr lang="en-US" dirty="0" smtClean="0"/>
              <a:t>2CuO </a:t>
            </a:r>
            <a:r>
              <a:rPr lang="en-US" dirty="0"/>
              <a:t>+ CO</a:t>
            </a:r>
            <a:r>
              <a:rPr lang="en-US" baseline="-25000" dirty="0"/>
              <a:t>2</a:t>
            </a:r>
            <a:r>
              <a:rPr lang="en-US" dirty="0"/>
              <a:t> + H</a:t>
            </a:r>
            <a:r>
              <a:rPr lang="en-US" baseline="-25000" dirty="0"/>
              <a:t>2</a:t>
            </a:r>
            <a:r>
              <a:rPr lang="en-US" dirty="0"/>
              <a:t>O = (</a:t>
            </a:r>
            <a:r>
              <a:rPr lang="en-US" dirty="0" err="1"/>
              <a:t>CuOH</a:t>
            </a:r>
            <a:r>
              <a:rPr lang="en-US" dirty="0"/>
              <a:t>)</a:t>
            </a:r>
            <a:r>
              <a:rPr lang="en-US" baseline="-25000" dirty="0"/>
              <a:t>2</a:t>
            </a:r>
            <a:r>
              <a:rPr lang="en-US" dirty="0"/>
              <a:t>CO</a:t>
            </a:r>
            <a:r>
              <a:rPr lang="en-US" baseline="-25000" dirty="0"/>
              <a:t>3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4805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dirty="0"/>
              <a:t>Назовите автора и химическую сторону содержания фрагмента</a:t>
            </a:r>
            <a:r>
              <a:rPr lang="ru-RU" sz="2400" dirty="0" smtClean="0"/>
              <a:t>:</a:t>
            </a:r>
          </a:p>
          <a:p>
            <a:pPr>
              <a:spcBef>
                <a:spcPts val="0"/>
              </a:spcBef>
            </a:pPr>
            <a:endParaRPr lang="ru-RU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/>
              <a:t>…</a:t>
            </a:r>
            <a:r>
              <a:rPr lang="ru-RU" sz="2400" i="1" dirty="0"/>
              <a:t>Трясся Крым двадцать восьмого года,</a:t>
            </a:r>
            <a:endParaRPr lang="ru-RU" sz="2400" dirty="0"/>
          </a:p>
          <a:p>
            <a:pPr marL="0" indent="0">
              <a:spcBef>
                <a:spcPts val="0"/>
              </a:spcBef>
              <a:buNone/>
            </a:pPr>
            <a:r>
              <a:rPr lang="ru-RU" sz="2400" i="1" dirty="0"/>
              <a:t>И восстало море на дыбы.</a:t>
            </a:r>
            <a:endParaRPr lang="ru-RU" sz="2400" dirty="0"/>
          </a:p>
          <a:p>
            <a:pPr marL="0" indent="0">
              <a:spcBef>
                <a:spcPts val="0"/>
              </a:spcBef>
              <a:buNone/>
            </a:pPr>
            <a:r>
              <a:rPr lang="ru-RU" sz="2400" i="1" dirty="0"/>
              <a:t>Испуская к ужасу народа,</a:t>
            </a:r>
            <a:endParaRPr lang="ru-RU" sz="2400" dirty="0"/>
          </a:p>
          <a:p>
            <a:pPr marL="0" indent="0">
              <a:spcBef>
                <a:spcPts val="0"/>
              </a:spcBef>
              <a:buNone/>
            </a:pPr>
            <a:r>
              <a:rPr lang="ru-RU" sz="2400" i="1" dirty="0"/>
              <a:t>Огненные серные столбы.</a:t>
            </a:r>
            <a:endParaRPr lang="ru-RU" sz="2400" dirty="0"/>
          </a:p>
          <a:p>
            <a:pPr marL="0" indent="0">
              <a:spcBef>
                <a:spcPts val="0"/>
              </a:spcBef>
              <a:buNone/>
            </a:pPr>
            <a:r>
              <a:rPr lang="ru-RU" sz="2400" i="1" dirty="0"/>
              <a:t>Всё прошло. Опять гуляет пена,</a:t>
            </a:r>
            <a:endParaRPr lang="ru-RU" sz="2400" dirty="0"/>
          </a:p>
          <a:p>
            <a:pPr marL="0" indent="0">
              <a:spcBef>
                <a:spcPts val="0"/>
              </a:spcBef>
              <a:buNone/>
            </a:pPr>
            <a:r>
              <a:rPr lang="ru-RU" sz="2400" i="1" dirty="0"/>
              <a:t>Но с тех пор всё выше и плотней</a:t>
            </a:r>
            <a:endParaRPr lang="ru-RU" sz="2400" dirty="0"/>
          </a:p>
          <a:p>
            <a:pPr marL="0" indent="0">
              <a:spcBef>
                <a:spcPts val="0"/>
              </a:spcBef>
              <a:buNone/>
            </a:pPr>
            <a:r>
              <a:rPr lang="ru-RU" sz="2400" i="1" dirty="0"/>
              <a:t>Сумрачная серная </a:t>
            </a:r>
            <a:r>
              <a:rPr lang="ru-RU" sz="2400" i="1" dirty="0" err="1"/>
              <a:t>геена</a:t>
            </a:r>
            <a:endParaRPr lang="ru-RU" sz="2400" dirty="0"/>
          </a:p>
          <a:p>
            <a:pPr marL="0" indent="0">
              <a:spcBef>
                <a:spcPts val="0"/>
              </a:spcBef>
              <a:buNone/>
            </a:pPr>
            <a:r>
              <a:rPr lang="ru-RU" sz="2400" i="1" dirty="0"/>
              <a:t>Подступает к днищам кораблей…</a:t>
            </a:r>
            <a:endParaRPr lang="ru-RU" sz="2400" dirty="0"/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/>
              <a:t>	</a:t>
            </a: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  <p:pic>
        <p:nvPicPr>
          <p:cNvPr id="5" name="Picture 6" descr="https://kresttsy.ru/sites/default/files/image_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69115"/>
            <a:ext cx="2565475" cy="1324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463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/>
              <a:t>Ю</a:t>
            </a:r>
            <a:r>
              <a:rPr lang="ru-RU" sz="2800" dirty="0"/>
              <a:t>. Кузнецов. </a:t>
            </a:r>
            <a:r>
              <a:rPr lang="ru-RU" sz="2800" dirty="0" smtClean="0"/>
              <a:t>«</a:t>
            </a:r>
            <a:r>
              <a:rPr lang="ru-RU" sz="2800" b="1" dirty="0" smtClean="0"/>
              <a:t>Тайна </a:t>
            </a:r>
            <a:r>
              <a:rPr lang="ru-RU" sz="2800" b="1" dirty="0"/>
              <a:t>Чёрного </a:t>
            </a:r>
            <a:r>
              <a:rPr lang="ru-RU" sz="2800" b="1" dirty="0" smtClean="0"/>
              <a:t>моря»</a:t>
            </a:r>
            <a:endParaRPr lang="ru-RU" sz="2800" dirty="0"/>
          </a:p>
          <a:p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В </a:t>
            </a:r>
            <a:r>
              <a:rPr lang="ru-RU" sz="2800" dirty="0"/>
              <a:t>данном отрывке описаны химические свойства сероводорода, в которых сера является восстановителем, а кислород – </a:t>
            </a:r>
            <a:r>
              <a:rPr lang="ru-RU" sz="2800" dirty="0" smtClean="0"/>
              <a:t>окислителем:</a:t>
            </a:r>
          </a:p>
          <a:p>
            <a:endParaRPr lang="ru-RU" sz="2800" dirty="0"/>
          </a:p>
          <a:p>
            <a:pPr marL="0" indent="0">
              <a:buNone/>
            </a:pPr>
            <a:r>
              <a:rPr lang="en-US" sz="2800" dirty="0"/>
              <a:t>2H</a:t>
            </a:r>
            <a:r>
              <a:rPr lang="en-US" sz="2800" baseline="-25000" dirty="0"/>
              <a:t>2</a:t>
            </a:r>
            <a:r>
              <a:rPr lang="en-US" sz="2800" dirty="0"/>
              <a:t>S + O</a:t>
            </a:r>
            <a:r>
              <a:rPr lang="en-US" sz="2800" baseline="-25000" dirty="0"/>
              <a:t>2</a:t>
            </a:r>
            <a:r>
              <a:rPr lang="en-US" sz="2800" dirty="0"/>
              <a:t> = 2H</a:t>
            </a:r>
            <a:r>
              <a:rPr lang="en-US" sz="2800" baseline="-25000" dirty="0"/>
              <a:t>2</a:t>
            </a:r>
            <a:r>
              <a:rPr lang="en-US" sz="2800" dirty="0"/>
              <a:t>O + 2S              </a:t>
            </a:r>
            <a:endParaRPr lang="ru-RU" sz="2800" dirty="0" smtClean="0"/>
          </a:p>
          <a:p>
            <a:pPr marL="0" indent="0">
              <a:buNone/>
            </a:pPr>
            <a:r>
              <a:rPr lang="en-US" sz="2800" dirty="0" smtClean="0"/>
              <a:t>2H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S </a:t>
            </a:r>
            <a:r>
              <a:rPr lang="en-US" sz="2800" dirty="0"/>
              <a:t>+ 3O</a:t>
            </a:r>
            <a:r>
              <a:rPr lang="en-US" sz="2800" baseline="-25000" dirty="0"/>
              <a:t>2</a:t>
            </a:r>
            <a:r>
              <a:rPr lang="en-US" sz="2800" dirty="0"/>
              <a:t> = 2H</a:t>
            </a:r>
            <a:r>
              <a:rPr lang="en-US" sz="2800" baseline="-25000" dirty="0"/>
              <a:t>2</a:t>
            </a:r>
            <a:r>
              <a:rPr lang="en-US" sz="2800" dirty="0"/>
              <a:t>O + 2SO</a:t>
            </a:r>
            <a:r>
              <a:rPr lang="en-US" sz="2800" baseline="-25000" dirty="0"/>
              <a:t>2</a:t>
            </a:r>
            <a:endParaRPr lang="ru-RU" sz="2800" dirty="0"/>
          </a:p>
          <a:p>
            <a:endParaRPr lang="ru-RU" sz="2800" dirty="0"/>
          </a:p>
        </p:txBody>
      </p:sp>
      <p:sp>
        <p:nvSpPr>
          <p:cNvPr id="5" name="Прямоугольник 4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40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430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4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Назовите автора и химическую сторону содержания фрагмента</a:t>
            </a:r>
            <a:r>
              <a:rPr lang="ru-RU" sz="2800" dirty="0" smtClean="0"/>
              <a:t>:</a:t>
            </a:r>
          </a:p>
          <a:p>
            <a:endParaRPr lang="ru-RU" sz="2800" dirty="0" smtClean="0"/>
          </a:p>
          <a:p>
            <a:pPr marL="0" indent="0">
              <a:buNone/>
            </a:pPr>
            <a:r>
              <a:rPr lang="ru-RU" sz="2800" dirty="0"/>
              <a:t>…</a:t>
            </a:r>
            <a:r>
              <a:rPr lang="ru-RU" sz="2800" i="1" dirty="0"/>
              <a:t>Другого ничего в природе нет</a:t>
            </a:r>
            <a:endParaRPr lang="ru-RU" sz="2800" dirty="0"/>
          </a:p>
          <a:p>
            <a:pPr marL="0" indent="0">
              <a:buNone/>
            </a:pPr>
            <a:r>
              <a:rPr lang="ru-RU" sz="2800" i="1" dirty="0"/>
              <a:t>Ни здесь, ни там в космических глубинах:</a:t>
            </a:r>
            <a:endParaRPr lang="ru-RU" sz="2800" dirty="0"/>
          </a:p>
          <a:p>
            <a:pPr marL="0" indent="0">
              <a:buNone/>
            </a:pPr>
            <a:r>
              <a:rPr lang="ru-RU" sz="2800" i="1" dirty="0"/>
              <a:t>Всё – от песчинок малых до планет – </a:t>
            </a:r>
            <a:endParaRPr lang="ru-RU" sz="2800" dirty="0"/>
          </a:p>
          <a:p>
            <a:pPr marL="0" indent="0">
              <a:buNone/>
            </a:pPr>
            <a:r>
              <a:rPr lang="ru-RU" sz="2800" i="1" dirty="0"/>
              <a:t>Из элементов состоит единых…</a:t>
            </a:r>
            <a:endParaRPr lang="ru-RU" sz="2800" dirty="0"/>
          </a:p>
          <a:p>
            <a:endParaRPr lang="ru-RU" sz="2800" dirty="0"/>
          </a:p>
          <a:p>
            <a:endParaRPr lang="ru-RU" sz="28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Picture 6" descr="https://kresttsy.ru/sites/default/files/image_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69115"/>
            <a:ext cx="2565475" cy="1324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084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 </a:t>
            </a:r>
            <a:r>
              <a:rPr lang="ru-RU" sz="2800" dirty="0" smtClean="0"/>
              <a:t>С. Щипачев «Читая Менделеева</a:t>
            </a:r>
            <a:r>
              <a:rPr lang="ru-RU" sz="2800" b="1" dirty="0" smtClean="0"/>
              <a:t>»</a:t>
            </a:r>
            <a:endParaRPr lang="ru-RU" sz="2800" dirty="0"/>
          </a:p>
          <a:p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Оригинальные иллюстрации </a:t>
            </a:r>
            <a:r>
              <a:rPr lang="ru-RU" sz="2800" dirty="0"/>
              <a:t>круговорота веществ в </a:t>
            </a:r>
            <a:r>
              <a:rPr lang="ru-RU" sz="2800" dirty="0" smtClean="0"/>
              <a:t>природе и закона </a:t>
            </a:r>
            <a:r>
              <a:rPr lang="ru-RU" sz="2800" dirty="0"/>
              <a:t>диалектики: мир един в своём происхождении. Например, элемент гелий был сначала открыт на Солнце, а потом уже на Земле. Содержание водорода в земной коре – 1%, тогда как во Вселенной это самый распространённый элемент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430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>Перед вами фрагмент художественного произведения. Назовите это произведение и его автора:</a:t>
            </a:r>
          </a:p>
          <a:p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«…</a:t>
            </a:r>
            <a:r>
              <a:rPr lang="ru-RU" sz="2000" dirty="0"/>
              <a:t>Огромная пасть собаки всё ещё светилась голубоватым пламенем, глубоко сидящие дикие глаза были обведены огненными кругами. Я дотронулся до этой светящейся головы и , отняв руку, увидел, что мои пальцы тоже засветились в темноте.</a:t>
            </a:r>
          </a:p>
          <a:p>
            <a:pPr marL="0" indent="0">
              <a:buNone/>
            </a:pPr>
            <a:r>
              <a:rPr lang="ru-RU" sz="2000" dirty="0" smtClean="0"/>
              <a:t>- </a:t>
            </a:r>
            <a:r>
              <a:rPr lang="ru-RU" sz="2000" dirty="0"/>
              <a:t>Фосфор, - сказал я</a:t>
            </a:r>
            <a:r>
              <a:rPr lang="ru-RU" sz="2000" dirty="0" smtClean="0"/>
              <a:t>.</a:t>
            </a:r>
          </a:p>
          <a:p>
            <a:pPr marL="0" indent="0">
              <a:buNone/>
            </a:pPr>
            <a:r>
              <a:rPr lang="ru-RU" sz="2000" dirty="0" smtClean="0"/>
              <a:t>- Да, и какой-то особый препарат, - подтвердил Холмс, потянув носом. – Без запаха, чтобы у собаки не исчезло чутьё».</a:t>
            </a:r>
          </a:p>
          <a:p>
            <a:endParaRPr lang="ru-RU" sz="20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5" name="Picture 6" descr="https://kresttsy.ru/sites/default/files/image_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69115"/>
            <a:ext cx="2565475" cy="1324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52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dirty="0" smtClean="0"/>
              <a:t>А</a:t>
            </a:r>
            <a:r>
              <a:rPr lang="ru-RU" dirty="0"/>
              <a:t>. </a:t>
            </a:r>
            <a:r>
              <a:rPr lang="ru-RU" dirty="0" err="1"/>
              <a:t>Конан</a:t>
            </a:r>
            <a:r>
              <a:rPr lang="ru-RU" dirty="0"/>
              <a:t> </a:t>
            </a:r>
            <a:r>
              <a:rPr lang="ru-RU" dirty="0" err="1" smtClean="0"/>
              <a:t>Дойль</a:t>
            </a:r>
            <a:endParaRPr lang="ru-RU" dirty="0" smtClean="0"/>
          </a:p>
          <a:p>
            <a:pPr marL="0" lvl="0" indent="0">
              <a:buNone/>
            </a:pPr>
            <a:r>
              <a:rPr lang="ru-RU" dirty="0" smtClean="0"/>
              <a:t>«</a:t>
            </a:r>
            <a:r>
              <a:rPr lang="ru-RU" dirty="0"/>
              <a:t>Собака </a:t>
            </a:r>
            <a:r>
              <a:rPr lang="ru-RU" dirty="0" err="1"/>
              <a:t>Баскервилей</a:t>
            </a:r>
            <a:r>
              <a:rPr lang="ru-RU" dirty="0"/>
              <a:t>»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75588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800" dirty="0"/>
              <a:t>Перед вами фрагмент художественного произведения. Назовите это произведение и его автора</a:t>
            </a:r>
            <a:r>
              <a:rPr lang="ru-RU" sz="1800" dirty="0" smtClean="0"/>
              <a:t>:</a:t>
            </a:r>
          </a:p>
          <a:p>
            <a:endParaRPr lang="ru-RU" sz="1800" dirty="0" smtClean="0"/>
          </a:p>
          <a:p>
            <a:pPr lvl="0"/>
            <a:r>
              <a:rPr lang="ru-RU" sz="1600" dirty="0" smtClean="0"/>
              <a:t>«…</a:t>
            </a:r>
            <a:r>
              <a:rPr lang="ru-RU" sz="1600" dirty="0"/>
              <a:t>Руду расколотили на мелкие куски и вручную очистили от комьев земли и от песка. Затем перемежающимися слоями насыпали большую груду угля и руды, как складывают дрова угольщики, когда пережигают их на уголь. Под действием воздуха, нагнетаемого мехами, уголь в этой груде превращается в двуокись, а затем в окись углерода, которая, воздействуя на окись железа, отнимала от неё кислород. Сайрес Смит сделал для этого всё, что следовало. Возле насыпной кучи руды и угля установили мехи, сшитые из тюленьих шкур; воздух выходил из мехов через трубку, сделанную из огнеупорной глины, - трубку эту специально изготовили и обожгли в гончарной печи. Привели в действие механизм мехов, состоящих из подвижной рамы, самодельной верёвки и противовеса, и тотчас из трубки вырвалась сильная струя воздуха, поднимая  температуру прокаливаемой груды, она способствовала также химическому процессу образования железа при взаимодействии руды и угля…»</a:t>
            </a:r>
          </a:p>
          <a:p>
            <a:endParaRPr lang="ru-RU" sz="1800" dirty="0"/>
          </a:p>
          <a:p>
            <a:endParaRPr lang="ru-RU" sz="18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Picture 6" descr="https://kresttsy.ru/sites/default/files/image_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179383"/>
            <a:ext cx="2565475" cy="1324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636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421087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bg1"/>
                </a:solidFill>
              </a:rPr>
              <a:t>Химия в поэзии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0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Жюль Верн </a:t>
            </a:r>
          </a:p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/>
              <a:t>Таинственный остров»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895172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30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57174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/>
              <a:t>Перед вами фрагмент художественного произведения. Назовите это произведение и его автора</a:t>
            </a:r>
            <a:r>
              <a:rPr lang="ru-RU" sz="1800" dirty="0" smtClean="0"/>
              <a:t>:</a:t>
            </a:r>
          </a:p>
          <a:p>
            <a:endParaRPr lang="ru-RU" sz="1800" dirty="0" smtClean="0"/>
          </a:p>
          <a:p>
            <a:r>
              <a:rPr lang="ru-RU" sz="1800" dirty="0" smtClean="0"/>
              <a:t>«</a:t>
            </a:r>
            <a:r>
              <a:rPr lang="ru-RU" sz="1800" dirty="0"/>
              <a:t>Пожар пылал несколько часов подряд. Пещера превратилась в настоящую печь по обжигу известняка. Неслыханной силы пламя обожгло весь известковый пласт, который представлял собой углекислую соль кальция. Под действием огня известняк разложился… и получилось именно то, что называют негашёной известью. Оставалось только, чтобы на неё попало известное количество воды. Так и случилось. Ливень, который последовал за грозой, залил всю эту огромную массу негашёной извести. Она разбухла, стала с непреодолимой силой распирать сжимающий её уголь и выталкивать его по направлению к пропасти… Скалы, деревья, клад, мумии – всё исчезло в мгновение ока вместе с презренными негодяями».</a:t>
            </a:r>
          </a:p>
          <a:p>
            <a:endParaRPr lang="ru-RU" sz="1800" dirty="0"/>
          </a:p>
          <a:p>
            <a:endParaRPr lang="ru-RU" sz="18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6" name="Picture 6" descr="https://kresttsy.ru/sites/default/files/image_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944" y="5131758"/>
            <a:ext cx="2565475" cy="1324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922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Л</a:t>
            </a:r>
            <a:r>
              <a:rPr lang="ru-RU" dirty="0"/>
              <a:t>. </a:t>
            </a:r>
            <a:r>
              <a:rPr lang="ru-RU" dirty="0" err="1" smtClean="0"/>
              <a:t>Буссенар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/>
              <a:t>Похитители бриллиантов»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3379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Перед вами фрагмент художественного произведения. Назовите это произведение и его автора</a:t>
            </a:r>
            <a:r>
              <a:rPr lang="ru-RU" sz="2400" dirty="0" smtClean="0"/>
              <a:t>:</a:t>
            </a:r>
          </a:p>
          <a:p>
            <a:endParaRPr lang="ru-RU" sz="2400" dirty="0" smtClean="0"/>
          </a:p>
          <a:p>
            <a:r>
              <a:rPr lang="ru-RU" sz="2400" dirty="0" smtClean="0"/>
              <a:t>«…</a:t>
            </a:r>
            <a:r>
              <a:rPr lang="ru-RU" sz="2400" dirty="0"/>
              <a:t>Для чего же Сайресу Смиту нужна была серная кислота в первую очередь? Да просто для получения азотной кислоты. Получить её оказалось нетрудно: обработав серной кислотой селитру, он путём дистилляции добился выделения азотной кислоты…»</a:t>
            </a:r>
          </a:p>
          <a:p>
            <a:endParaRPr lang="ru-RU" sz="2400" dirty="0"/>
          </a:p>
          <a:p>
            <a:endParaRPr lang="ru-RU" sz="24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6" name="Picture 6" descr="https://kresttsy.ru/sites/default/files/image_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69115"/>
            <a:ext cx="2565475" cy="1324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338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1.wav"/>
          </p:stSnd>
        </p:sndAc>
      </p:transition>
    </mc:Choice>
    <mc:Fallback xmlns="">
      <p:transition spd="slow">
        <p:sndAc>
          <p:stSnd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Жюль Верн </a:t>
            </a:r>
          </a:p>
          <a:p>
            <a:pPr marL="0" indent="0">
              <a:buNone/>
            </a:pPr>
            <a:r>
              <a:rPr lang="ru-RU" dirty="0"/>
              <a:t>«Таинственный остров»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84856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4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/>
              <a:t>Перед вами фрагмент художественного произведения. Назовите это произведение и его автора:</a:t>
            </a:r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«…</a:t>
            </a:r>
            <a:r>
              <a:rPr lang="ru-RU" dirty="0"/>
              <a:t>Гораздо больше пользы, чем чистое железо, могла бы принести сталь. Сталь же представляет собою соединение железа и углерода, которое получают двояким способом, либо из чугуна, отнимая от него избыток углерода, либо из железа, прибавляя к нему отсутствующий углерод. В первом случае путём обезуглероживания чугуна получают натуральную, или пудлинговую сталь, а путём добавления к чистому железу углерода – томлёную сталь. Как раз такую сталь Сайресу Смиту и хотелось выплавить, ибо у него уже имелось чистое железо. И он добился этого, переплавив железо вместе с толчёным углём в тигле из огнеупорной глины…»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Picture 6" descr="https://kresttsy.ru/sites/default/files/image_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301208"/>
            <a:ext cx="2565475" cy="1324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288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Жюль Верн </a:t>
            </a:r>
          </a:p>
          <a:p>
            <a:pPr marL="0" indent="0">
              <a:buNone/>
            </a:pPr>
            <a:r>
              <a:rPr lang="ru-RU" dirty="0"/>
              <a:t>«Таинственный остров»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98432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  <a:defRPr/>
            </a:pPr>
            <a:r>
              <a:rPr lang="ru-RU" altLang="ru-RU" sz="3200" dirty="0"/>
              <a:t>В романе Жюля Верна «Таинственный остров» описан следующий химический процесс:  </a:t>
            </a:r>
            <a:endParaRPr lang="ru-RU" altLang="ru-RU" sz="3200" dirty="0" smtClean="0"/>
          </a:p>
          <a:p>
            <a:pPr marL="0" indent="0">
              <a:spcBef>
                <a:spcPts val="0"/>
              </a:spcBef>
              <a:buNone/>
              <a:defRPr/>
            </a:pPr>
            <a:endParaRPr lang="ru-RU" altLang="ru-RU" sz="3200" dirty="0"/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altLang="ru-RU" sz="32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altLang="ru-RU" sz="3200" b="1" baseline="-25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(OH)</a:t>
            </a:r>
            <a:r>
              <a:rPr lang="ru-RU" altLang="ru-RU" sz="32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3200" b="1" dirty="0">
                <a:latin typeface="Times New Roman" pitchFamily="18" charset="0"/>
                <a:cs typeface="Times New Roman" pitchFamily="18" charset="0"/>
              </a:rPr>
              <a:t> + 3HNO</a:t>
            </a:r>
            <a:r>
              <a:rPr lang="ru-RU" altLang="ru-RU" sz="3200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3200" b="1" dirty="0">
                <a:latin typeface="Times New Roman" pitchFamily="18" charset="0"/>
                <a:cs typeface="Times New Roman" pitchFamily="18" charset="0"/>
              </a:rPr>
              <a:t> = </a:t>
            </a: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altLang="ru-RU" sz="32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altLang="ru-RU" sz="3200" b="1" baseline="-25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(NO</a:t>
            </a:r>
            <a:r>
              <a:rPr lang="ru-RU" altLang="ru-RU" sz="32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altLang="ru-RU" sz="32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3200" b="1" dirty="0">
                <a:latin typeface="Times New Roman" pitchFamily="18" charset="0"/>
                <a:cs typeface="Times New Roman" pitchFamily="18" charset="0"/>
              </a:rPr>
              <a:t> + 3H</a:t>
            </a:r>
            <a:r>
              <a:rPr lang="ru-RU" altLang="ru-RU" sz="32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3200" b="1" dirty="0">
                <a:latin typeface="Times New Roman" pitchFamily="18" charset="0"/>
                <a:cs typeface="Times New Roman" pitchFamily="18" charset="0"/>
              </a:rPr>
              <a:t>O </a:t>
            </a:r>
            <a:endParaRPr lang="ru-RU" alt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endParaRPr lang="ru-RU" altLang="ru-RU" sz="3200" dirty="0" smtClean="0"/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altLang="ru-RU" sz="3200" dirty="0" smtClean="0"/>
              <a:t>Назовите его.</a:t>
            </a:r>
            <a:endParaRPr lang="ru-RU" altLang="ru-RU" sz="3200" dirty="0"/>
          </a:p>
          <a:p>
            <a:pPr>
              <a:spcBef>
                <a:spcPts val="0"/>
              </a:spcBef>
            </a:pPr>
            <a:endParaRPr lang="ru-RU" sz="32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5" name="Picture 6" descr="https://kresttsy.ru/sites/default/files/image_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69115"/>
            <a:ext cx="2565475" cy="1324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4155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dirty="0" smtClean="0">
                <a:cs typeface="Times New Roman" pitchFamily="18" charset="0"/>
              </a:rPr>
              <a:t>Получение нитроглицерина</a:t>
            </a:r>
            <a:endParaRPr lang="ru-RU" altLang="ru-RU" dirty="0"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09139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</a:t>
            </a:r>
            <a:r>
              <a:rPr lang="ru-RU" dirty="0" smtClean="0"/>
              <a:t> 2</a:t>
            </a:r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57200" y="1600200"/>
            <a:ext cx="8229600" cy="44210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5400" dirty="0" smtClean="0">
                <a:solidFill>
                  <a:schemeClr val="bg1"/>
                </a:solidFill>
              </a:rPr>
              <a:t>Авторы и произведения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92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defRPr/>
            </a:pPr>
            <a:r>
              <a:rPr lang="ru-RU" altLang="ru-RU" dirty="0"/>
              <a:t>В романе Жюля Верна «Таинственный остров» </a:t>
            </a:r>
            <a:r>
              <a:rPr lang="ru-RU" altLang="ru-RU" dirty="0" smtClean="0"/>
              <a:t> автор </a:t>
            </a:r>
            <a:r>
              <a:rPr lang="ru-RU" altLang="ru-RU" dirty="0"/>
              <a:t>рассматривает воду как эффективное топливо </a:t>
            </a:r>
            <a:r>
              <a:rPr lang="ru-RU" altLang="ru-RU" dirty="0" smtClean="0"/>
              <a:t>будущего: «… </a:t>
            </a:r>
            <a:r>
              <a:rPr lang="ru-RU" dirty="0" smtClean="0"/>
              <a:t>водород </a:t>
            </a:r>
            <a:r>
              <a:rPr lang="ru-RU" dirty="0"/>
              <a:t>и кислород, из которых она состоит, будут применяться и раздельно; они окажутся неисчерпаемыми и такими мощными источниками тепла и света, что углю до них </a:t>
            </a:r>
            <a:r>
              <a:rPr lang="ru-RU" dirty="0" smtClean="0"/>
              <a:t>далеко».</a:t>
            </a:r>
            <a:endParaRPr lang="ru-RU" altLang="ru-RU" dirty="0" smtClean="0"/>
          </a:p>
          <a:p>
            <a:pPr marL="0" indent="0">
              <a:buNone/>
              <a:defRPr/>
            </a:pPr>
            <a:endParaRPr lang="ru-RU" alt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en-US" altLang="ru-RU" dirty="0" smtClean="0"/>
              <a:t>2H</a:t>
            </a:r>
            <a:r>
              <a:rPr lang="en-US" baseline="-25000" dirty="0"/>
              <a:t>2</a:t>
            </a:r>
            <a:r>
              <a:rPr lang="en-US" altLang="ru-RU" dirty="0" smtClean="0"/>
              <a:t>O = 2H</a:t>
            </a:r>
            <a:r>
              <a:rPr lang="en-US" baseline="-25000" dirty="0"/>
              <a:t>2</a:t>
            </a:r>
            <a:r>
              <a:rPr lang="en-US" altLang="ru-RU" dirty="0" smtClean="0"/>
              <a:t> + O</a:t>
            </a:r>
            <a:r>
              <a:rPr lang="en-US" baseline="-25000" dirty="0"/>
              <a:t>2</a:t>
            </a:r>
            <a:endParaRPr lang="ru-RU" altLang="ru-RU" dirty="0" smtClean="0"/>
          </a:p>
          <a:p>
            <a:pPr marL="0" indent="0">
              <a:buNone/>
              <a:defRPr/>
            </a:pPr>
            <a:r>
              <a:rPr lang="en-US" dirty="0" smtClean="0"/>
              <a:t>2H</a:t>
            </a:r>
            <a:r>
              <a:rPr lang="en-US" baseline="-25000" dirty="0" smtClean="0"/>
              <a:t>2</a:t>
            </a:r>
            <a:r>
              <a:rPr lang="en-US" dirty="0" smtClean="0"/>
              <a:t> + O</a:t>
            </a:r>
            <a:r>
              <a:rPr lang="en-US" baseline="-25000" dirty="0" smtClean="0"/>
              <a:t>2</a:t>
            </a:r>
            <a:r>
              <a:rPr lang="en-US" dirty="0" smtClean="0"/>
              <a:t> = 2H</a:t>
            </a:r>
            <a:r>
              <a:rPr lang="en-US" baseline="-25000" dirty="0" smtClean="0"/>
              <a:t>2</a:t>
            </a:r>
            <a:r>
              <a:rPr lang="en-US" dirty="0" smtClean="0"/>
              <a:t>O + Q</a:t>
            </a:r>
            <a:endParaRPr lang="ru-RU" dirty="0" smtClean="0"/>
          </a:p>
          <a:p>
            <a:pPr marL="0" indent="0">
              <a:buNone/>
              <a:defRPr/>
            </a:pPr>
            <a:endParaRPr lang="ru-RU" altLang="ru-RU" b="1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b="1" baseline="-250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dirty="0"/>
              <a:t>Назовите </a:t>
            </a:r>
            <a:r>
              <a:rPr lang="ru-RU" dirty="0" smtClean="0"/>
              <a:t>эти процессы</a:t>
            </a:r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Picture 6" descr="https://kresttsy.ru/sites/default/files/image_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69115"/>
            <a:ext cx="2565475" cy="1324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302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altLang="ru-RU" sz="3200" dirty="0" smtClean="0">
                <a:cs typeface="Times New Roman" pitchFamily="18" charset="0"/>
              </a:rPr>
              <a:t>Электролиз воды</a:t>
            </a:r>
          </a:p>
          <a:p>
            <a:r>
              <a:rPr lang="ru-RU" sz="3200" dirty="0" smtClean="0">
                <a:cs typeface="Times New Roman" pitchFamily="18" charset="0"/>
              </a:rPr>
              <a:t>Сжигание водорода с выделением тепла</a:t>
            </a:r>
            <a:endParaRPr lang="ru-RU" sz="3200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90099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sp>
        <p:nvSpPr>
          <p:cNvPr id="5" name="Прямоугольник 1"/>
          <p:cNvSpPr>
            <a:spLocks noGrp="1" noChangeArrowheads="1"/>
          </p:cNvSpPr>
          <p:nvPr>
            <p:ph idx="1"/>
          </p:nvPr>
        </p:nvSpPr>
        <p:spPr bwMode="auto">
          <a:xfrm>
            <a:off x="457200" y="1600200"/>
            <a:ext cx="8229600" cy="3736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3200" dirty="0" smtClean="0">
                <a:cs typeface="Times New Roman" pitchFamily="18" charset="0"/>
              </a:rPr>
              <a:t>В </a:t>
            </a:r>
            <a:r>
              <a:rPr lang="ru-RU" altLang="ru-RU" sz="3200" dirty="0">
                <a:cs typeface="Times New Roman" pitchFamily="18" charset="0"/>
              </a:rPr>
              <a:t>произведении Артура </a:t>
            </a:r>
            <a:r>
              <a:rPr lang="ru-RU" altLang="ru-RU" sz="3200" dirty="0" err="1" smtClean="0">
                <a:cs typeface="Times New Roman" pitchFamily="18" charset="0"/>
              </a:rPr>
              <a:t>Конан</a:t>
            </a:r>
            <a:r>
              <a:rPr lang="ru-RU" altLang="ru-RU" sz="3200" dirty="0" smtClean="0">
                <a:cs typeface="Times New Roman" pitchFamily="18" charset="0"/>
              </a:rPr>
              <a:t> </a:t>
            </a:r>
            <a:r>
              <a:rPr lang="ru-RU" altLang="ru-RU" sz="3200" dirty="0">
                <a:cs typeface="Times New Roman" pitchFamily="18" charset="0"/>
              </a:rPr>
              <a:t>Дойла «Собака </a:t>
            </a:r>
            <a:r>
              <a:rPr lang="ru-RU" altLang="ru-RU" sz="3200" dirty="0" err="1">
                <a:cs typeface="Times New Roman" pitchFamily="18" charset="0"/>
              </a:rPr>
              <a:t>Баскервилей</a:t>
            </a:r>
            <a:r>
              <a:rPr lang="ru-RU" altLang="ru-RU" sz="3200" dirty="0" smtClean="0">
                <a:cs typeface="Times New Roman" pitchFamily="18" charset="0"/>
              </a:rPr>
              <a:t>» описывается эффект, описываемый уравнением: </a:t>
            </a:r>
          </a:p>
          <a:p>
            <a:endParaRPr lang="en-US" altLang="ru-RU" sz="3200" dirty="0"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altLang="ru-RU" sz="3200" dirty="0">
                <a:cs typeface="Times New Roman" pitchFamily="18" charset="0"/>
              </a:rPr>
              <a:t>4Р + 5О</a:t>
            </a:r>
            <a:r>
              <a:rPr lang="ru-RU" altLang="ru-RU" sz="3200" baseline="-25000" dirty="0">
                <a:cs typeface="Times New Roman" pitchFamily="18" charset="0"/>
              </a:rPr>
              <a:t>2</a:t>
            </a:r>
            <a:r>
              <a:rPr lang="ru-RU" altLang="ru-RU" sz="3200" dirty="0">
                <a:cs typeface="Times New Roman" pitchFamily="18" charset="0"/>
              </a:rPr>
              <a:t> = </a:t>
            </a:r>
            <a:r>
              <a:rPr lang="ru-RU" altLang="ru-RU" sz="3200" dirty="0" smtClean="0">
                <a:cs typeface="Times New Roman" pitchFamily="18" charset="0"/>
              </a:rPr>
              <a:t>2Р</a:t>
            </a:r>
            <a:r>
              <a:rPr lang="ru-RU" altLang="ru-RU" sz="3200" baseline="-25000" dirty="0" smtClean="0">
                <a:cs typeface="Times New Roman" pitchFamily="18" charset="0"/>
              </a:rPr>
              <a:t>2</a:t>
            </a:r>
            <a:r>
              <a:rPr lang="ru-RU" altLang="ru-RU" sz="3200" dirty="0" smtClean="0">
                <a:cs typeface="Times New Roman" pitchFamily="18" charset="0"/>
              </a:rPr>
              <a:t>О</a:t>
            </a:r>
            <a:r>
              <a:rPr lang="ru-RU" altLang="ru-RU" sz="3200" baseline="-25000" dirty="0" smtClean="0">
                <a:cs typeface="Times New Roman" pitchFamily="18" charset="0"/>
              </a:rPr>
              <a:t>5</a:t>
            </a:r>
          </a:p>
          <a:p>
            <a:endParaRPr lang="ru-RU" altLang="ru-RU" sz="3200" b="1" baseline="-25000" dirty="0" smtClean="0"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200" dirty="0">
                <a:cs typeface="Times New Roman" pitchFamily="18" charset="0"/>
              </a:rPr>
              <a:t>Назовите </a:t>
            </a:r>
            <a:r>
              <a:rPr lang="ru-RU" sz="3200" dirty="0" smtClean="0">
                <a:cs typeface="Times New Roman" pitchFamily="18" charset="0"/>
              </a:rPr>
              <a:t>его</a:t>
            </a:r>
            <a:endParaRPr lang="ru-RU" sz="3200" dirty="0">
              <a:cs typeface="Times New Roman" pitchFamily="18" charset="0"/>
            </a:endParaRPr>
          </a:p>
        </p:txBody>
      </p:sp>
      <p:pic>
        <p:nvPicPr>
          <p:cNvPr id="6" name="Picture 6" descr="https://kresttsy.ru/sites/default/files/image_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69115"/>
            <a:ext cx="2565475" cy="1324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935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cs typeface="Times New Roman" pitchFamily="18" charset="0"/>
              </a:rPr>
              <a:t>Ф</a:t>
            </a:r>
            <a:r>
              <a:rPr lang="ru-RU" altLang="ru-RU" dirty="0" smtClean="0">
                <a:cs typeface="Times New Roman" pitchFamily="18" charset="0"/>
              </a:rPr>
              <a:t>осфоресценция </a:t>
            </a:r>
            <a:r>
              <a:rPr lang="ru-RU" altLang="ru-RU" dirty="0">
                <a:cs typeface="Times New Roman" pitchFamily="18" charset="0"/>
              </a:rPr>
              <a:t>– </a:t>
            </a:r>
            <a:r>
              <a:rPr lang="ru-RU" altLang="ru-RU" dirty="0" smtClean="0">
                <a:cs typeface="Times New Roman" pitchFamily="18" charset="0"/>
              </a:rPr>
              <a:t>свечение фосфора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16389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70917" y="1556792"/>
            <a:ext cx="8229600" cy="4493095"/>
          </a:xfrm>
        </p:spPr>
        <p:txBody>
          <a:bodyPr>
            <a:normAutofit fontScale="70000" lnSpcReduction="20000"/>
          </a:bodyPr>
          <a:lstStyle/>
          <a:p>
            <a:r>
              <a:rPr lang="ru-RU" sz="4100" dirty="0" smtClean="0"/>
              <a:t>В романе Жюля Верна «Таинственный остров» </a:t>
            </a:r>
            <a:r>
              <a:rPr lang="ru-RU" sz="4100" dirty="0"/>
              <a:t>описаны </a:t>
            </a:r>
            <a:r>
              <a:rPr lang="ru-RU" sz="4100" dirty="0" smtClean="0"/>
              <a:t>процессы, которые могут быть записаны следующими </a:t>
            </a:r>
            <a:r>
              <a:rPr lang="ru-RU" sz="4100" dirty="0"/>
              <a:t>уравнениями</a:t>
            </a:r>
            <a:r>
              <a:rPr lang="ru-RU" sz="4100" dirty="0" smtClean="0"/>
              <a:t>:</a:t>
            </a:r>
          </a:p>
          <a:p>
            <a:pPr marL="0" indent="0">
              <a:buNone/>
            </a:pPr>
            <a:endParaRPr lang="ru-RU" sz="4100" dirty="0"/>
          </a:p>
          <a:p>
            <a:pPr marL="0" indent="0">
              <a:buNone/>
            </a:pPr>
            <a:r>
              <a:rPr lang="en-US" sz="4100" dirty="0"/>
              <a:t>C + 2Fe + 2O</a:t>
            </a:r>
            <a:r>
              <a:rPr lang="en-US" sz="4100" baseline="-25000" dirty="0"/>
              <a:t>2</a:t>
            </a:r>
            <a:r>
              <a:rPr lang="en-US" sz="4100" dirty="0"/>
              <a:t> = 2FeO + CO</a:t>
            </a:r>
            <a:r>
              <a:rPr lang="en-US" sz="4100" baseline="-25000" dirty="0"/>
              <a:t>2</a:t>
            </a:r>
            <a:endParaRPr lang="ru-RU" sz="4100" dirty="0"/>
          </a:p>
          <a:p>
            <a:pPr marL="0" indent="0">
              <a:buNone/>
            </a:pPr>
            <a:r>
              <a:rPr lang="en-US" sz="4100" dirty="0"/>
              <a:t>Si + 2FeO = 2Fe + SiO</a:t>
            </a:r>
            <a:r>
              <a:rPr lang="en-US" sz="4100" baseline="-25000" dirty="0"/>
              <a:t>2</a:t>
            </a:r>
            <a:endParaRPr lang="ru-RU" sz="4100" dirty="0"/>
          </a:p>
          <a:p>
            <a:pPr marL="0" indent="0">
              <a:buNone/>
            </a:pPr>
            <a:r>
              <a:rPr lang="en-US" sz="4100" dirty="0" err="1"/>
              <a:t>Mn</a:t>
            </a:r>
            <a:r>
              <a:rPr lang="en-US" sz="4100" dirty="0"/>
              <a:t> + </a:t>
            </a:r>
            <a:r>
              <a:rPr lang="en-US" sz="4100" dirty="0" err="1"/>
              <a:t>FeO</a:t>
            </a:r>
            <a:r>
              <a:rPr lang="en-US" sz="4100" dirty="0"/>
              <a:t> = Fe + </a:t>
            </a:r>
            <a:r>
              <a:rPr lang="en-US" sz="4100" dirty="0" err="1"/>
              <a:t>MnO</a:t>
            </a:r>
            <a:endParaRPr lang="ru-RU" sz="4100" dirty="0"/>
          </a:p>
          <a:p>
            <a:pPr marL="0" indent="0">
              <a:buNone/>
            </a:pPr>
            <a:r>
              <a:rPr lang="en-US" sz="4100" dirty="0"/>
              <a:t>2P + 5FeO = 5Fe + </a:t>
            </a:r>
            <a:r>
              <a:rPr lang="en-US" sz="4100" dirty="0" smtClean="0"/>
              <a:t>P</a:t>
            </a:r>
            <a:r>
              <a:rPr lang="en-US" sz="4100" baseline="-25000" dirty="0" smtClean="0"/>
              <a:t>2</a:t>
            </a:r>
            <a:r>
              <a:rPr lang="en-US" sz="4100" dirty="0" smtClean="0"/>
              <a:t>O</a:t>
            </a:r>
            <a:r>
              <a:rPr lang="en-US" sz="4100" baseline="-25000" dirty="0" smtClean="0"/>
              <a:t>5</a:t>
            </a:r>
            <a:endParaRPr lang="ru-RU" sz="4100" baseline="-25000" dirty="0" smtClean="0"/>
          </a:p>
          <a:p>
            <a:pPr marL="0" indent="0">
              <a:buNone/>
            </a:pPr>
            <a:endParaRPr lang="ru-RU" sz="4100" baseline="-25000" dirty="0"/>
          </a:p>
          <a:p>
            <a:pPr marL="0" indent="0">
              <a:buNone/>
            </a:pPr>
            <a:r>
              <a:rPr lang="ru-RU" sz="4100" dirty="0" smtClean="0"/>
              <a:t>Назовите </a:t>
            </a:r>
            <a:r>
              <a:rPr lang="ru-RU" sz="4100" dirty="0"/>
              <a:t>их</a:t>
            </a:r>
          </a:p>
          <a:p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6" name="Picture 6" descr="https://kresttsy.ru/sites/default/files/image_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69115"/>
            <a:ext cx="2565475" cy="1324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783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1.wav"/>
          </p:stSnd>
        </p:sndAc>
      </p:transition>
    </mc:Choice>
    <mc:Fallback xmlns="">
      <p:transition spd="slow">
        <p:sndAc>
          <p:stSnd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Способы </a:t>
            </a:r>
            <a:r>
              <a:rPr lang="ru-RU" dirty="0"/>
              <a:t>получения </a:t>
            </a:r>
            <a:r>
              <a:rPr lang="ru-RU" dirty="0" smtClean="0"/>
              <a:t>стали из </a:t>
            </a:r>
            <a:r>
              <a:rPr lang="ru-RU" dirty="0"/>
              <a:t>чугуна и из </a:t>
            </a:r>
            <a:r>
              <a:rPr lang="ru-RU" dirty="0" smtClean="0"/>
              <a:t>железа</a:t>
            </a:r>
            <a:endParaRPr lang="ru-RU" dirty="0"/>
          </a:p>
          <a:p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84545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восходящий ряд.wav"/>
          </p:stSnd>
        </p:sndAc>
      </p:transition>
    </mc:Choice>
    <mc:Fallback xmlns="">
      <p:transition spd="slow">
        <p:sndAc>
          <p:stSnd>
            <p:snd r:embed="rId4" name="восходящий ряд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50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48199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voya_igra_-_Kot_v_Meshke.wav"/>
          </p:stSnd>
        </p:sndAc>
      </p:transition>
    </mc:Choice>
    <mc:Fallback xmlns="">
      <p:transition spd="slow">
        <p:sndAc>
          <p:stSnd>
            <p:snd r:embed="rId4" name="Svoya_igra_-_Kot_v_Meshk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В романе Жюля Верна «Таинственный остров» </a:t>
            </a:r>
            <a:r>
              <a:rPr lang="ru-RU" sz="2400" dirty="0" smtClean="0"/>
              <a:t>описан процесс, который можно записать </a:t>
            </a:r>
            <a:r>
              <a:rPr lang="ru-RU" sz="2400" dirty="0"/>
              <a:t>следующими уравнениями</a:t>
            </a:r>
            <a:r>
              <a:rPr lang="ru-RU" sz="2400" dirty="0" smtClean="0"/>
              <a:t>:</a:t>
            </a:r>
          </a:p>
          <a:p>
            <a:endParaRPr lang="ru-RU" sz="2400" dirty="0"/>
          </a:p>
          <a:p>
            <a:pPr marL="0" indent="0">
              <a:buNone/>
            </a:pPr>
            <a:r>
              <a:rPr lang="en-US" sz="2400" dirty="0" smtClean="0"/>
              <a:t>C</a:t>
            </a:r>
            <a:r>
              <a:rPr lang="ru-RU" sz="2400" dirty="0" smtClean="0"/>
              <a:t> </a:t>
            </a:r>
            <a:r>
              <a:rPr lang="ru-RU" sz="2400" dirty="0"/>
              <a:t>+ </a:t>
            </a:r>
            <a:r>
              <a:rPr lang="en-US" sz="2400" dirty="0"/>
              <a:t>O</a:t>
            </a:r>
            <a:r>
              <a:rPr lang="ru-RU" sz="2400" baseline="-25000" dirty="0"/>
              <a:t>2</a:t>
            </a:r>
            <a:r>
              <a:rPr lang="ru-RU" sz="2400" dirty="0"/>
              <a:t> = </a:t>
            </a:r>
            <a:r>
              <a:rPr lang="en-US" sz="2400" dirty="0"/>
              <a:t>CO</a:t>
            </a:r>
            <a:r>
              <a:rPr lang="ru-RU" sz="2400" baseline="-25000" dirty="0"/>
              <a:t>2</a:t>
            </a:r>
            <a:r>
              <a:rPr lang="ru-RU" sz="2400" dirty="0"/>
              <a:t>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2</a:t>
            </a:r>
            <a:r>
              <a:rPr lang="en-US" sz="2400" dirty="0"/>
              <a:t>C</a:t>
            </a:r>
            <a:r>
              <a:rPr lang="ru-RU" sz="2400" dirty="0"/>
              <a:t> + </a:t>
            </a:r>
            <a:r>
              <a:rPr lang="en-US" sz="2400" dirty="0"/>
              <a:t>CO</a:t>
            </a:r>
            <a:r>
              <a:rPr lang="ru-RU" sz="2400" baseline="-25000" dirty="0"/>
              <a:t>2</a:t>
            </a:r>
            <a:r>
              <a:rPr lang="ru-RU" sz="2400" dirty="0"/>
              <a:t> = 2</a:t>
            </a:r>
            <a:r>
              <a:rPr lang="en-US" sz="2400" dirty="0" smtClean="0"/>
              <a:t>CO</a:t>
            </a:r>
            <a:endParaRPr lang="ru-RU" sz="2400" dirty="0"/>
          </a:p>
          <a:p>
            <a:pPr marL="0" indent="0">
              <a:buNone/>
            </a:pPr>
            <a:r>
              <a:rPr lang="en-US" sz="2400" dirty="0" err="1" smtClean="0"/>
              <a:t>FeO</a:t>
            </a:r>
            <a:r>
              <a:rPr lang="en-US" sz="2400" dirty="0" smtClean="0"/>
              <a:t> </a:t>
            </a:r>
            <a:r>
              <a:rPr lang="en-US" sz="2400" dirty="0"/>
              <a:t>+ CO = Fe + CO</a:t>
            </a:r>
            <a:r>
              <a:rPr lang="en-US" sz="2400" baseline="-25000" dirty="0"/>
              <a:t>2</a:t>
            </a:r>
            <a:r>
              <a:rPr lang="en-US" sz="2400" dirty="0"/>
              <a:t> </a:t>
            </a:r>
            <a:r>
              <a:rPr lang="ru-RU" sz="2400" dirty="0"/>
              <a:t>или</a:t>
            </a:r>
            <a:r>
              <a:rPr lang="en-US" sz="2400" dirty="0"/>
              <a:t> 2FeO + C = CO</a:t>
            </a:r>
            <a:r>
              <a:rPr lang="en-US" sz="2400" baseline="-25000" dirty="0"/>
              <a:t>2</a:t>
            </a:r>
            <a:r>
              <a:rPr lang="en-US" sz="2400" dirty="0"/>
              <a:t> + </a:t>
            </a:r>
            <a:r>
              <a:rPr lang="en-US" sz="2400" dirty="0" smtClean="0"/>
              <a:t>2Fe</a:t>
            </a:r>
            <a:endParaRPr lang="ru-RU" sz="2400" dirty="0" smtClean="0"/>
          </a:p>
          <a:p>
            <a:pPr marL="0" indent="0">
              <a:buNone/>
            </a:pPr>
            <a:endParaRPr lang="ru-RU" sz="2400" i="1" dirty="0"/>
          </a:p>
          <a:p>
            <a:pPr marL="0" indent="0">
              <a:buNone/>
            </a:pPr>
            <a:r>
              <a:rPr lang="ru-RU" sz="2400" dirty="0" smtClean="0"/>
              <a:t>Назовите его</a:t>
            </a:r>
            <a:endParaRPr lang="ru-RU" sz="2400" dirty="0"/>
          </a:p>
          <a:p>
            <a:endParaRPr lang="ru-RU" sz="24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5" name="Picture 6" descr="https://kresttsy.ru/sites/default/files/image_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013176"/>
            <a:ext cx="2565475" cy="1324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812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Получение железа</a:t>
            </a:r>
            <a:endParaRPr lang="ru-RU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43716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70A83">
                <a:alpha val="63000"/>
              </a:srgbClr>
            </a:gs>
            <a:gs pos="39999">
              <a:srgbClr val="0A128C">
                <a:alpha val="45000"/>
              </a:srgbClr>
            </a:gs>
            <a:gs pos="66000">
              <a:srgbClr val="181CC7">
                <a:alpha val="67000"/>
              </a:srgbClr>
            </a:gs>
            <a:gs pos="88000">
              <a:srgbClr val="1508C4"/>
            </a:gs>
            <a:gs pos="100000">
              <a:srgbClr val="1F08C6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395536" y="2564904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игру!!!</a:t>
            </a:r>
            <a:endParaRPr lang="ru-RU" dirty="0"/>
          </a:p>
        </p:txBody>
      </p:sp>
      <p:pic>
        <p:nvPicPr>
          <p:cNvPr id="6" name="Picture 6" descr="https://kresttsy.ru/sites/default/files/image_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69115"/>
            <a:ext cx="2565475" cy="1324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439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</a:t>
            </a:r>
            <a:r>
              <a:rPr lang="ru-RU" dirty="0" smtClean="0"/>
              <a:t> 3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57200" y="1600200"/>
            <a:ext cx="8229600" cy="44210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5400" dirty="0" smtClean="0">
                <a:solidFill>
                  <a:schemeClr val="bg1"/>
                </a:solidFill>
              </a:rPr>
              <a:t>Химические реакции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68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3914428" y="310852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7" name="Прямоугольник 6">
            <a:hlinkClick r:id="rId4" action="ppaction://hlinksldjump"/>
          </p:cNvPr>
          <p:cNvSpPr/>
          <p:nvPr/>
        </p:nvSpPr>
        <p:spPr>
          <a:xfrm>
            <a:off x="4922540" y="310852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8" name="Прямоугольник 7">
            <a:hlinkClick r:id="rId5" action="ppaction://hlinksldjump"/>
          </p:cNvPr>
          <p:cNvSpPr/>
          <p:nvPr/>
        </p:nvSpPr>
        <p:spPr>
          <a:xfrm>
            <a:off x="5930652" y="310852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9" name="Прямоугольник 8">
            <a:hlinkClick r:id="rId6" action="ppaction://hlinksldjump"/>
          </p:cNvPr>
          <p:cNvSpPr/>
          <p:nvPr/>
        </p:nvSpPr>
        <p:spPr>
          <a:xfrm>
            <a:off x="6938764" y="310852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0" name="Прямоугольник 9">
            <a:hlinkClick r:id="rId7" action="ppaction://hlinksldjump"/>
          </p:cNvPr>
          <p:cNvSpPr/>
          <p:nvPr/>
        </p:nvSpPr>
        <p:spPr>
          <a:xfrm>
            <a:off x="7946876" y="3108523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11" name="Прямоугольник 10">
            <a:hlinkClick r:id="rId8" action="ppaction://hlinksldjump"/>
          </p:cNvPr>
          <p:cNvSpPr/>
          <p:nvPr/>
        </p:nvSpPr>
        <p:spPr>
          <a:xfrm>
            <a:off x="3914428" y="404462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2" name="Прямоугольник 11">
            <a:hlinkClick r:id="rId9" action="ppaction://hlinksldjump"/>
          </p:cNvPr>
          <p:cNvSpPr/>
          <p:nvPr/>
        </p:nvSpPr>
        <p:spPr>
          <a:xfrm>
            <a:off x="4922540" y="404462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3" name="Прямоугольник 12">
            <a:hlinkClick r:id="rId10" action="ppaction://hlinksldjump"/>
          </p:cNvPr>
          <p:cNvSpPr/>
          <p:nvPr/>
        </p:nvSpPr>
        <p:spPr>
          <a:xfrm>
            <a:off x="5930652" y="404462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4" name="Прямоугольник 13">
            <a:hlinkClick r:id="rId11" action="ppaction://hlinksldjump"/>
          </p:cNvPr>
          <p:cNvSpPr/>
          <p:nvPr/>
        </p:nvSpPr>
        <p:spPr>
          <a:xfrm>
            <a:off x="6938764" y="404462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15" name="Прямоугольник 14">
            <a:hlinkClick r:id="rId12" action="ppaction://hlinksldjump"/>
          </p:cNvPr>
          <p:cNvSpPr/>
          <p:nvPr/>
        </p:nvSpPr>
        <p:spPr>
          <a:xfrm>
            <a:off x="7946876" y="4044627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16" name="Прямоугольник 15">
            <a:hlinkClick r:id="rId13" action="ppaction://hlinksldjump"/>
          </p:cNvPr>
          <p:cNvSpPr/>
          <p:nvPr/>
        </p:nvSpPr>
        <p:spPr>
          <a:xfrm>
            <a:off x="3914428" y="498073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sp>
        <p:nvSpPr>
          <p:cNvPr id="17" name="Прямоугольник 16">
            <a:hlinkClick r:id="rId14" action="ppaction://hlinksldjump"/>
          </p:cNvPr>
          <p:cNvSpPr/>
          <p:nvPr/>
        </p:nvSpPr>
        <p:spPr>
          <a:xfrm>
            <a:off x="4922540" y="498073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20</a:t>
            </a:r>
          </a:p>
        </p:txBody>
      </p:sp>
      <p:sp>
        <p:nvSpPr>
          <p:cNvPr id="18" name="Прямоугольник 17">
            <a:hlinkClick r:id="rId15" action="ppaction://hlinksldjump"/>
          </p:cNvPr>
          <p:cNvSpPr/>
          <p:nvPr/>
        </p:nvSpPr>
        <p:spPr>
          <a:xfrm>
            <a:off x="5930652" y="498073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30</a:t>
            </a:r>
          </a:p>
        </p:txBody>
      </p:sp>
      <p:sp>
        <p:nvSpPr>
          <p:cNvPr id="19" name="Прямоугольник 18">
            <a:hlinkClick r:id="rId16" action="ppaction://hlinksldjump"/>
          </p:cNvPr>
          <p:cNvSpPr/>
          <p:nvPr/>
        </p:nvSpPr>
        <p:spPr>
          <a:xfrm>
            <a:off x="6938764" y="498073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40</a:t>
            </a:r>
          </a:p>
        </p:txBody>
      </p:sp>
      <p:sp>
        <p:nvSpPr>
          <p:cNvPr id="20" name="Прямоугольник 19">
            <a:hlinkClick r:id="rId17" action="ppaction://hlinksldjump"/>
          </p:cNvPr>
          <p:cNvSpPr/>
          <p:nvPr/>
        </p:nvSpPr>
        <p:spPr>
          <a:xfrm>
            <a:off x="7946876" y="4980731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50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86036" y="3108523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Категория 1</a:t>
            </a:r>
            <a:endParaRPr lang="ru-RU" sz="36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386036" y="4044627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Категория 2</a:t>
            </a:r>
            <a:endParaRPr lang="ru-RU" sz="36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386036" y="4980731"/>
            <a:ext cx="3240360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/>
              <a:t>Категория 3</a:t>
            </a:r>
            <a:endParaRPr lang="ru-RU" sz="36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65341"/>
            <a:ext cx="2454546" cy="1247435"/>
          </a:xfrm>
          <a:prstGeom prst="rect">
            <a:avLst/>
          </a:prstGeom>
        </p:spPr>
      </p:pic>
      <p:sp>
        <p:nvSpPr>
          <p:cNvPr id="36" name="Текст 2"/>
          <p:cNvSpPr txBox="1">
            <a:spLocks/>
          </p:cNvSpPr>
          <p:nvPr/>
        </p:nvSpPr>
        <p:spPr>
          <a:xfrm>
            <a:off x="3672086" y="1700175"/>
            <a:ext cx="5004915" cy="1008534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dirty="0" smtClean="0">
                <a:solidFill>
                  <a:schemeClr val="bg1"/>
                </a:solidFill>
              </a:rPr>
              <a:t>Химические сюжеты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7" name="Picture 6" descr="https://kresttsy.ru/sites/default/files/image_0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099" y="1345788"/>
            <a:ext cx="2813297" cy="1452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>
            <a:hlinkClick r:id="rId20" action="ppaction://hlinksldjump"/>
          </p:cNvPr>
          <p:cNvSpPr/>
          <p:nvPr/>
        </p:nvSpPr>
        <p:spPr>
          <a:xfrm>
            <a:off x="7956376" y="5949280"/>
            <a:ext cx="864096" cy="288032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b="1" dirty="0" smtClean="0">
                <a:latin typeface="ZDingbats" panose="05000600020000020004" pitchFamily="2" charset="0"/>
              </a:rPr>
              <a:t>Ù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71080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31" grpId="0" animBg="1"/>
      <p:bldP spid="32" grpId="0" animBg="1"/>
      <p:bldP spid="33" grpId="0" animBg="1"/>
      <p:bldP spid="23" grpId="0" animBg="1"/>
      <p:bldP spid="2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Назовите автора и химическую сторону содержания фрагмента:</a:t>
            </a:r>
          </a:p>
          <a:p>
            <a:endParaRPr lang="ru-RU" sz="3200" dirty="0" smtClean="0"/>
          </a:p>
          <a:p>
            <a:pPr marL="0" indent="0">
              <a:buNone/>
            </a:pPr>
            <a:r>
              <a:rPr lang="ru-RU" sz="3200" dirty="0"/>
              <a:t>…</a:t>
            </a:r>
            <a:r>
              <a:rPr lang="ru-RU" sz="3200" i="1" dirty="0"/>
              <a:t>Торговали мы булатом,</a:t>
            </a:r>
            <a:endParaRPr lang="ru-RU" sz="3200" dirty="0"/>
          </a:p>
          <a:p>
            <a:pPr marL="0" indent="0">
              <a:buNone/>
            </a:pPr>
            <a:r>
              <a:rPr lang="ru-RU" sz="3200" i="1" dirty="0"/>
              <a:t>чистым серебром и златом</a:t>
            </a:r>
            <a:r>
              <a:rPr lang="ru-RU" sz="3200" i="1" dirty="0" smtClean="0"/>
              <a:t>.</a:t>
            </a:r>
            <a:endParaRPr lang="ru-RU" sz="32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  <p:pic>
        <p:nvPicPr>
          <p:cNvPr id="5" name="Picture 6" descr="https://kresttsy.ru/sites/default/files/image_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69115"/>
            <a:ext cx="2565475" cy="1324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017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А.С</a:t>
            </a:r>
            <a:r>
              <a:rPr lang="ru-RU" sz="3200" dirty="0"/>
              <a:t>. </a:t>
            </a:r>
            <a:r>
              <a:rPr lang="ru-RU" sz="3200" dirty="0" smtClean="0"/>
              <a:t>Пушкин</a:t>
            </a:r>
            <a:endParaRPr lang="ru-RU" sz="3200" dirty="0"/>
          </a:p>
          <a:p>
            <a:r>
              <a:rPr lang="ru-RU" sz="3200" dirty="0" smtClean="0"/>
              <a:t>В </a:t>
            </a:r>
            <a:r>
              <a:rPr lang="ru-RU" sz="3200" dirty="0"/>
              <a:t>данном отрывке показана основная область применения стали, серебра и золота как важных продуктов торговли в пушкинское </a:t>
            </a:r>
            <a:r>
              <a:rPr lang="ru-RU" sz="3200" dirty="0" smtClean="0"/>
              <a:t>время.</a:t>
            </a:r>
            <a:endParaRPr lang="ru-RU" sz="3200" dirty="0"/>
          </a:p>
          <a:p>
            <a:endParaRPr lang="ru-RU" sz="3200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411112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600200"/>
            <a:ext cx="8003232" cy="449309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3200" dirty="0"/>
              <a:t>Назовите автора и химическую сторону содержания фрагмента</a:t>
            </a:r>
            <a:r>
              <a:rPr lang="ru-RU" sz="3200" dirty="0" smtClean="0"/>
              <a:t>:</a:t>
            </a:r>
          </a:p>
          <a:p>
            <a:pPr>
              <a:spcBef>
                <a:spcPts val="0"/>
              </a:spcBef>
            </a:pPr>
            <a:endParaRPr lang="ru-RU" sz="3200" dirty="0"/>
          </a:p>
          <a:p>
            <a:pPr marL="0" indent="0">
              <a:spcBef>
                <a:spcPts val="0"/>
              </a:spcBef>
              <a:buNone/>
            </a:pPr>
            <a:r>
              <a:rPr lang="ru-RU" sz="3200" dirty="0"/>
              <a:t>…</a:t>
            </a:r>
            <a:r>
              <a:rPr lang="ru-RU" sz="3200" i="1" dirty="0"/>
              <a:t>И железная лопата</a:t>
            </a:r>
            <a:endParaRPr lang="ru-RU" sz="3200" dirty="0"/>
          </a:p>
          <a:p>
            <a:pPr marL="0" indent="0">
              <a:spcBef>
                <a:spcPts val="0"/>
              </a:spcBef>
              <a:buNone/>
            </a:pPr>
            <a:r>
              <a:rPr lang="ru-RU" sz="3200" i="1" dirty="0"/>
              <a:t>в каменную грудь,</a:t>
            </a:r>
            <a:endParaRPr lang="ru-RU" sz="3200" dirty="0"/>
          </a:p>
          <a:p>
            <a:pPr marL="0" indent="0">
              <a:spcBef>
                <a:spcPts val="0"/>
              </a:spcBef>
              <a:buNone/>
            </a:pPr>
            <a:r>
              <a:rPr lang="ru-RU" sz="3200" i="1" dirty="0"/>
              <a:t>добывая медь и злато,</a:t>
            </a:r>
            <a:endParaRPr lang="ru-RU" sz="3200" dirty="0"/>
          </a:p>
          <a:p>
            <a:pPr marL="0" indent="0">
              <a:spcBef>
                <a:spcPts val="0"/>
              </a:spcBef>
              <a:buNone/>
            </a:pPr>
            <a:r>
              <a:rPr lang="ru-RU" sz="3200" i="1" dirty="0"/>
              <a:t>врежет страшный путь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  <p:pic>
        <p:nvPicPr>
          <p:cNvPr id="7" name="Picture 6" descr="https://kresttsy.ru/sites/default/files/image_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769115"/>
            <a:ext cx="2565475" cy="1324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508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:sndAc>
          <p:stSnd loop="1">
            <p:snd r:embed="rId2" name="svoya_igra_1.wav"/>
          </p:stSnd>
        </p:sndAc>
      </p:transition>
    </mc:Choice>
    <mc:Fallback xmlns="">
      <p:transition spd="slow" advClick="0">
        <p:sndAc>
          <p:stSnd loop="1">
            <p:snd r:embed="rId5" name="svoya_igra_1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М.Ю</a:t>
            </a:r>
            <a:r>
              <a:rPr lang="ru-RU" sz="2800" dirty="0"/>
              <a:t>. </a:t>
            </a:r>
            <a:r>
              <a:rPr lang="ru-RU" sz="2800" dirty="0" smtClean="0"/>
              <a:t>Лермонтов</a:t>
            </a:r>
            <a:endParaRPr lang="ru-RU" sz="2800" dirty="0"/>
          </a:p>
          <a:p>
            <a:r>
              <a:rPr lang="ru-RU" sz="2800" dirty="0" smtClean="0"/>
              <a:t>Художественное </a:t>
            </a:r>
            <a:r>
              <a:rPr lang="ru-RU" sz="2800" dirty="0"/>
              <a:t>описание добычи меди и золота с использованием железных инструментов связано с физическими свойствами металлов, в частности с их твёрдостью: железо – более твёрдый металл по сравнению с медью и золотом, поэтому железные инструменты можно использовать при их </a:t>
            </a:r>
            <a:r>
              <a:rPr lang="ru-RU" sz="2800" dirty="0" smtClean="0"/>
              <a:t>добыче.</a:t>
            </a:r>
            <a:endParaRPr lang="ru-RU" sz="2800" dirty="0"/>
          </a:p>
          <a:p>
            <a:endParaRPr lang="ru-RU" sz="2800" dirty="0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7812360" y="404664"/>
            <a:ext cx="864096" cy="792088"/>
          </a:xfrm>
          <a:prstGeom prst="rect">
            <a:avLst/>
          </a:prstGeom>
          <a:gradFill>
            <a:gsLst>
              <a:gs pos="34000">
                <a:srgbClr val="2E4CAC"/>
              </a:gs>
              <a:gs pos="2000">
                <a:schemeClr val="tx2">
                  <a:lumMod val="60000"/>
                  <a:lumOff val="40000"/>
                </a:schemeClr>
              </a:gs>
              <a:gs pos="80000">
                <a:srgbClr val="070A83"/>
              </a:gs>
            </a:gsLst>
          </a:gradFill>
          <a:ln w="3810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/>
              <a:t>2</a:t>
            </a:r>
            <a:r>
              <a:rPr lang="ru-RU" sz="3600" b="1" dirty="0" smtClean="0"/>
              <a:t>0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09491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edaf4c57429c1d422f38c566ca989c97b173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1384</Words>
  <Application>Microsoft Office PowerPoint</Application>
  <PresentationFormat>Экран (4:3)</PresentationFormat>
  <Paragraphs>217</Paragraphs>
  <Slides>39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4" baseType="lpstr">
      <vt:lpstr>Arial</vt:lpstr>
      <vt:lpstr>Calibri</vt:lpstr>
      <vt:lpstr>Times New Roman</vt:lpstr>
      <vt:lpstr>ZDingbats</vt:lpstr>
      <vt:lpstr>Тема Office</vt:lpstr>
      <vt:lpstr>Презентация PowerPoint</vt:lpstr>
      <vt:lpstr>Категория 1</vt:lpstr>
      <vt:lpstr>Категория 2</vt:lpstr>
      <vt:lpstr>Категория 3</vt:lpstr>
      <vt:lpstr>Презентация PowerPoint</vt:lpstr>
      <vt:lpstr>Категория 1</vt:lpstr>
      <vt:lpstr>Категория 1</vt:lpstr>
      <vt:lpstr>Категория 1</vt:lpstr>
      <vt:lpstr>Категория 1</vt:lpstr>
      <vt:lpstr>Категория 1</vt:lpstr>
      <vt:lpstr>Категория 1</vt:lpstr>
      <vt:lpstr>Презентация PowerPoint</vt:lpstr>
      <vt:lpstr>Категория 1</vt:lpstr>
      <vt:lpstr>Категория 1</vt:lpstr>
      <vt:lpstr>Категория 1</vt:lpstr>
      <vt:lpstr>Категория 1</vt:lpstr>
      <vt:lpstr>Категория 2</vt:lpstr>
      <vt:lpstr>Категория 2</vt:lpstr>
      <vt:lpstr>Категория 2</vt:lpstr>
      <vt:lpstr>Категория 2</vt:lpstr>
      <vt:lpstr>Презентация PowerPoint</vt:lpstr>
      <vt:lpstr>Категория 2</vt:lpstr>
      <vt:lpstr>Категория 2</vt:lpstr>
      <vt:lpstr>Категория 2</vt:lpstr>
      <vt:lpstr>Категория 2</vt:lpstr>
      <vt:lpstr>Категория 2</vt:lpstr>
      <vt:lpstr>Категория 2</vt:lpstr>
      <vt:lpstr>Категория 3</vt:lpstr>
      <vt:lpstr>Категория 3</vt:lpstr>
      <vt:lpstr>Категория 3</vt:lpstr>
      <vt:lpstr>Категория 3</vt:lpstr>
      <vt:lpstr>Категория 3</vt:lpstr>
      <vt:lpstr>Категория 3</vt:lpstr>
      <vt:lpstr>Категория 3</vt:lpstr>
      <vt:lpstr>Категория 3</vt:lpstr>
      <vt:lpstr>Презентация PowerPoint</vt:lpstr>
      <vt:lpstr>Категория 3</vt:lpstr>
      <vt:lpstr>Категория 3</vt:lpstr>
      <vt:lpstr>Спасибо за игру!!!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Салтанат</dc:creator>
  <cp:lastModifiedBy>Техник-программист</cp:lastModifiedBy>
  <cp:revision>75</cp:revision>
  <dcterms:created xsi:type="dcterms:W3CDTF">2014-05-16T09:35:17Z</dcterms:created>
  <dcterms:modified xsi:type="dcterms:W3CDTF">2021-02-26T20:38:09Z</dcterms:modified>
</cp:coreProperties>
</file>