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304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02" y="-9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988840"/>
            <a:ext cx="6120680" cy="432048"/>
          </a:xfrm>
        </p:spPr>
        <p:txBody>
          <a:bodyPr/>
          <a:lstStyle/>
          <a:p>
            <a:r>
              <a:rPr lang="ru-RU" sz="5400" b="1" dirty="0">
                <a:solidFill>
                  <a:schemeClr val="bg1"/>
                </a:solidFill>
                <a:latin typeface="+mn-lt"/>
              </a:rPr>
              <a:t>“</a:t>
            </a:r>
            <a:r>
              <a:rPr lang="ru-RU" sz="5400" b="1" dirty="0" err="1" smtClean="0">
                <a:solidFill>
                  <a:schemeClr val="bg1"/>
                </a:solidFill>
                <a:latin typeface="+mn-lt"/>
              </a:rPr>
              <a:t>English</a:t>
            </a:r>
            <a:r>
              <a:rPr lang="ru-RU" sz="54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5400" b="1" dirty="0" err="1" smtClean="0">
                <a:solidFill>
                  <a:schemeClr val="bg1"/>
                </a:solidFill>
                <a:latin typeface="+mn-lt"/>
              </a:rPr>
              <a:t>speaking</a:t>
            </a:r>
            <a:r>
              <a:rPr lang="ru-RU" sz="5400" b="1" dirty="0">
                <a:solidFill>
                  <a:schemeClr val="bg1"/>
                </a:solidFill>
                <a:latin typeface="+mn-lt"/>
              </a:rPr>
              <a:t> </a:t>
            </a:r>
            <a:r>
              <a:rPr lang="ru-RU" sz="5400" b="1" dirty="0" err="1">
                <a:solidFill>
                  <a:schemeClr val="bg1"/>
                </a:solidFill>
                <a:latin typeface="+mn-lt"/>
              </a:rPr>
              <a:t>countries</a:t>
            </a:r>
            <a:r>
              <a:rPr lang="ru-RU" sz="5400" b="1" dirty="0" smtClean="0">
                <a:solidFill>
                  <a:schemeClr val="bg1"/>
                </a:solidFill>
                <a:latin typeface="+mn-lt"/>
              </a:rPr>
              <a:t>”</a:t>
            </a:r>
            <a:endParaRPr lang="ru-RU" sz="5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5661248"/>
            <a:ext cx="5220072" cy="486544"/>
          </a:xfrm>
        </p:spPr>
        <p:txBody>
          <a:bodyPr>
            <a:normAutofit/>
          </a:bodyPr>
          <a:lstStyle/>
          <a:p>
            <a:r>
              <a:rPr lang="en-US" sz="1800" b="1" dirty="0" smtClean="0"/>
              <a:t>Teacher</a:t>
            </a:r>
            <a:r>
              <a:rPr lang="ru-RU" sz="1800" b="1" dirty="0" smtClean="0"/>
              <a:t>: </a:t>
            </a:r>
            <a:r>
              <a:rPr lang="en-US" sz="1800" b="1" dirty="0" err="1" smtClean="0"/>
              <a:t>Nikitina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Milana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Sergeevna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345033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484784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dirty="0"/>
              <a:t>When do Americans celebrate Independence Day?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1266" name="Picture 2" descr="C:\Users\Teacher\Desktop\1589305144_5169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24944"/>
            <a:ext cx="4339694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89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the biggest state of the USA?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4338" name="Picture 2" descr="C:\Users\Teacher\Desktop\7733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769353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65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the longest river in the USA?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5362" name="Picture 2" descr="C:\Users\Teacher\Desktop\tnc_43041504_preview_cropp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4" y="689664"/>
            <a:ext cx="7377633" cy="389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49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3573016"/>
            <a:ext cx="6781800" cy="259918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The second </a:t>
            </a:r>
            <a:r>
              <a:rPr lang="en-US" b="1" dirty="0" smtClean="0">
                <a:solidFill>
                  <a:schemeClr val="accent1"/>
                </a:solidFill>
              </a:rPr>
              <a:t>round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lang="en-US" b="1" dirty="0" smtClean="0">
                <a:solidFill>
                  <a:schemeClr val="accent1"/>
                </a:solidFill>
              </a:rPr>
              <a:t>GREAT </a:t>
            </a:r>
            <a:r>
              <a:rPr lang="en-US" b="1" dirty="0">
                <a:solidFill>
                  <a:schemeClr val="accent1"/>
                </a:solidFill>
              </a:rPr>
              <a:t>BRITAIN</a:t>
            </a:r>
            <a:r>
              <a:rPr lang="en-US" dirty="0">
                <a:solidFill>
                  <a:schemeClr val="accent1"/>
                </a:solidFill>
              </a:rPr>
              <a:t> 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6386" name="Picture 2" descr="C:\Users\Teacher\Desktop\Stoimost-vizy-v-Velikobritaniyu-v-2019-god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77373"/>
            <a:ext cx="5334633" cy="3334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10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many parts are there in the UK?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7410" name="Picture 2" descr="C:\Users\Teacher\Desktop\britan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764704"/>
            <a:ext cx="6448755" cy="397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42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is the capital of Scotland?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8434" name="Picture 2" descr="C:\Users\Teacher\Desktop\23d3c711305893999bfb8cc22141fd9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132856"/>
            <a:ext cx="691276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93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the capital of Wales?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9458" name="Picture 2" descr="C:\Users\Teacher\Desktop\sl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08720"/>
            <a:ext cx="5616624" cy="3750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0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a double-decker?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482" name="Picture 2" descr="C:\Users\Teacher\Desktop\britan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768"/>
            <a:ext cx="5849246" cy="360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52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the national emblem of England?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1506" name="Picture 2" descr="C:\Users\Teacher\Desktop\street-photography-lond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836713"/>
            <a:ext cx="4992555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27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the official residence of Queen Elizabeth II?-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2530" name="Picture 2" descr="C:\Users\Teacher\Desktop\c41f0b087b3a662987e0642858aba20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24280"/>
            <a:ext cx="512786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33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3703" y="1340768"/>
            <a:ext cx="822960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300" b="1" dirty="0" smtClean="0">
                <a:solidFill>
                  <a:srgbClr val="C00000"/>
                </a:solidFill>
              </a:rPr>
              <a:t>The </a:t>
            </a:r>
            <a:r>
              <a:rPr lang="en-US" sz="7300" b="1" dirty="0">
                <a:solidFill>
                  <a:srgbClr val="C00000"/>
                </a:solidFill>
              </a:rPr>
              <a:t>first </a:t>
            </a:r>
            <a:r>
              <a:rPr lang="en-US" sz="7300" b="1" dirty="0" smtClean="0">
                <a:solidFill>
                  <a:srgbClr val="C00000"/>
                </a:solidFill>
              </a:rPr>
              <a:t>round</a:t>
            </a:r>
            <a:r>
              <a:rPr lang="ru-RU" sz="7300" b="1" dirty="0" smtClean="0">
                <a:solidFill>
                  <a:srgbClr val="C00000"/>
                </a:solidFill>
              </a:rPr>
              <a:t/>
            </a:r>
            <a:br>
              <a:rPr lang="ru-RU" sz="7300" b="1" dirty="0" smtClean="0">
                <a:solidFill>
                  <a:srgbClr val="C00000"/>
                </a:solidFill>
              </a:rPr>
            </a:br>
            <a:r>
              <a:rPr lang="en-US" sz="7300" b="1" dirty="0" smtClean="0">
                <a:solidFill>
                  <a:srgbClr val="C00000"/>
                </a:solidFill>
              </a:rPr>
              <a:t>THE </a:t>
            </a:r>
            <a:r>
              <a:rPr lang="en-US" sz="7300" b="1" dirty="0">
                <a:solidFill>
                  <a:srgbClr val="C00000"/>
                </a:solidFill>
              </a:rPr>
              <a:t>USA</a:t>
            </a:r>
            <a:r>
              <a:rPr lang="en-US" sz="7300" dirty="0">
                <a:solidFill>
                  <a:srgbClr val="C00000"/>
                </a:solidFill>
              </a:rPr>
              <a:t> </a:t>
            </a:r>
            <a:endParaRPr lang="ru-RU" sz="73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5364088" y="3356992"/>
            <a:ext cx="3405064" cy="208823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122" name="Picture 2" descr="C:\Users\Teacher\Desktop\7733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80928"/>
            <a:ext cx="529356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84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the largest museum in London?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3554" name="Picture 2" descr="C:\Users\Teacher\Desktop\Londons-Best-Museums-He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80728"/>
            <a:ext cx="5328592" cy="359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24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Who was the first woman Prime Minister in the UK?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705644"/>
            <a:ext cx="7543800" cy="3886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4578" name="Picture 2" descr="C:\Users\Teacher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626469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56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the name of the first Queen of the UK?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5602" name="Picture 2" descr="C:\Users\Teacher\Desktop\HM_Queen_Elizabeth_II-r974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6672"/>
            <a:ext cx="5628407" cy="43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57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the oldest university in Great Britain?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52271"/>
            <a:ext cx="6206167" cy="3507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560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the biggest tower clock in the world?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844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separates Great Britain from the European continent?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379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Who is officially the head of the UK?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6264696" cy="346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927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484784"/>
            <a:ext cx="7004248" cy="231115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The third round. SIGHTS OF LONDON</a:t>
            </a:r>
            <a:r>
              <a:rPr lang="en-US" dirty="0">
                <a:solidFill>
                  <a:schemeClr val="accent1"/>
                </a:solidFill>
              </a:rPr>
              <a:t> 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762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365504" cy="936104"/>
          </a:xfrm>
        </p:spPr>
        <p:txBody>
          <a:bodyPr>
            <a:normAutofit fontScale="90000"/>
          </a:bodyPr>
          <a:lstStyle/>
          <a:p>
            <a:r>
              <a:rPr lang="en-US" dirty="0"/>
              <a:t>Look at the photographs and say what places of interest are depicted in them.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Teacher\Desktop\st-pauls-cathedral-5014113_1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927" y="2420888"/>
            <a:ext cx="5864551" cy="307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8182" y="5805264"/>
            <a:ext cx="2067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Westminster Abbey.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30270" y="5793780"/>
            <a:ext cx="2027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St. Paul’s Cathedral.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00192" y="5793780"/>
            <a:ext cx="1880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Kensington Palace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329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</a:p>
        </p:txBody>
      </p:sp>
      <p:pic>
        <p:nvPicPr>
          <p:cNvPr id="2050" name="Picture 2" descr="C:\Users\Teacher\Desktop\entrance-Westminster-Abbey-Lond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39" y="620688"/>
            <a:ext cx="3714945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96136" y="1124744"/>
            <a:ext cx="1880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Kensington Palace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810490" y="2389530"/>
            <a:ext cx="2024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Westminster Abbey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50959" y="3630706"/>
            <a:ext cx="1970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St. Paul’s Cathedral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0986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9969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is the official name of the country that is usually called America?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2290" name="Picture 2" descr="C:\Users\Teacher\Desktop\fc2f8a84de1f401b2deaf4be1bcf57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80928"/>
            <a:ext cx="4949902" cy="328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061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 descr="C:\Users\Teacher\Desktop\Ea5gUCDXgAAiG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48880"/>
            <a:ext cx="6779152" cy="422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980728"/>
            <a:ext cx="2031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Westminster Palace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01533" y="980728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The British Museum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588224" y="980728"/>
            <a:ext cx="19879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Buckingham Palace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5396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C:\Users\Teacher\Desktop\c9f48f4251c0550de9583269c58848f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7920880" cy="46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980728"/>
            <a:ext cx="1880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Kensington Palace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73174" y="1004190"/>
            <a:ext cx="1760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Tower of London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660232" y="1027652"/>
            <a:ext cx="14112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Tower Bridge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7045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04864"/>
            <a:ext cx="8229600" cy="331236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The fourth </a:t>
            </a:r>
            <a:r>
              <a:rPr lang="en-US" b="1" dirty="0" smtClean="0">
                <a:solidFill>
                  <a:schemeClr val="accent1"/>
                </a:solidFill>
              </a:rPr>
              <a:t>round</a:t>
            </a:r>
            <a:r>
              <a:rPr lang="ru-RU" b="1" dirty="0" smtClean="0">
                <a:solidFill>
                  <a:schemeClr val="accent1"/>
                </a:solidFill>
              </a:rPr>
              <a:t/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b="1" dirty="0">
                <a:solidFill>
                  <a:schemeClr val="accent1"/>
                </a:solidFill>
              </a:rPr>
              <a:t>AUSTRALIA</a:t>
            </a:r>
            <a:r>
              <a:rPr lang="en-US" dirty="0">
                <a:solidFill>
                  <a:schemeClr val="accent1"/>
                </a:solidFill>
              </a:rPr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14643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25144"/>
            <a:ext cx="8229600" cy="1143000"/>
          </a:xfrm>
        </p:spPr>
        <p:txBody>
          <a:bodyPr/>
          <a:lstStyle/>
          <a:p>
            <a:r>
              <a:rPr lang="en-US" dirty="0"/>
              <a:t>Who discovered Australia?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132856"/>
            <a:ext cx="7543800" cy="3886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052736"/>
            <a:ext cx="547260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08896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657226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en-US" dirty="0"/>
              <a:t>What is the capital of Australia?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05075"/>
            <a:ext cx="6768752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27628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361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When do Australians celebrate the New Year?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AutoShape 4" descr="https://www.7sky-omsk.ru/wp-content/uploads/2015/12/23.12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www.7sky-omsk.ru/wp-content/uploads/2015/12/23.12-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www.7sky-omsk.ru/wp-content/uploads/2015/12/23.12-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16832"/>
            <a:ext cx="5405413" cy="4055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46191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86101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was the first capital of Australia?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6866" name="Picture 2" descr="https://traveltimes.ru/wp-content/uploads/2021/05/Opernyj-teat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68" y="548680"/>
            <a:ext cx="734481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9677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How big is the territory of Australia?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5842" name="Picture 2" descr="https://news1.ru/wp-content/uploads/2020/07/83502-trava-sumka-kenguru-morda-vostochnyj_seryj_kenguru-1920x1200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453" y="2204864"/>
            <a:ext cx="5875853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4842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The fifth round. FAMOUS PEOPLE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52536" y="724895"/>
            <a:ext cx="7543800" cy="3886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4818" name="Picture 2" descr="https://image.jimcdn.com/app/cms/image/transf/none/path/s20a56420cc297b29/image/i4293607a1f9c47a1/version/1518145292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78138"/>
            <a:ext cx="5426657" cy="451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3459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literary father of Tom Sawyer and Huckleberry Finn?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3794" name="Picture 2" descr="https://bryansktoday.ru/uploads/common/0ca924097c1be51d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48880"/>
            <a:ext cx="597666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775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is the capital of the USA?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314" name="Picture 2" descr="C:\Users\Teacher\Desktop\edelweiss_4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92896"/>
            <a:ext cx="7429625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21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author of “Robinson Crusoe”?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2770" name="Picture 2" descr="C:\Users\Teacher\Desktop\robinson-jr-defa-capelight-768x5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20688"/>
            <a:ext cx="5788050" cy="385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9737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653137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author of stories about Sherlock Holmes?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1746" name="Picture 2" descr="C:\Users\Teacher\Desktop\Illyustratsiya_avtor_Peter_Cusching-o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3"/>
            <a:ext cx="3429273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2509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creator of Mickey Mouse, Donald Duck, </a:t>
            </a:r>
            <a:r>
              <a:rPr lang="en-US" dirty="0" err="1"/>
              <a:t>Snowhite</a:t>
            </a:r>
            <a:r>
              <a:rPr lang="en-US" dirty="0"/>
              <a:t> and 7 dwarfs?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22" name="Picture 2" descr="C:\Users\Teacher\Desktop\3921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1" y="2708920"/>
            <a:ext cx="4746385" cy="305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5177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74" y="1484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A famous English playwright and poet, the author of “Romeo and Juliet”, “Hamlet”, “Othello”?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9698" name="Picture 2" descr="C:\Users\Teacher\Desktop\Ромео-и-Джульет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80927"/>
            <a:ext cx="3042593" cy="320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375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How many lines are there in Shakespeare’s sonnets?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8674" name="Picture 2" descr="C:\Users\Teacher\Desktop\William_Shakespeare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352" y="2348880"/>
            <a:ext cx="2846468" cy="379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1440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The sixth </a:t>
            </a:r>
            <a:r>
              <a:rPr lang="en-US" b="1" dirty="0" smtClean="0">
                <a:solidFill>
                  <a:schemeClr val="accent1"/>
                </a:solidFill>
              </a:rPr>
              <a:t>round</a:t>
            </a:r>
            <a:r>
              <a:rPr lang="ru-RU" b="1" dirty="0" smtClean="0">
                <a:solidFill>
                  <a:schemeClr val="accent1"/>
                </a:solidFill>
              </a:rPr>
              <a:t/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b="1" dirty="0">
                <a:solidFill>
                  <a:schemeClr val="accent1"/>
                </a:solidFill>
              </a:rPr>
              <a:t>HOLIDAYS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7650" name="Picture 2" descr="C:\Users\Teacher\Desktop\holiday_appetize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636912"/>
            <a:ext cx="5274965" cy="310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2827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8529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On this holiday people send presents, flowers and greeting cards to their sweethearts, lovers, husbands and wives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97676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This religious holiday marks the day when Jesus Christ rose from the dead. It is celebrated in March or in April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32615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0689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On this national American holiday (in November) people thank God for good harvest and eat roast turkey, pumpkin and plum pudding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812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On this day in April people play tricks and jokes on their friends and relatives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-747464"/>
            <a:ext cx="7543800" cy="3886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6626" name="Picture 2" descr="C:\Users\Teacher\Desktop\27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32929"/>
            <a:ext cx="4033618" cy="302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268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404789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dirty="0"/>
              <a:t>Who was the first president of the </a:t>
            </a:r>
            <a:r>
              <a:rPr lang="en-US" dirty="0" smtClean="0"/>
              <a:t>USA?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0" name="Picture 2" descr="C:\Users\Teacher\Desktop\qez76-309297-Full-Image_GalleryBackground-en-US-1579724016276._SX1080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96952"/>
            <a:ext cx="5372175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18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Where is the Statue of Liberty situated?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146" name="Picture 2" descr="C:\Users\Teacher\Desktop\7733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12776"/>
            <a:ext cx="422099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80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dirty="0"/>
              <a:t>Where is Hollywood situated?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284" y="764704"/>
            <a:ext cx="7543800" cy="3886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4788" y="3892777"/>
            <a:ext cx="52774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In Los Angeles, California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2729" y="2996952"/>
            <a:ext cx="70949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In </a:t>
            </a:r>
            <a:r>
              <a:rPr lang="en-US" sz="2400" b="1" dirty="0" smtClean="0"/>
              <a:t>Miami, Florida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3296" y="4941168"/>
            <a:ext cx="35141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In </a:t>
            </a:r>
            <a:r>
              <a:rPr lang="en-US" sz="2400" b="1" dirty="0" smtClean="0"/>
              <a:t>Boston, Massachusetts</a:t>
            </a:r>
            <a:endParaRPr lang="ru-RU" sz="2400" b="1" dirty="0"/>
          </a:p>
        </p:txBody>
      </p:sp>
      <p:pic>
        <p:nvPicPr>
          <p:cNvPr id="8194" name="Picture 2" descr="C:\Users\Teacher\Desktop\fi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383" y="2123965"/>
            <a:ext cx="4716834" cy="353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20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6584" y="4769898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dirty="0"/>
              <a:t>How many states are there in the USA?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218" name="Picture 2" descr="C:\Users\Teacher\Desktop\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698477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214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44824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is the oldest and most famous university in the USA?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340768"/>
            <a:ext cx="7543800" cy="3886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42" name="Picture 2" descr="C:\Users\Teacher\Desktop\university-2704306_1920-45345e4896e94d2cbfa21e9bfcfd0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80928"/>
            <a:ext cx="4278523" cy="283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4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317</TotalTime>
  <Words>535</Words>
  <Application>Microsoft Office PowerPoint</Application>
  <PresentationFormat>Экран (4:3)</PresentationFormat>
  <Paragraphs>112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NewsPrint</vt:lpstr>
      <vt:lpstr>“English speaking countries”</vt:lpstr>
      <vt:lpstr>The first round THE USA </vt:lpstr>
      <vt:lpstr>What is the official name of the country that is usually called America?  </vt:lpstr>
      <vt:lpstr>What is the capital of the USA? </vt:lpstr>
      <vt:lpstr>Who was the first president of the USA? </vt:lpstr>
      <vt:lpstr>Where is the Statue of Liberty situated? </vt:lpstr>
      <vt:lpstr>Where is Hollywood situated? </vt:lpstr>
      <vt:lpstr>How many states are there in the USA? </vt:lpstr>
      <vt:lpstr>What is the oldest and most famous university in the USA? </vt:lpstr>
      <vt:lpstr>When do Americans celebrate Independence Day? </vt:lpstr>
      <vt:lpstr>What is the biggest state of the USA? </vt:lpstr>
      <vt:lpstr>What is the longest river in the USA? </vt:lpstr>
      <vt:lpstr>The second round GREAT BRITAIN </vt:lpstr>
      <vt:lpstr>How many parts are there in the UK? </vt:lpstr>
      <vt:lpstr>What is the capital of Scotland? </vt:lpstr>
      <vt:lpstr>What is the capital of Wales? </vt:lpstr>
      <vt:lpstr>What is a double-decker? </vt:lpstr>
      <vt:lpstr>What is the national emblem of England? </vt:lpstr>
      <vt:lpstr>What is the official residence of Queen Elizabeth II?- </vt:lpstr>
      <vt:lpstr>What is the largest museum in London? </vt:lpstr>
      <vt:lpstr>Who was the first woman Prime Minister in the UK? </vt:lpstr>
      <vt:lpstr>What is the name of the first Queen of the UK? </vt:lpstr>
      <vt:lpstr>What is the oldest university in Great Britain? </vt:lpstr>
      <vt:lpstr>What is the biggest tower clock in the world? </vt:lpstr>
      <vt:lpstr>What separates Great Britain from the European continent? </vt:lpstr>
      <vt:lpstr>Who is officially the head of the UK? </vt:lpstr>
      <vt:lpstr>The third round. SIGHTS OF LONDON </vt:lpstr>
      <vt:lpstr>Look at the photographs and say what places of interest are depicted in them. </vt:lpstr>
      <vt:lpstr> </vt:lpstr>
      <vt:lpstr> </vt:lpstr>
      <vt:lpstr> </vt:lpstr>
      <vt:lpstr>The fourth round  AUSTRALIA  </vt:lpstr>
      <vt:lpstr>Who discovered Australia? </vt:lpstr>
      <vt:lpstr> What is the capital of Australia? </vt:lpstr>
      <vt:lpstr>When do Australians celebrate the New Year? </vt:lpstr>
      <vt:lpstr>What was the first capital of Australia? </vt:lpstr>
      <vt:lpstr>How big is the territory of Australia? </vt:lpstr>
      <vt:lpstr>The fifth round. FAMOUS PEOPLE</vt:lpstr>
      <vt:lpstr>The literary father of Tom Sawyer and Huckleberry Finn? </vt:lpstr>
      <vt:lpstr>The author of “Robinson Crusoe”? </vt:lpstr>
      <vt:lpstr>The author of stories about Sherlock Holmes? </vt:lpstr>
      <vt:lpstr>The creator of Mickey Mouse, Donald Duck, Snowhite and 7 dwarfs? </vt:lpstr>
      <vt:lpstr>A famous English playwright and poet, the author of “Romeo and Juliet”, “Hamlet”, “Othello”? </vt:lpstr>
      <vt:lpstr>How many lines are there in Shakespeare’s sonnets? </vt:lpstr>
      <vt:lpstr>The sixth round  HOLIDAYS</vt:lpstr>
      <vt:lpstr>On this holiday people send presents, flowers and greeting cards to their sweethearts, lovers, husbands and wives</vt:lpstr>
      <vt:lpstr>This religious holiday marks the day when Jesus Christ rose from the dead. It is celebrated in March or in April</vt:lpstr>
      <vt:lpstr>On this national American holiday (in November) people thank God for good harvest and eat roast turkey, pumpkin and plum pudding</vt:lpstr>
      <vt:lpstr>On this day in April people play tricks and jokes on their friends and relatives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“English-speaking countries”.</dc:title>
  <dc:creator>Учитель</dc:creator>
  <cp:lastModifiedBy>Учитель</cp:lastModifiedBy>
  <cp:revision>13</cp:revision>
  <dcterms:created xsi:type="dcterms:W3CDTF">2022-04-19T14:28:37Z</dcterms:created>
  <dcterms:modified xsi:type="dcterms:W3CDTF">2022-04-20T11:38:36Z</dcterms:modified>
</cp:coreProperties>
</file>