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0"/>
  </p:notesMasterIdLst>
  <p:sldIdLst>
    <p:sldId id="394" r:id="rId3"/>
    <p:sldId id="390" r:id="rId4"/>
    <p:sldId id="268" r:id="rId5"/>
    <p:sldId id="267" r:id="rId6"/>
    <p:sldId id="388" r:id="rId7"/>
    <p:sldId id="293" r:id="rId8"/>
    <p:sldId id="365" r:id="rId9"/>
    <p:sldId id="385" r:id="rId10"/>
    <p:sldId id="348" r:id="rId11"/>
    <p:sldId id="349" r:id="rId12"/>
    <p:sldId id="350" r:id="rId13"/>
    <p:sldId id="391" r:id="rId14"/>
    <p:sldId id="392" r:id="rId15"/>
    <p:sldId id="393" r:id="rId16"/>
    <p:sldId id="395" r:id="rId17"/>
    <p:sldId id="396" r:id="rId18"/>
    <p:sldId id="32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8317"/>
    <a:srgbClr val="333300"/>
    <a:srgbClr val="336600"/>
    <a:srgbClr val="FFFFBD"/>
    <a:srgbClr val="CC9900"/>
    <a:srgbClr val="808000"/>
    <a:srgbClr val="FAF2D2"/>
    <a:srgbClr val="CFDD87"/>
    <a:srgbClr val="666633"/>
    <a:srgbClr val="3BFF9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34" autoAdjust="0"/>
    <p:restoredTop sz="96061" autoAdjust="0"/>
  </p:normalViewPr>
  <p:slideViewPr>
    <p:cSldViewPr>
      <p:cViewPr>
        <p:scale>
          <a:sx n="66" d="100"/>
          <a:sy n="66" d="100"/>
        </p:scale>
        <p:origin x="-1786" y="-48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CFD43-A844-4843-9827-C0D295C92734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828E5-FB01-4F2D-9351-6362810D9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140441F-218A-4DDA-9C39-05D54D3AD7C2}" type="datetimeFigureOut">
              <a:rPr lang="ru-RU" smtClean="0"/>
              <a:pPr/>
              <a:t>29.06.2022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B1F3749-2D01-4FC3-A822-3E616225D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8215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</a:rPr>
              <a:t>МБОУДО Детская школа искусств Морозовского района</a:t>
            </a:r>
            <a:endParaRPr lang="ru-RU" sz="2400" dirty="0" smtClean="0">
              <a:latin typeface="Calibri" pitchFamily="34" charset="0"/>
            </a:endParaRPr>
          </a:p>
          <a:p>
            <a:pPr algn="ctr"/>
            <a:endParaRPr lang="ru-RU" sz="2400" dirty="0" smtClean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5072074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Преподаватель: </a:t>
            </a:r>
            <a:r>
              <a:rPr lang="ru-RU" sz="2400" b="1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А.И. Беляева</a:t>
            </a:r>
            <a:endParaRPr lang="ru-RU" sz="2400" b="1" dirty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5857892"/>
            <a:ext cx="1066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2022 </a:t>
            </a:r>
            <a:r>
              <a:rPr lang="ru-RU" sz="2400" dirty="0" smtClean="0">
                <a:latin typeface="Calibri" pitchFamily="34" charset="0"/>
              </a:rPr>
              <a:t>г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835056"/>
            <a:ext cx="720421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irusa" pitchFamily="2" charset="0"/>
              </a:rPr>
              <a:t>ОСНОВЫ</a:t>
            </a:r>
            <a:endParaRPr lang="ru-RU" sz="7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Birusa" pitchFamily="2" charset="0"/>
            </a:endParaRP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irusa" pitchFamily="2" charset="0"/>
              </a:rPr>
              <a:t> ЦВЕТОВЕДЕНИЯ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Birusa" pitchFamily="2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571480"/>
            <a:ext cx="3357586" cy="30003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1428736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571480"/>
            <a:ext cx="3357586" cy="3000396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43636" y="1428736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4143380"/>
            <a:ext cx="764386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Calibri" pitchFamily="34" charset="0"/>
              </a:rPr>
              <a:t>Желтый квадрат на белом фоне производит впечатление мягкого и спокойного тепла. А на черном фоне он кажется светлым, ярким, резким </a:t>
            </a:r>
            <a:endParaRPr lang="ru-RU" sz="3200" b="1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00042"/>
            <a:ext cx="3500430" cy="307181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1443030"/>
            <a:ext cx="914400" cy="914400"/>
          </a:xfrm>
          <a:prstGeom prst="rect">
            <a:avLst/>
          </a:prstGeom>
          <a:solidFill>
            <a:srgbClr val="1952A7"/>
          </a:solidFill>
          <a:ln>
            <a:solidFill>
              <a:srgbClr val="1952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500042"/>
            <a:ext cx="3571900" cy="307183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14414" y="3714752"/>
            <a:ext cx="75009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>
                  <a:solidFill>
                    <a:srgbClr val="996633"/>
                  </a:solidFill>
                </a:ln>
                <a:latin typeface="Calibri" pitchFamily="34" charset="0"/>
              </a:rPr>
              <a:t>Синий квадрат на желтом фоне выглядит темным и глубоким, а на фиолетовом фоне тот же квадрат как бы выцветает, так как  </a:t>
            </a:r>
            <a:r>
              <a:rPr lang="ru-RU" sz="3200" dirty="0" smtClean="0">
                <a:ln>
                  <a:solidFill>
                    <a:srgbClr val="996633"/>
                  </a:solidFill>
                </a:ln>
                <a:latin typeface="Calibri" pitchFamily="34" charset="0"/>
              </a:rPr>
              <a:t>желтый </a:t>
            </a:r>
            <a:r>
              <a:rPr lang="ru-RU" sz="3200" dirty="0" smtClean="0">
                <a:ln>
                  <a:solidFill>
                    <a:srgbClr val="996633"/>
                  </a:solidFill>
                </a:ln>
                <a:latin typeface="Calibri" pitchFamily="34" charset="0"/>
              </a:rPr>
              <a:t>цвет является дополнительным к фиолетовому</a:t>
            </a:r>
            <a:endParaRPr lang="ru-RU" sz="3200" dirty="0">
              <a:ln>
                <a:solidFill>
                  <a:srgbClr val="996633"/>
                </a:solidFill>
              </a:ln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43636" y="1371592"/>
            <a:ext cx="914400" cy="914400"/>
          </a:xfrm>
          <a:prstGeom prst="rect">
            <a:avLst/>
          </a:prstGeom>
          <a:solidFill>
            <a:srgbClr val="1952A7">
              <a:alpha val="91000"/>
            </a:srgbClr>
          </a:solidFill>
          <a:ln>
            <a:solidFill>
              <a:srgbClr val="1952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/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48837_html_m6e98c27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1214422"/>
            <a:ext cx="7286676" cy="52397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2976" y="214290"/>
            <a:ext cx="80010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>
                  <a:noFill/>
                </a:ln>
                <a:solidFill>
                  <a:srgbClr val="FF0000"/>
                </a:solidFill>
                <a:latin typeface="Calibri" pitchFamily="34" charset="0"/>
              </a:rPr>
              <a:t>ПРИМЕР ВОСПРИЯТИЯ  ОДНОГО И ТОГО ЖЕ НАТЮРМОРТА  В ЗАВИСИМОСТИ ОТ ЦВЕТА</a:t>
            </a:r>
            <a:endParaRPr lang="ru-RU" sz="2800" b="1" dirty="0" smtClean="0">
              <a:ln w="11430">
                <a:noFill/>
              </a:ln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effectLst>
                <a:outerShdw blurRad="50800" dist="50800" dir="4920000" algn="t" rotWithShape="0">
                  <a:prstClr val="black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2976" y="214290"/>
            <a:ext cx="8001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>
                  <a:noFill/>
                </a:ln>
                <a:solidFill>
                  <a:srgbClr val="FF0000"/>
                </a:solidFill>
                <a:latin typeface="Calibri" pitchFamily="34" charset="0"/>
              </a:rPr>
              <a:t>АХРОМАТИЧЕСКИЙ НАТЮРМОРТ</a:t>
            </a:r>
            <a:endParaRPr lang="ru-RU" sz="2800" b="1" dirty="0" smtClean="0">
              <a:ln w="11430">
                <a:noFill/>
              </a:ln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effectLst>
                <a:outerShdw blurRad="50800" dist="50800" dir="4920000" algn="t" rotWithShape="0">
                  <a:prstClr val="black"/>
                </a:outerShdw>
              </a:effectLst>
              <a:latin typeface="Calibri" pitchFamily="34" charset="0"/>
            </a:endParaRPr>
          </a:p>
        </p:txBody>
      </p:sp>
      <p:pic>
        <p:nvPicPr>
          <p:cNvPr id="7" name="Рисунок 6" descr="1631416260_1-papik-pro-p-akhromaticheskii-natyurmort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5741" y="897976"/>
            <a:ext cx="7631101" cy="5531419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214290"/>
            <a:ext cx="8001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>
                  <a:noFill/>
                </a:ln>
                <a:solidFill>
                  <a:srgbClr val="FF0000"/>
                </a:solidFill>
                <a:latin typeface="Calibri" pitchFamily="34" charset="0"/>
              </a:rPr>
              <a:t>ТЕПЛЫЙ НАТЮРМОРТ</a:t>
            </a:r>
            <a:endParaRPr lang="ru-RU" sz="2800" b="1" dirty="0" smtClean="0">
              <a:ln w="11430">
                <a:noFill/>
              </a:ln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effectLst>
                <a:outerShdw blurRad="50800" dist="50800" dir="4920000" algn="t" rotWithShape="0">
                  <a:prstClr val="black"/>
                </a:outerShdw>
              </a:effectLst>
              <a:latin typeface="Calibri" pitchFamily="34" charset="0"/>
            </a:endParaRPr>
          </a:p>
        </p:txBody>
      </p:sp>
      <p:pic>
        <p:nvPicPr>
          <p:cNvPr id="6" name="Рисунок 5" descr="1613146323_97-p-natyurmort-zheltii-fon-1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1071546"/>
            <a:ext cx="7403575" cy="542928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14290"/>
            <a:ext cx="8001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>
                  <a:noFill/>
                </a:ln>
                <a:solidFill>
                  <a:srgbClr val="FF0000"/>
                </a:solidFill>
                <a:latin typeface="Calibri" pitchFamily="34" charset="0"/>
              </a:rPr>
              <a:t>ХОЛОДНЫЙ НАТЮРМОРТ</a:t>
            </a:r>
            <a:endParaRPr lang="ru-RU" sz="2800" b="1" dirty="0" smtClean="0">
              <a:ln w="11430">
                <a:noFill/>
              </a:ln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effectLst>
                <a:outerShdw blurRad="50800" dist="50800" dir="4920000" algn="t" rotWithShape="0">
                  <a:prstClr val="black"/>
                </a:outerShdw>
              </a:effectLst>
              <a:latin typeface="Calibri" pitchFamily="34" charset="0"/>
            </a:endParaRPr>
          </a:p>
        </p:txBody>
      </p:sp>
      <p:pic>
        <p:nvPicPr>
          <p:cNvPr id="3" name="Рисунок 2" descr="img_16284_mi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857232"/>
            <a:ext cx="7634886" cy="5715040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14290"/>
            <a:ext cx="8001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>
                  <a:noFill/>
                </a:ln>
                <a:solidFill>
                  <a:srgbClr val="FF0000"/>
                </a:solidFill>
                <a:latin typeface="Calibri" pitchFamily="34" charset="0"/>
              </a:rPr>
              <a:t>КОНТРАСТНЫЙ НАТЮРМОРТ</a:t>
            </a:r>
            <a:endParaRPr lang="ru-RU" sz="2800" b="1" dirty="0" smtClean="0">
              <a:ln w="11430">
                <a:noFill/>
              </a:ln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effectLst>
                <a:outerShdw blurRad="50800" dist="50800" dir="4920000" algn="t" rotWithShape="0">
                  <a:prstClr val="black"/>
                </a:outerShdw>
              </a:effectLst>
              <a:latin typeface="Calibri" pitchFamily="34" charset="0"/>
            </a:endParaRPr>
          </a:p>
        </p:txBody>
      </p:sp>
      <p:pic>
        <p:nvPicPr>
          <p:cNvPr id="3" name="Рисунок 2" descr="118546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928670"/>
            <a:ext cx="7429520" cy="5472249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5357826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Н.Л. </a:t>
            </a:r>
            <a:r>
              <a:rPr lang="ru-RU" dirty="0" err="1" smtClean="0">
                <a:latin typeface="Calibri" pitchFamily="34" charset="0"/>
              </a:rPr>
              <a:t>Неменская</a:t>
            </a:r>
            <a:r>
              <a:rPr lang="ru-RU" dirty="0" smtClean="0">
                <a:latin typeface="Calibri" pitchFamily="34" charset="0"/>
              </a:rPr>
              <a:t> Изобразительное искусство. Искусство в жизни человека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357166"/>
            <a:ext cx="4907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alibri" pitchFamily="34" charset="0"/>
                <a:cs typeface="Times New Roman" pitchFamily="18" charset="0"/>
              </a:rPr>
              <a:t>Используемые источники:</a:t>
            </a:r>
            <a:endParaRPr lang="ru-RU" sz="32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357298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http://forum.knitting-info.ru/index.php?s=5da93239d5392d5ed60179f2780a6bfa&amp;showtopic=8260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214554"/>
            <a:ext cx="49292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http://firs-art.livejournal.com/5101.html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357562"/>
            <a:ext cx="6215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http://draw.demiart.ru/2007/01/08/tsvetovedenie/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786058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http://www.artprojekt.ru/school/painting/001.html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929198"/>
            <a:ext cx="69515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Ткаченко Е.И. Таинственный мир цвета. – М.: Юный художник,1999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857628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Calibri" pitchFamily="34" charset="0"/>
              </a:rPr>
              <a:t>hhttp</a:t>
            </a:r>
            <a:r>
              <a:rPr lang="ru-RU" dirty="0" smtClean="0">
                <a:latin typeface="Calibri" pitchFamily="34" charset="0"/>
              </a:rPr>
              <a:t>://</a:t>
            </a:r>
            <a:r>
              <a:rPr lang="ru-RU" dirty="0" err="1" smtClean="0">
                <a:latin typeface="Calibri" pitchFamily="34" charset="0"/>
              </a:rPr>
              <a:t>anastasiya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usarova.narod.ru</a:t>
            </a:r>
            <a:r>
              <a:rPr lang="ru-RU" dirty="0" smtClean="0">
                <a:latin typeface="Calibri" pitchFamily="34" charset="0"/>
              </a:rPr>
              <a:t>/</a:t>
            </a:r>
            <a:r>
              <a:rPr lang="ru-RU" dirty="0" err="1" smtClean="0">
                <a:latin typeface="Calibri" pitchFamily="34" charset="0"/>
              </a:rPr>
              <a:t>kurs</a:t>
            </a:r>
            <a:r>
              <a:rPr lang="ru-RU" dirty="0" smtClean="0">
                <a:latin typeface="Calibri" pitchFamily="34" charset="0"/>
              </a:rPr>
              <a:t>/page2262392.htmttp:/</a:t>
            </a:r>
            <a:r>
              <a:rPr lang="ru-RU" dirty="0" smtClean="0"/>
              <a:t>/anastasiya-основные понятия о колорите. Энциклопедия художника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43050"/>
            <a:ext cx="8786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kern="10" spc="480" dirty="0" smtClean="0">
                <a:ln w="9525">
                  <a:noFill/>
                  <a:round/>
                  <a:headEnd/>
                  <a:tailEnd/>
                </a:ln>
                <a:gradFill flip="none" rotWithShape="1">
                  <a:gsLst>
                    <a:gs pos="3300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  <a:tileRect/>
                </a:gradFill>
                <a:effectLst>
                  <a:outerShdw blurRad="25400" dist="25400" dir="16200000" sx="101000" sy="101000" algn="ctr" rotWithShape="0">
                    <a:schemeClr val="bg1"/>
                  </a:outerShdw>
                </a:effectLst>
                <a:latin typeface="Arial Black"/>
              </a:rPr>
              <a:t> </a:t>
            </a:r>
            <a:endParaRPr lang="ru-RU" sz="3600" dirty="0">
              <a:gradFill flip="none" rotWithShape="1">
                <a:gsLst>
                  <a:gs pos="33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effectLst>
                <a:outerShdw blurRad="25400" dist="25400" dir="16200000" sx="101000" sy="101000" algn="ctr" rotWithShape="0">
                  <a:schemeClr val="bg1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285728"/>
            <a:ext cx="457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</a:rPr>
              <a:t>Цели </a:t>
            </a:r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</a:rPr>
              <a:t>и </a:t>
            </a:r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</a:rPr>
              <a:t>задачи:</a:t>
            </a:r>
            <a:endParaRPr lang="ru-RU" sz="4400" dirty="0"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  <a:tileRect/>
              </a:gra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071546"/>
            <a:ext cx="921550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Calibri" pitchFamily="34" charset="0"/>
              </a:rPr>
              <a:t> дать понятие о хроматических и ахроматических 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dirty="0" smtClean="0">
                <a:latin typeface="Calibri" pitchFamily="34" charset="0"/>
              </a:rPr>
              <a:t>цветах</a:t>
            </a:r>
            <a:r>
              <a:rPr lang="ru-RU" sz="2800" dirty="0" smtClean="0">
                <a:latin typeface="Calibri" pitchFamily="34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Calibri" pitchFamily="34" charset="0"/>
              </a:rPr>
              <a:t> научиться получать новые оттенки цветов;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Calibri" pitchFamily="34" charset="0"/>
              </a:rPr>
              <a:t> узнать о влиянии на цвет окружающего его фона;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Calibri" pitchFamily="34" charset="0"/>
              </a:rPr>
              <a:t> применять полученные знания при выполнении</a:t>
            </a:r>
          </a:p>
          <a:p>
            <a:r>
              <a:rPr lang="ru-RU" sz="2800" dirty="0" smtClean="0">
                <a:latin typeface="Calibri" pitchFamily="34" charset="0"/>
              </a:rPr>
              <a:t> практических работ;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Calibri" pitchFamily="34" charset="0"/>
              </a:rPr>
              <a:t> научиться понимать произведения искусств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Рисунок 7" descr="1621034299_5-phonoteka_org-p-karandashnii-fon-tsvetnoi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55231"/>
            <a:ext cx="9144000" cy="2302769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000100" y="142852"/>
            <a:ext cx="7858180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 цвета, которые мы видим каждый день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делятся на</a:t>
            </a:r>
            <a:endParaRPr lang="ru-RU" sz="48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6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Хроматические(цветные)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Ахроматические(бесцветные)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1357290" y="5643578"/>
            <a:ext cx="6572296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64"/>
              </a:avLst>
            </a:prstTxWarp>
            <a:scene3d>
              <a:camera prst="orthographicFront"/>
              <a:lightRig rig="sunrise" dir="t"/>
            </a:scene3d>
            <a:sp3d extrusionH="57150" prstMaterial="powder">
              <a:bevelT w="38100" h="38100"/>
            </a:sp3d>
          </a:bodyPr>
          <a:lstStyle/>
          <a:p>
            <a:pPr algn="ctr" rtl="0"/>
            <a:endParaRPr lang="ru-RU" sz="2400" kern="10" spc="480" dirty="0">
              <a:ln w="9525">
                <a:noFill/>
                <a:round/>
                <a:headEnd/>
                <a:tailEnd/>
              </a:ln>
              <a:gradFill flip="none" rotWithShape="1">
                <a:gsLst>
                  <a:gs pos="6000">
                    <a:schemeClr val="tx1">
                      <a:lumMod val="65000"/>
                      <a:lumOff val="35000"/>
                    </a:schemeClr>
                  </a:gs>
                  <a:gs pos="4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  <a:effectLst>
                <a:outerShdw sx="101000" sy="101000" algn="ctr" rotWithShape="0">
                  <a:schemeClr val="bg1">
                    <a:alpha val="97000"/>
                  </a:schemeClr>
                </a:outerShdw>
              </a:effectLst>
              <a:latin typeface="Arial Black"/>
            </a:endParaRPr>
          </a:p>
        </p:txBody>
      </p:sp>
      <p:pic>
        <p:nvPicPr>
          <p:cNvPr id="7" name="Рисунок 6" descr="hromaticheskie-i-ahromaticheskie-cveta-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08" y="4143380"/>
            <a:ext cx="5643602" cy="2401399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lide-10.jpg"/>
          <p:cNvPicPr>
            <a:picLocks noChangeAspect="1"/>
          </p:cNvPicPr>
          <p:nvPr/>
        </p:nvPicPr>
        <p:blipFill>
          <a:blip r:embed="rId3"/>
          <a:srcRect l="8379" t="2486" r="11551"/>
          <a:stretch>
            <a:fillRect/>
          </a:stretch>
        </p:blipFill>
        <p:spPr>
          <a:xfrm>
            <a:off x="1285852" y="428604"/>
            <a:ext cx="7429552" cy="6000792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6530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Calibri" pitchFamily="34" charset="0"/>
              </a:rPr>
              <a:t>ОТТЕНКИ ЦВЕТОВ</a:t>
            </a:r>
            <a:endParaRPr lang="ru-RU" sz="5400" b="1" cap="none" spc="50" dirty="0">
              <a:ln w="11430">
                <a:solidFill>
                  <a:schemeClr val="accent5">
                    <a:lumMod val="50000"/>
                  </a:schemeClr>
                </a:solidFill>
              </a:ln>
              <a:solidFill>
                <a:srgbClr val="FF0000"/>
              </a:solidFill>
              <a:latin typeface="Calibri" pitchFamily="34" charset="0"/>
            </a:endParaRPr>
          </a:p>
        </p:txBody>
      </p:sp>
      <p:sp useBgFill="1">
        <p:nvSpPr>
          <p:cNvPr id="3" name="TextBox 2"/>
          <p:cNvSpPr txBox="1"/>
          <p:nvPr/>
        </p:nvSpPr>
        <p:spPr>
          <a:xfrm>
            <a:off x="928662" y="1132818"/>
            <a:ext cx="8072494" cy="5170646"/>
          </a:xfrm>
          <a:prstGeom prst="rect">
            <a:avLst/>
          </a:prstGeom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extrusionClr>
                <a:srgbClr val="808000"/>
              </a:extrusionClr>
            </a:sp3d>
          </a:bodyPr>
          <a:lstStyle/>
          <a:p>
            <a:pPr algn="r"/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Чтобы получить </a:t>
            </a:r>
            <a:endParaRPr lang="ru-RU" sz="3000" dirty="0" smtClean="0">
              <a:ln>
                <a:solidFill>
                  <a:srgbClr val="333300"/>
                </a:solidFill>
              </a:ln>
              <a:latin typeface="Calibri" pitchFamily="34" charset="0"/>
            </a:endParaRPr>
          </a:p>
          <a:p>
            <a:pPr algn="r"/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н</a:t>
            </a:r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овый оттенок </a:t>
            </a:r>
          </a:p>
          <a:p>
            <a:pPr algn="r"/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из основного </a:t>
            </a:r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цвета, </a:t>
            </a:r>
            <a:endParaRPr lang="ru-RU" sz="3000" dirty="0" smtClean="0">
              <a:ln>
                <a:solidFill>
                  <a:srgbClr val="333300"/>
                </a:solidFill>
              </a:ln>
              <a:latin typeface="Calibri" pitchFamily="34" charset="0"/>
            </a:endParaRPr>
          </a:p>
          <a:p>
            <a:pPr algn="r"/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необходимо </a:t>
            </a:r>
          </a:p>
          <a:p>
            <a:pPr algn="r"/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прибавить </a:t>
            </a:r>
          </a:p>
          <a:p>
            <a:pPr algn="r"/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к </a:t>
            </a:r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нему </a:t>
            </a:r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другой цвет. </a:t>
            </a:r>
          </a:p>
          <a:p>
            <a:pPr algn="r"/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В зависимости </a:t>
            </a:r>
          </a:p>
          <a:p>
            <a:pPr algn="r"/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от количества</a:t>
            </a:r>
          </a:p>
          <a:p>
            <a:pPr algn="r"/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 добавляемого </a:t>
            </a:r>
          </a:p>
          <a:p>
            <a:pPr algn="r"/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цвета будет </a:t>
            </a:r>
          </a:p>
          <a:p>
            <a:pPr algn="r"/>
            <a:r>
              <a:rPr lang="ru-RU" sz="30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меняться и оттенок. </a:t>
            </a:r>
          </a:p>
        </p:txBody>
      </p:sp>
      <p:pic>
        <p:nvPicPr>
          <p:cNvPr id="5" name="Рисунок 4" descr="hello_html_15a726d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357298"/>
            <a:ext cx="4929222" cy="4899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6500826" y="2728914"/>
            <a:ext cx="1714512" cy="16287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929058" y="2800352"/>
            <a:ext cx="1714512" cy="16287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42976" y="1391181"/>
            <a:ext cx="26432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1.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С добавлением белого - цвет делается светлее, получается светлый оттенок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572264" y="4586302"/>
            <a:ext cx="1714512" cy="1628780"/>
          </a:xfrm>
          <a:prstGeom prst="ellipse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929058" y="4586302"/>
            <a:ext cx="1714512" cy="1628780"/>
          </a:xfrm>
          <a:prstGeom prst="ellipse">
            <a:avLst/>
          </a:prstGeom>
          <a:solidFill>
            <a:schemeClr val="tx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572264" y="1698957"/>
            <a:ext cx="228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3. При добавлении серого  -изменится насыщенность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00496" y="1329625"/>
            <a:ext cx="23574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2.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Добавляем чёрный - получается более тёмный оттенок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43438" y="628652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286644" y="6274378"/>
            <a:ext cx="5448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857356" y="627437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1214414" y="2800352"/>
            <a:ext cx="1714512" cy="16287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214414" y="4586302"/>
            <a:ext cx="1714512" cy="1628780"/>
          </a:xfrm>
          <a:prstGeom prst="ellipse">
            <a:avLst/>
          </a:prstGeom>
          <a:solidFill>
            <a:schemeClr val="bg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928662" y="142852"/>
            <a:ext cx="8001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Добавляя к цвету разное </a:t>
            </a:r>
            <a:r>
              <a:rPr lang="ru-RU" sz="28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количество белого или </a:t>
            </a:r>
            <a:r>
              <a:rPr lang="ru-RU" sz="28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черного, получаем цветовой тон, который </a:t>
            </a:r>
            <a:r>
              <a:rPr lang="ru-RU" sz="2800" dirty="0" smtClean="0">
                <a:ln>
                  <a:solidFill>
                    <a:srgbClr val="333300"/>
                  </a:solidFill>
                </a:ln>
                <a:latin typeface="Calibri" pitchFamily="34" charset="0"/>
              </a:rPr>
              <a:t>будет отличаться насыщенностью и светлотой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5.78035E-7 L 0.00521 -0.2853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1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9.24855E-7 L 6.38889E-6 -0.28324 " pathEditMode="relative" ptsTypes="AA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13873E-6 L 2.22222E-6 -0.2622 " pathEditMode="relative" ptsTypes="AA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7" grpId="0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D:\Мои рисунки\Рисунок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643182"/>
            <a:ext cx="6700229" cy="3500462"/>
          </a:xfrm>
          <a:prstGeom prst="rect">
            <a:avLst/>
          </a:prstGeom>
          <a:noFill/>
        </p:spPr>
      </p:pic>
      <p:sp>
        <p:nvSpPr>
          <p:cNvPr id="76" name="TextBox 75"/>
          <p:cNvSpPr txBox="1"/>
          <p:nvPr/>
        </p:nvSpPr>
        <p:spPr>
          <a:xfrm>
            <a:off x="1357290" y="285728"/>
            <a:ext cx="6715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Для закрепления можно выполнить УПРАЖНЕНИЕ</a:t>
            </a:r>
            <a:endParaRPr lang="ru-RU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285852" y="1285860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</a:rPr>
              <a:t>Смешать </a:t>
            </a:r>
            <a:r>
              <a:rPr lang="ru-RU" sz="2400" dirty="0" smtClean="0">
                <a:latin typeface="Calibri" pitchFamily="34" charset="0"/>
              </a:rPr>
              <a:t>каждый цвет с белой краской в верхней полосе и с серой краской в нижней </a:t>
            </a:r>
            <a:r>
              <a:rPr lang="ru-RU" sz="2400" dirty="0" smtClean="0">
                <a:latin typeface="Calibri" pitchFamily="34" charset="0"/>
              </a:rPr>
              <a:t>полосе. Оценить результат.</a:t>
            </a:r>
            <a:endParaRPr lang="ru-RU" sz="2400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4" y="5657671"/>
            <a:ext cx="8858280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ru-RU" sz="3600" dirty="0" smtClean="0">
                <a:ln w="28575" cmpd="sng">
                  <a:solidFill>
                    <a:schemeClr val="accent2">
                      <a:lumMod val="50000"/>
                      <a:alpha val="31000"/>
                    </a:schemeClr>
                  </a:solidFill>
                </a:ln>
                <a:latin typeface="Calibri" pitchFamily="34" charset="0"/>
              </a:rPr>
              <a:t>Восприятие цвета зависит </a:t>
            </a:r>
            <a:r>
              <a:rPr lang="ru-RU" sz="3600" dirty="0" smtClean="0">
                <a:ln w="28575" cmpd="sng">
                  <a:solidFill>
                    <a:srgbClr val="DA1F28">
                      <a:lumMod val="50000"/>
                      <a:alpha val="31000"/>
                    </a:srgbClr>
                  </a:solidFill>
                </a:ln>
                <a:latin typeface="Calibri" pitchFamily="34" charset="0"/>
              </a:rPr>
              <a:t>от фона,</a:t>
            </a:r>
            <a:r>
              <a:rPr lang="ru-RU" sz="3600" dirty="0" smtClean="0">
                <a:ln w="28575" cmpd="sng">
                  <a:solidFill>
                    <a:schemeClr val="accent2">
                      <a:lumMod val="50000"/>
                      <a:alpha val="31000"/>
                    </a:schemeClr>
                  </a:solidFill>
                </a:ln>
                <a:latin typeface="Calibri" pitchFamily="34" charset="0"/>
              </a:rPr>
              <a:t> на котором он расположен</a:t>
            </a:r>
            <a:endParaRPr lang="ru-RU" sz="4000" dirty="0" smtClean="0">
              <a:ln>
                <a:solidFill>
                  <a:srgbClr val="92D050"/>
                </a:solidFill>
              </a:ln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35782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8575" cmpd="sng">
                  <a:solidFill>
                    <a:srgbClr val="DA1F28">
                      <a:lumMod val="50000"/>
                      <a:alpha val="31000"/>
                    </a:srgbClr>
                  </a:solidFill>
                </a:ln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  <a:tileRect/>
                </a:gra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rial Black" pitchFamily="34" charset="0"/>
              </a:rPr>
              <a:t> </a:t>
            </a:r>
            <a:endParaRPr lang="ru-RU" sz="4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214290"/>
            <a:ext cx="68580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>
                  <a:noFill/>
                </a:ln>
                <a:solidFill>
                  <a:srgbClr val="FF0000"/>
                </a:solidFill>
                <a:latin typeface="Calibri" pitchFamily="34" charset="0"/>
              </a:rPr>
              <a:t>НЕОБЫЧНЫЕ </a:t>
            </a:r>
            <a:r>
              <a:rPr lang="ru-RU" sz="4800" b="1" dirty="0" smtClean="0">
                <a:ln w="11430">
                  <a:noFill/>
                </a:ln>
                <a:solidFill>
                  <a:srgbClr val="FF0000"/>
                </a:solidFill>
                <a:latin typeface="Calibri" pitchFamily="34" charset="0"/>
              </a:rPr>
              <a:t>СВОЙСТВА </a:t>
            </a:r>
            <a:r>
              <a:rPr lang="ru-RU" sz="4800" b="1" dirty="0" smtClean="0">
                <a:ln w="11430">
                  <a:noFill/>
                </a:ln>
                <a:solidFill>
                  <a:srgbClr val="FF0000"/>
                </a:solidFill>
                <a:latin typeface="Calibri" pitchFamily="34" charset="0"/>
              </a:rPr>
              <a:t>ЦВЕТА</a:t>
            </a:r>
            <a:endParaRPr lang="ru-RU" sz="4800" b="1" dirty="0" smtClean="0">
              <a:ln w="11430">
                <a:noFill/>
              </a:ln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effectLst>
                <a:outerShdw blurRad="50800" dist="50800" dir="4920000" algn="t" rotWithShape="0">
                  <a:prstClr val="black"/>
                </a:outerShdw>
              </a:effectLst>
              <a:latin typeface="Calibri" pitchFamily="34" charset="0"/>
            </a:endParaRPr>
          </a:p>
        </p:txBody>
      </p:sp>
      <p:pic>
        <p:nvPicPr>
          <p:cNvPr id="6" name="Рисунок 5" descr="slide-13.jpg"/>
          <p:cNvPicPr>
            <a:picLocks noChangeAspect="1"/>
          </p:cNvPicPr>
          <p:nvPr/>
        </p:nvPicPr>
        <p:blipFill>
          <a:blip r:embed="rId3"/>
          <a:srcRect l="11090" t="24026" r="15667" b="2636"/>
          <a:stretch>
            <a:fillRect/>
          </a:stretch>
        </p:blipFill>
        <p:spPr>
          <a:xfrm>
            <a:off x="2214546" y="1785926"/>
            <a:ext cx="5286412" cy="3964809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071546"/>
            <a:ext cx="3214710" cy="328614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71782" y="2014534"/>
            <a:ext cx="985838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0100" y="4714884"/>
            <a:ext cx="8001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alibri" pitchFamily="34" charset="0"/>
              </a:rPr>
              <a:t>Белый квадрат на черном фоне кажется крупнее, чем точно такой же черный квадрат на белом фоне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1071546"/>
            <a:ext cx="3214710" cy="32861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5054" y="2085972"/>
            <a:ext cx="9144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15960</TotalTime>
  <Words>339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Serg</cp:lastModifiedBy>
  <cp:revision>1594</cp:revision>
  <dcterms:created xsi:type="dcterms:W3CDTF">2010-10-26T08:27:44Z</dcterms:created>
  <dcterms:modified xsi:type="dcterms:W3CDTF">2022-06-29T17:48:49Z</dcterms:modified>
</cp:coreProperties>
</file>