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0" r:id="rId1"/>
  </p:sldMasterIdLst>
  <p:sldIdLst>
    <p:sldId id="286" r:id="rId2"/>
    <p:sldId id="28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8" r:id="rId29"/>
    <p:sldId id="284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929F9F4-4A8F-4326-A1B4-22849713DDAB}" styleName="Темный стиль 1 -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81" autoAdjust="0"/>
  </p:normalViewPr>
  <p:slideViewPr>
    <p:cSldViewPr>
      <p:cViewPr>
        <p:scale>
          <a:sx n="90" d="100"/>
          <a:sy n="90" d="100"/>
        </p:scale>
        <p:origin x="120" y="2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62707" y="1371600"/>
            <a:ext cx="109728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828800" y="3331698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609600"/>
            <a:ext cx="94488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33600" y="2507786"/>
            <a:ext cx="94488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566400" y="6416676"/>
            <a:ext cx="1016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535113"/>
            <a:ext cx="5389033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362201"/>
            <a:ext cx="5386917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362201"/>
            <a:ext cx="5389033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1" y="1524001"/>
            <a:ext cx="4011084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73152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8400" y="1831975"/>
            <a:ext cx="73152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8400" y="1166787"/>
            <a:ext cx="73152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  <a:lumOff val="50000"/>
              </a:schemeClr>
            </a:gs>
            <a:gs pos="100000">
              <a:schemeClr val="bg1">
                <a:lumMod val="65000"/>
                <a:lumOff val="35000"/>
              </a:schemeClr>
            </a:gs>
            <a:gs pos="32000">
              <a:schemeClr val="tx1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26" Type="http://schemas.openxmlformats.org/officeDocument/2006/relationships/slide" Target="slide29.xml"/><Relationship Id="rId3" Type="http://schemas.openxmlformats.org/officeDocument/2006/relationships/slide" Target="slide5.xml"/><Relationship Id="rId21" Type="http://schemas.openxmlformats.org/officeDocument/2006/relationships/slide" Target="slide23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27.xml"/><Relationship Id="rId2" Type="http://schemas.openxmlformats.org/officeDocument/2006/relationships/slide" Target="slide4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24" Type="http://schemas.openxmlformats.org/officeDocument/2006/relationships/slide" Target="slide26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23" Type="http://schemas.openxmlformats.org/officeDocument/2006/relationships/slide" Target="slide25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43287" y="1052736"/>
            <a:ext cx="2304256" cy="237626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  <a:lumOff val="50000"/>
                </a:scheme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0" b="1" dirty="0">
                <a:solidFill>
                  <a:schemeClr val="bg1"/>
                </a:solidFill>
                <a:latin typeface="+mj-lt"/>
              </a:rPr>
              <a:t>С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54156" y="1052736"/>
            <a:ext cx="2304256" cy="237626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  <a:lumOff val="50000"/>
                </a:schemeClr>
              </a:gs>
              <a:gs pos="50000">
                <a:schemeClr val="tx1">
                  <a:lumMod val="65000"/>
                  <a:tint val="44500"/>
                  <a:satMod val="160000"/>
                </a:schemeClr>
              </a:gs>
              <a:gs pos="100000">
                <a:schemeClr val="tx1">
                  <a:lumMod val="65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0" b="1" dirty="0" smtClean="0">
                <a:solidFill>
                  <a:schemeClr val="bg1"/>
                </a:solidFill>
                <a:latin typeface="+mj-lt"/>
              </a:rPr>
              <a:t>В</a:t>
            </a:r>
            <a:endParaRPr lang="ru-RU" sz="20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84032" y="1052736"/>
            <a:ext cx="2304256" cy="237626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  <a:lumOff val="50000"/>
                </a:schemeClr>
              </a:gs>
              <a:gs pos="50000">
                <a:schemeClr val="tx1">
                  <a:lumMod val="65000"/>
                  <a:tint val="44500"/>
                  <a:satMod val="160000"/>
                </a:schemeClr>
              </a:gs>
              <a:gs pos="100000">
                <a:schemeClr val="tx1">
                  <a:lumMod val="65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0" b="1" dirty="0" smtClean="0">
                <a:solidFill>
                  <a:schemeClr val="bg1"/>
                </a:solidFill>
                <a:latin typeface="+mj-lt"/>
              </a:rPr>
              <a:t>О</a:t>
            </a:r>
            <a:endParaRPr lang="ru-RU" sz="20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919302" y="1052736"/>
            <a:ext cx="2304256" cy="237626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  <a:lumOff val="50000"/>
                </a:schemeClr>
              </a:gs>
              <a:gs pos="50000">
                <a:schemeClr val="tx1">
                  <a:lumMod val="65000"/>
                  <a:tint val="44500"/>
                  <a:satMod val="160000"/>
                </a:schemeClr>
              </a:gs>
              <a:gs pos="100000">
                <a:schemeClr val="tx1">
                  <a:lumMod val="65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0" b="1" dirty="0" smtClean="0">
                <a:solidFill>
                  <a:schemeClr val="bg1"/>
                </a:solidFill>
                <a:latin typeface="+mj-lt"/>
              </a:rPr>
              <a:t>Я</a:t>
            </a:r>
            <a:endParaRPr lang="ru-RU" sz="20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43287" y="3573016"/>
            <a:ext cx="2304256" cy="237626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  <a:lumOff val="50000"/>
                </a:schemeClr>
              </a:gs>
              <a:gs pos="50000">
                <a:schemeClr val="tx1">
                  <a:lumMod val="65000"/>
                  <a:tint val="44500"/>
                  <a:satMod val="160000"/>
                </a:schemeClr>
              </a:gs>
              <a:gs pos="100000">
                <a:schemeClr val="tx1">
                  <a:lumMod val="65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0" b="1" dirty="0">
                <a:solidFill>
                  <a:schemeClr val="bg1"/>
                </a:solidFill>
                <a:latin typeface="+mj-lt"/>
              </a:rPr>
              <a:t>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851704" y="3573016"/>
            <a:ext cx="2304256" cy="237626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  <a:lumOff val="50000"/>
                </a:schemeClr>
              </a:gs>
              <a:gs pos="50000">
                <a:schemeClr val="tx1">
                  <a:lumMod val="65000"/>
                  <a:tint val="44500"/>
                  <a:satMod val="160000"/>
                </a:schemeClr>
              </a:gs>
              <a:gs pos="100000">
                <a:schemeClr val="tx1">
                  <a:lumMod val="65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0" b="1" dirty="0" smtClean="0">
                <a:solidFill>
                  <a:schemeClr val="bg1"/>
                </a:solidFill>
                <a:latin typeface="+mj-lt"/>
              </a:rPr>
              <a:t>Г</a:t>
            </a:r>
            <a:endParaRPr lang="ru-RU" sz="20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84032" y="3568474"/>
            <a:ext cx="2304256" cy="237626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  <a:lumOff val="50000"/>
                </a:schemeClr>
              </a:gs>
              <a:gs pos="50000">
                <a:schemeClr val="tx1">
                  <a:lumMod val="65000"/>
                  <a:tint val="44500"/>
                  <a:satMod val="160000"/>
                </a:schemeClr>
              </a:gs>
              <a:gs pos="100000">
                <a:schemeClr val="tx1">
                  <a:lumMod val="65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0" b="1" dirty="0" smtClean="0">
                <a:solidFill>
                  <a:schemeClr val="bg1"/>
                </a:solidFill>
                <a:latin typeface="+mj-lt"/>
              </a:rPr>
              <a:t>Р</a:t>
            </a:r>
            <a:endParaRPr lang="ru-RU" sz="20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919302" y="3570074"/>
            <a:ext cx="2304256" cy="237626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  <a:lumOff val="50000"/>
                </a:schemeClr>
              </a:gs>
              <a:gs pos="50000">
                <a:schemeClr val="tx1">
                  <a:lumMod val="65000"/>
                  <a:tint val="44500"/>
                  <a:satMod val="160000"/>
                </a:schemeClr>
              </a:gs>
              <a:gs pos="100000">
                <a:schemeClr val="tx1">
                  <a:lumMod val="65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0" b="1" dirty="0" smtClean="0">
                <a:solidFill>
                  <a:schemeClr val="bg1"/>
                </a:solidFill>
                <a:latin typeface="+mj-lt"/>
              </a:rPr>
              <a:t>А</a:t>
            </a:r>
            <a:endParaRPr lang="ru-RU" sz="20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813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10992544" y="6087152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75471"/>
              </p:ext>
            </p:extLst>
          </p:nvPr>
        </p:nvGraphicFramePr>
        <p:xfrm>
          <a:off x="911424" y="229584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Силы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919536" y="5085184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smtClean="0">
                <a:solidFill>
                  <a:srgbClr val="FFFF00"/>
                </a:solidFill>
              </a:rPr>
              <a:t>Нарисуйте </a:t>
            </a:r>
            <a:r>
              <a:rPr lang="ru-RU" sz="4000" dirty="0" smtClean="0">
                <a:solidFill>
                  <a:srgbClr val="FFFF00"/>
                </a:solidFill>
              </a:rPr>
              <a:t>силы упругости при взаимодействии объектов.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6" name="Picture 2" descr="http://sochi24.biz/wp-content/uploads/2013/05/url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909" y="1402276"/>
            <a:ext cx="4887591" cy="3452806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ufoleaks.su/images5/kana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41" y="1412776"/>
            <a:ext cx="5152007" cy="3442306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10704512" y="5893673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501521"/>
              </p:ext>
            </p:extLst>
          </p:nvPr>
        </p:nvGraphicFramePr>
        <p:xfrm>
          <a:off x="911424" y="229584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Силы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529786"/>
            <a:ext cx="7487856" cy="421191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7663476" y="1523363"/>
            <a:ext cx="46252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Именно из-за дополнения </a:t>
            </a:r>
          </a:p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этой силы к силе тяжести, длительное время не удавалось выполнить этот трюк.</a:t>
            </a:r>
          </a:p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Что за сила?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11121319" y="6059857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382189"/>
              </p:ext>
            </p:extLst>
          </p:nvPr>
        </p:nvGraphicFramePr>
        <p:xfrm>
          <a:off x="911424" y="229584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Силы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05003" y="1844824"/>
            <a:ext cx="34810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Чтобы преодолеть эту силу в среднем их необходимо 6400 штук. О чем речь?</a:t>
            </a:r>
            <a:endParaRPr lang="ru-RU" dirty="0">
              <a:solidFill>
                <a:srgbClr val="FFFF0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888564" y="1340768"/>
            <a:ext cx="6575588" cy="5256584"/>
            <a:chOff x="888564" y="1340768"/>
            <a:chExt cx="6575588" cy="5256584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424" y="1340768"/>
              <a:ext cx="6552728" cy="5209419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sp>
          <p:nvSpPr>
            <p:cNvPr id="6" name="Прямоугольник 5"/>
            <p:cNvSpPr/>
            <p:nvPr/>
          </p:nvSpPr>
          <p:spPr>
            <a:xfrm>
              <a:off x="888564" y="6165304"/>
              <a:ext cx="6575588" cy="432048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65000"/>
                    <a:shade val="30000"/>
                    <a:satMod val="115000"/>
                  </a:schemeClr>
                </a:gs>
                <a:gs pos="50000">
                  <a:schemeClr val="tx1">
                    <a:lumMod val="65000"/>
                    <a:shade val="67500"/>
                    <a:satMod val="115000"/>
                  </a:schemeClr>
                </a:gs>
                <a:gs pos="100000">
                  <a:schemeClr val="tx1">
                    <a:lumMod val="65000"/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11064552" y="6036841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893414" y="4697849"/>
            <a:ext cx="74972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Существует 4 разновидности этой силы. Назовите их.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6146" name="Picture 2" descr="https://encrypted-tbn2.gstatic.com/images?q=tbn:ANd9GcQngY39T4scQabU5dFaCYecwx_lyiTvgcR7enTSWFtrdeZUO9fPv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15" y="1446544"/>
            <a:ext cx="3415754" cy="255852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e-science.ru/sites/default/files/chem_terms/kr/t3-ris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4232" y="1446544"/>
            <a:ext cx="3692448" cy="255852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allforchildren.ru/why/illustr/whatis9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15" y="4192532"/>
            <a:ext cx="3415754" cy="2459344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encrypted-tbn3.gstatic.com/images?q=tbn:ANd9GcTZ7i1dRvgWqF3PpXbfMWMjJsFSG0qa7H9Rq0yUQNB48qduvEn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412" y="1446544"/>
            <a:ext cx="3868277" cy="255852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097794"/>
              </p:ext>
            </p:extLst>
          </p:nvPr>
        </p:nvGraphicFramePr>
        <p:xfrm>
          <a:off x="911424" y="229584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Силы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1064552" y="6021288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656884"/>
              </p:ext>
            </p:extLst>
          </p:nvPr>
        </p:nvGraphicFramePr>
        <p:xfrm>
          <a:off x="911424" y="229584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Не стандарт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7680176" y="1916832"/>
            <a:ext cx="410844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FFFF00"/>
                </a:solidFill>
              </a:rPr>
              <a:t>Может ли спортсмен на водных лыжах двигаться быстрее катера?</a:t>
            </a:r>
          </a:p>
        </p:txBody>
      </p:sp>
      <p:pic>
        <p:nvPicPr>
          <p:cNvPr id="11" name="Picture 2" descr="http://cs618720.vk.me/v618720100/e553/jvu_uTY-5e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24" y="1484784"/>
            <a:ext cx="6898326" cy="4602692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40216" y="2276872"/>
            <a:ext cx="344136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Что произойдет через 3 секунды?</a:t>
            </a:r>
          </a:p>
          <a:p>
            <a:pPr algn="ctr"/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981519" y="6032368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http://cs624920.vk.me/v624920042/11553/4O4kw-Faa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24" y="1340768"/>
            <a:ext cx="7128792" cy="5346594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967428"/>
              </p:ext>
            </p:extLst>
          </p:nvPr>
        </p:nvGraphicFramePr>
        <p:xfrm>
          <a:off x="911424" y="229584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Не стандарт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988554" y="6093296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http://s.pikabu.ru/post_img/2013/07/23/10/1374596544_98890073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76" y="1412776"/>
            <a:ext cx="6477000" cy="457200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557552"/>
              </p:ext>
            </p:extLst>
          </p:nvPr>
        </p:nvGraphicFramePr>
        <p:xfrm>
          <a:off x="911424" y="229584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Не стандарт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680176" y="1700808"/>
            <a:ext cx="38084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Почему с прицепом не происходит тоже самое, что и с машиной?</a:t>
            </a:r>
          </a:p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(он более…)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1136560" y="6112039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622461"/>
              </p:ext>
            </p:extLst>
          </p:nvPr>
        </p:nvGraphicFramePr>
        <p:xfrm>
          <a:off x="911424" y="229584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Не стандарт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567608" y="6067323"/>
            <a:ext cx="62327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Взлетит ли самолет? </a:t>
            </a:r>
            <a:endParaRPr lang="ru-RU" sz="4000" dirty="0">
              <a:solidFill>
                <a:srgbClr val="FFFF0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973433" y="1268760"/>
            <a:ext cx="7765488" cy="4703380"/>
            <a:chOff x="3973433" y="1268760"/>
            <a:chExt cx="7765488" cy="470338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3433" y="1375374"/>
              <a:ext cx="7765488" cy="4585336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 rot="5400000">
              <a:off x="2124131" y="3567378"/>
              <a:ext cx="4202659" cy="50405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65000"/>
                    <a:shade val="30000"/>
                    <a:satMod val="115000"/>
                  </a:schemeClr>
                </a:gs>
                <a:gs pos="50000">
                  <a:schemeClr val="tx1">
                    <a:lumMod val="65000"/>
                    <a:shade val="67500"/>
                    <a:satMod val="115000"/>
                  </a:schemeClr>
                </a:gs>
                <a:gs pos="100000">
                  <a:schemeClr val="tx1">
                    <a:lumMod val="65000"/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973433" y="5445224"/>
              <a:ext cx="7765488" cy="52691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65000"/>
                    <a:shade val="30000"/>
                    <a:satMod val="115000"/>
                  </a:schemeClr>
                </a:gs>
                <a:gs pos="50000">
                  <a:schemeClr val="tx1">
                    <a:lumMod val="65000"/>
                    <a:shade val="67500"/>
                    <a:satMod val="115000"/>
                  </a:schemeClr>
                </a:gs>
                <a:gs pos="100000">
                  <a:schemeClr val="tx1">
                    <a:lumMod val="65000"/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973433" y="1268760"/>
              <a:ext cx="7765488" cy="504056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65000"/>
                    <a:shade val="30000"/>
                    <a:satMod val="115000"/>
                  </a:schemeClr>
                </a:gs>
                <a:gs pos="50000">
                  <a:schemeClr val="tx1">
                    <a:lumMod val="65000"/>
                    <a:shade val="67500"/>
                    <a:satMod val="115000"/>
                  </a:schemeClr>
                </a:gs>
                <a:gs pos="100000">
                  <a:schemeClr val="tx1">
                    <a:lumMod val="65000"/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Прямоугольник 11"/>
            <p:cNvSpPr/>
            <p:nvPr/>
          </p:nvSpPr>
          <p:spPr>
            <a:xfrm rot="5400000">
              <a:off x="9384290" y="3116790"/>
              <a:ext cx="4202659" cy="506602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65000"/>
                    <a:shade val="30000"/>
                    <a:satMod val="115000"/>
                  </a:schemeClr>
                </a:gs>
                <a:gs pos="50000">
                  <a:schemeClr val="tx1">
                    <a:lumMod val="65000"/>
                    <a:shade val="67500"/>
                    <a:satMod val="115000"/>
                  </a:schemeClr>
                </a:gs>
                <a:gs pos="100000">
                  <a:schemeClr val="tx1">
                    <a:lumMod val="65000"/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1026" name="Picture 2" descr="http://atekru.com/pics/iucatal6000003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1" y="3316801"/>
            <a:ext cx="3603795" cy="2697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Скругленная соединительная линия 5"/>
          <p:cNvCxnSpPr>
            <a:endCxn id="1026" idx="3"/>
          </p:cNvCxnSpPr>
          <p:nvPr/>
        </p:nvCxnSpPr>
        <p:spPr>
          <a:xfrm rot="10800000" flipV="1">
            <a:off x="3867146" y="3861047"/>
            <a:ext cx="4533110" cy="804361"/>
          </a:xfrm>
          <a:prstGeom prst="curvedConnector3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  <a:lumOff val="50000"/>
              </a:schemeClr>
            </a:gs>
            <a:gs pos="100000">
              <a:schemeClr val="bg1">
                <a:lumMod val="65000"/>
                <a:lumOff val="35000"/>
              </a:schemeClr>
            </a:gs>
            <a:gs pos="32000">
              <a:schemeClr val="tx1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11142802" y="6093296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082582"/>
              </p:ext>
            </p:extLst>
          </p:nvPr>
        </p:nvGraphicFramePr>
        <p:xfrm>
          <a:off x="911424" y="229584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Не стандарт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807968" y="1812880"/>
            <a:ext cx="63367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В следствие притяжения к Земле и к Солнцу он должен по утрам отклоняться к Востоку, а по вечерам к Западу. Согласны ли вы с этим утверждением? 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9" name="Picture 2" descr="http://www.graycell.ru/picture/big/aerosta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24" y="1412776"/>
            <a:ext cx="4762500" cy="476250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992544" y="6021288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011315"/>
              </p:ext>
            </p:extLst>
          </p:nvPr>
        </p:nvGraphicFramePr>
        <p:xfrm>
          <a:off x="911424" y="229584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Законы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Picture 4" descr="http://www.tinlib.ru/fizika/vozvrashenie_charodeja/i_02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536" y="1340768"/>
            <a:ext cx="8064896" cy="4227792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7" name="TextBox 6"/>
          <p:cNvSpPr txBox="1"/>
          <p:nvPr/>
        </p:nvSpPr>
        <p:spPr>
          <a:xfrm>
            <a:off x="1631504" y="5547133"/>
            <a:ext cx="88569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Какой закон хорошо подходит к описанию этой картинки?</a:t>
            </a:r>
          </a:p>
          <a:p>
            <a:pPr algn="ctr"/>
            <a:endParaRPr lang="ru-RU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70183" y="156471"/>
            <a:ext cx="2677015" cy="3023407"/>
            <a:chOff x="561521" y="1915958"/>
            <a:chExt cx="2677015" cy="3023407"/>
          </a:xfrm>
        </p:grpSpPr>
        <p:pic>
          <p:nvPicPr>
            <p:cNvPr id="1026" name="Picture 2" descr="http://www.fizika.ru/kniga/tema-12/p-12k-2.gif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401"/>
            <a:stretch/>
          </p:blipFill>
          <p:spPr bwMode="auto">
            <a:xfrm>
              <a:off x="839417" y="1915958"/>
              <a:ext cx="2363545" cy="219241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561521" y="4108368"/>
              <a:ext cx="267701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ru-RU" sz="4800" b="1" dirty="0">
                  <a:ln>
                    <a:solidFill>
                      <a:schemeClr val="bg1"/>
                    </a:solidFill>
                  </a:ln>
                  <a:solidFill>
                    <a:srgbClr val="FFFF00"/>
                  </a:solidFill>
                </a:rPr>
                <a:t>Графики</a:t>
              </a: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3025094" y="1124744"/>
            <a:ext cx="2393012" cy="3063245"/>
            <a:chOff x="3978276" y="1779039"/>
            <a:chExt cx="2393012" cy="3063245"/>
          </a:xfrm>
        </p:grpSpPr>
        <p:pic>
          <p:nvPicPr>
            <p:cNvPr id="1028" name="Picture 4" descr="http://evgenija-djachk.ucoz.ru/sila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674" t="35700" r="1179" b="6551"/>
            <a:stretch/>
          </p:blipFill>
          <p:spPr bwMode="auto">
            <a:xfrm>
              <a:off x="3978276" y="1779039"/>
              <a:ext cx="2393012" cy="2316705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4189994" y="4011287"/>
              <a:ext cx="180850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ru-RU" sz="4800" b="1" dirty="0" smtClean="0">
                  <a:ln>
                    <a:solidFill>
                      <a:schemeClr val="bg1"/>
                    </a:solidFill>
                  </a:ln>
                  <a:solidFill>
                    <a:srgbClr val="FFFF00"/>
                  </a:solidFill>
                </a:rPr>
                <a:t>Силы</a:t>
              </a:r>
              <a:endParaRPr lang="ru-RU" sz="4800" b="1" dirty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14272" y="4210468"/>
            <a:ext cx="7250924" cy="2492470"/>
            <a:chOff x="314272" y="4210468"/>
            <a:chExt cx="7250924" cy="2492470"/>
          </a:xfrm>
        </p:grpSpPr>
        <p:pic>
          <p:nvPicPr>
            <p:cNvPr id="1030" name="Picture 6" descr="http://wexplain.ru/wp-content/uploads/2013/09/caaea71802db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39" t="3844" r="5455" b="9470"/>
            <a:stretch/>
          </p:blipFill>
          <p:spPr bwMode="auto">
            <a:xfrm>
              <a:off x="314272" y="4210468"/>
              <a:ext cx="2164624" cy="249247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2711624" y="4820905"/>
              <a:ext cx="48535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spcAft>
                  <a:spcPct val="0"/>
                </a:spcAft>
              </a:pPr>
              <a:r>
                <a:rPr lang="ru-RU" sz="4800" b="1" smtClean="0">
                  <a:ln>
                    <a:solidFill>
                      <a:schemeClr val="bg1"/>
                    </a:solidFill>
                  </a:ln>
                  <a:solidFill>
                    <a:srgbClr val="00B0F0"/>
                  </a:solidFill>
                </a:rPr>
                <a:t>Нестандартные </a:t>
              </a:r>
              <a:endParaRPr lang="ru-RU" sz="4800" b="1" dirty="0" smtClean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</a:endParaRPr>
            </a:p>
            <a:p>
              <a:pPr lvl="0" algn="ctr" fontAlgn="base">
                <a:spcAft>
                  <a:spcPct val="0"/>
                </a:spcAft>
              </a:pPr>
              <a:r>
                <a:rPr lang="ru-RU" sz="4800" b="1" dirty="0" smtClean="0">
                  <a:ln>
                    <a:solidFill>
                      <a:schemeClr val="bg1"/>
                    </a:solidFill>
                  </a:ln>
                  <a:solidFill>
                    <a:srgbClr val="00B0F0"/>
                  </a:solidFill>
                </a:rPr>
                <a:t>вопросы</a:t>
              </a:r>
              <a:endParaRPr lang="ru-RU" sz="4800" b="1" dirty="0">
                <a:ln>
                  <a:solidFill>
                    <a:schemeClr val="bg1"/>
                  </a:solidFill>
                </a:ln>
                <a:solidFill>
                  <a:srgbClr val="00B0F0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5877385" y="1700808"/>
            <a:ext cx="2378855" cy="3101662"/>
            <a:chOff x="5877385" y="1700808"/>
            <a:chExt cx="2378855" cy="3101662"/>
          </a:xfrm>
        </p:grpSpPr>
        <p:pic>
          <p:nvPicPr>
            <p:cNvPr id="1034" name="Picture 10" descr="https://encrypted-tbn2.gstatic.com/images?q=tbn:ANd9GcQYM9LjRm_GsI2k-4CBdCWWjXDufsleb3pDuxYVRXr-XaRJIV8H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1984" y="1700808"/>
              <a:ext cx="2304256" cy="2276475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Прямоугольник 20"/>
            <p:cNvSpPr/>
            <p:nvPr/>
          </p:nvSpPr>
          <p:spPr>
            <a:xfrm>
              <a:off x="5877385" y="3971473"/>
              <a:ext cx="230691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ru-RU" sz="4800" b="1" dirty="0" smtClean="0">
                  <a:ln>
                    <a:solidFill>
                      <a:schemeClr val="bg1"/>
                    </a:solidFill>
                  </a:ln>
                  <a:solidFill>
                    <a:srgbClr val="FFFF00"/>
                  </a:solidFill>
                </a:rPr>
                <a:t>Законы</a:t>
              </a:r>
              <a:endParaRPr lang="ru-RU" sz="4800" b="1" dirty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8673461" y="2261028"/>
            <a:ext cx="2984984" cy="3256224"/>
            <a:chOff x="8673461" y="2261028"/>
            <a:chExt cx="2984984" cy="3256224"/>
          </a:xfrm>
        </p:grpSpPr>
        <p:pic>
          <p:nvPicPr>
            <p:cNvPr id="1036" name="Picture 12" descr="http://5klass.net/datas/fizika/Reaktivnoe-dvizhenie-fizika/0006-006-Reaktivnoe-dvizhenie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37" t="37799" r="4714" b="2438"/>
            <a:stretch/>
          </p:blipFill>
          <p:spPr bwMode="auto">
            <a:xfrm rot="21438207">
              <a:off x="8790118" y="2261028"/>
              <a:ext cx="2792671" cy="2360841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Прямоугольник 23"/>
            <p:cNvSpPr/>
            <p:nvPr/>
          </p:nvSpPr>
          <p:spPr>
            <a:xfrm>
              <a:off x="8673461" y="4686255"/>
              <a:ext cx="2984984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fontAlgn="base">
                <a:spcBef>
                  <a:spcPct val="20000"/>
                </a:spcBef>
                <a:spcAft>
                  <a:spcPct val="0"/>
                </a:spcAft>
              </a:pPr>
              <a:r>
                <a:rPr lang="ru-RU" sz="4800" b="1" dirty="0" smtClean="0">
                  <a:ln>
                    <a:solidFill>
                      <a:schemeClr val="bg1"/>
                    </a:solidFill>
                  </a:ln>
                  <a:solidFill>
                    <a:srgbClr val="FFFF00"/>
                  </a:solidFill>
                </a:rPr>
                <a:t>Движение</a:t>
              </a:r>
              <a:endParaRPr lang="ru-RU" sz="4800" b="1" dirty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966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560496" y="5877272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971687"/>
              </p:ext>
            </p:extLst>
          </p:nvPr>
        </p:nvGraphicFramePr>
        <p:xfrm>
          <a:off x="911424" y="229584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Законы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563023" y="2348880"/>
            <a:ext cx="43924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Какой закон хорошо описывает поведение данных предметов?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4981" t="32347" r="54427" b="15903"/>
          <a:stretch/>
        </p:blipFill>
        <p:spPr>
          <a:xfrm>
            <a:off x="911425" y="1412776"/>
            <a:ext cx="6624736" cy="450114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ata:image/jpeg;base64,/9j/4AAQSkZJRgABAQAAAQABAAD/2wCEAAkGBxQSEhUTExQWFRUXGBUYFxcXFxccGxodFxwYFxgWHBYYHSggGBwlHBgcITEhJSkrLi4uFx8zODMsNygtLisBCgoKDg0OGxAQGiwkHyYuLCw0LzQsLCwsLCwsLCw0LCwvLCwsLCwsLCwsLCwsLCwsLCwsNCwsLCwsLCwsLCwsLP/AABEIAOEA4QMBIgACEQEDEQH/xAAbAAACAwEBAQAAAAAAAAAAAAAABgMEBQIHAf/EAEUQAAIBAgQDBQQHBQcDBAMAAAECEQADBBIhMQVBUQYTImFxMoGRoSNCUrHB0fAHFDNichVDgpKi4fEkY4NEU7LSFzST/8QAGgEAAgMBAQAAAAAAAAAAAAAAAAECAwQFBv/EADMRAAICAQIEAQsEAgMAAAAAAAABAgMRBCEFEjFRQRMiMmFxgZGhsdHwI0Lh8TPBFBVS/9oADAMBAAIRAxEAPwD3GiiigAooooAKKKKACiiuXcDejOAOq+Fo3rNxXFlXQHWsq9xRjtpWK3X1Q2W7Lo0SkMT4kCqt3iijmPv+6l1rxbck0LYY7KT7qwz4lZL0EXLTxXVmrc44ORPwH41Wu8fI1kgf4f8A61UbBtzgepH51Ux2ALIVzoJ57/hWaWr1D6vHyLI1Vmhd7RMr5MxmAfqc/wDDUi9o2G8/6fypXw/DIuki6pGmhJmeu1XWsHkVPvFVrWXrfmZY6a+wx2u0y8xV6xxu03OPX8xpSU9sjkahmrYcTuj13IPTQfQ9Kt3VbUEH0ruvN7OMdDKsRW3ge07CBcGYdef5V0KeKVy2msfQzz0sl03G2iqmC4jbujwsJ6c/hVuujGSkspmdprZhRRRUhBRRRQAUUUUAFFFFABRRRQAUUUUAFFfGaNTWDxTjG6p8f1vVF+ohTHMicK3N4RoY7iaoPOl/F8SZ+cCqL3STqZNWLVgT4tT9kb+88q4V+rsufZG6FMYEdtGbYTVm1huROY9F/Paur2KS2IYyfsLsP6j+dJ3HP2gW0bubea7c2FnDjMf8TDb7/KqYV8zxFZZNvx6IeM6p7RRPm3wqC/xa0v2m9SAPnSJheGcWxep7rh9s/a+ku/Db4wa2MN+y7Ct4sVexGLbf6S6VSfJEiB763Q0lmPOaXz/godkfb8v5Jsb26wtswbuHU9C4Y/AVjXv2oYQGP3hP8Nlz88pptw/Y/AWv4eDsDzNsMfi0mrgwNtdFtWx6Ig/CrFooeMn8kLyz8EhB/wDyjhD/AOpHvsP/APSrVnt1hbn/AKjDn+oZP/lFNWIwVs720Pqi/lWPjezGDue3hbJ8+7UH4gA0S0Fb8ZfL7Ar5dkc2uI23EqAZ527gPv8AOvpvg6ZgfJxB+NLmO/ZxhCc1oXLDcjbc6e5pj5VSu8I4lhx9FiExSD+7vr4o/rmSf8VZ58Of7ZfHYtWoXihuZxzBHzH519n3ikzD9sBbbu8VbuYV+jgvaPo4EiesEedMVjFqwBUgZhKlWBRvNWGhrFZp51+ki6M4y6M1LdwqZUweopj4T2l2W9/mH4j8RSml/rp5/rappqVGospeYsVlcZ9T023cDAEGQeYrqkHhPF3sHqnNfxHQ07YLGLdUOhkH5eRHKvQ6bVwvW3Xsc62pwfqLFFFFaioKKKKACiiigAooooAK+ExX2sTjmPgZFPrVV90aoOTJQg5PCKvGuKySiHTmaxBJMCuspJgbmo3YQQD4B7TdfzE7DnudBXmrbZWycpHThFRWES2boE5dABq5293Qee55Vk9oO1VrCpqSM3shRNy4eiruP99SKye0faFkZcPYTvMQ/wDCsjXL/wB24f1tpG41uyfY8WG/ecS3f4tt3Oq2/wCW2OUdau0+ldnnS2j9fzuQssUdl1MfB9ncbxHxYpmweGO1hP4zg/bb6s9PPUc6deC8Aw+DTJhrS2xzI1Y/1OdTWnvRXXrjGC5YrCMkm5PLOVq3baqkVYsGmxEjmqz1aNVrgpAVLtV7hqZnDajaSP8AKSD8waguU2BXeq9xRU9w1A5/X41EZRx2BS6pW4iup5MJ/wCKSeI9kLljM+BuFQdWsOSUb06Hz386f2NQus0AefcE7WsrdxiVKONMrb+48/1vTnhsTIBU5lP691Ue0PZ21iky3BDD2XHtL7+nlSdgMfe4fe7jE+JG9i59Vh5+dYr9HGS5q+vY013+E/iemK4O1XuF8Raw+Zdj7S9f96xMHiA4zLrP6g+f69bqtNcuMpVy5o7NGiUU1hnpWDxS3UDoZB/UetT0hcC4qbD6+wfa8v5vzp7RwQCNQa9LpNSr4Z8fE5ltTg/UdUUUVqKgooooAKKK+E0AVsfiMimlbEMSZ3JrX4hczHyFUAoUFzvsvr1/XlXC1lnlZ4XRG2mPKslHECBk5n2j8yCeSgat8PVQ7UceNvJZsKbl+4Ysp1J0N5+g8uQAA6jY7V8TTCWWZyToCwG5n2LQ82ME/wC1RdgezboGxuKE4m+JAP8AdWzqtsdNN/8AmoafT+Ulv6K+b7fcnOzlW3Vk/ZDsuuDUu573E3Nbt07k/ZXoo/CmQaVIUqk2OtwpLAZiAJ01JyhT9k5vDBjXTfSutgyZLitXD4tFLZjlywTPQgtm9IDf5W6VwdQRJEjcbjz9awLlg2wr33FpRdUqzMuhbxZWkwVLZ0AEaXmgCASsDGg61k3eI/8AUd0R7PdOhg82yXZPIBXXp7R3rjAY5Ut27Vi1ddUC2lZxkUZF0zG7DkED2lVpkda5vHEXRlmzaLJdWArXCCPDAuEoN5Ps8qeBGp2fv33tzfXK0WjEeyxtobiab5bmbXzjlUXaG3cKDuhmdSWUZ2UFgrZA2UiULEAg6QZ5VQOPQg5sa0m2rqmewpk5iQAiBjpl0k71xiEsySHxTDOsZXxrCIWfYMETNGAI+7vd8pU/Rd42YTplH70G9Tna0fcOhq7jHIViokgEgdSBoPeaxrdmzOv74BN3c49Rq8qd+n31Uu4m0q//ALL2yEHt3WnOfK/MkEbedDQBbxlxchcksJVmYQADBL5YED6K5HmRyIrQwl5nto7rkZlVmX7JIBK+4mKoKtyWZL4uSyJNxEaQIbe1kGmZvhXRxt0e1azDMQDbcE6bko+XKNI0LfOosZNicWqsFYkEgmcrRCyT4gMoMAmJnSu1MgGCJ5Hl5Gso4lLj+FjncABHBWFTxGEYAlWbKCRMgjkBVnhdh0BDtm9kCdzCgMzRpmZsx05FRyqOBl1qy+NcIt4m2bdwSDseYPIg8jWhdvqpAJgmSB6FQT6Syj3iulcGY6ke8aH56e40LuAg8Dxr4O9+54g6/wBxc2FxeVsn7X2Sefh5gh0sYjMJH6/X63rP7U8CXFWSh0cao3NWG3upe7GcWc5rF7+LbMMD+tQR93mKxazTqS8pHr4/c00WftfuHlWpr7I8U/uWO2qenNfd93pShbfbof1+vQ1Ol0owZdCDI9RyrBprnTYpLoXWwU44PUaKq8MxovW1uLzHwPMVar1MZKSyjlNYeAooopiCq2NuwtWayOJXvFHSs+qt8nW2TrjzSKjCSB1rPxOKGZn+pbGnnrCD/E0n0EVZxN7KjHmfCPfufhNKXbjiv7thSF9uAwHW5c8NpY8hB9xrhrPRdfzH3NyXczeDYM8U4kWfxYbCNmbpcvn78u3uNepuk1h9guBDBYK1a3cjPcJ3LPqZqocbfvhO5ZlIzDx+F1dIbJdtkhWIEq6c1Zbls9O1VUoQUV4GOc+Z5NnH2mKsF0JGmpHzGo9RtNKF3DKAGxBuKJuWszCDdJgyLY1JYoCsANntSJFzVpx/E/EbdkB3DKrsZ7u0WgjvCN2giEGpzLOUENWLdsqHIIbEYkjK+oBQEgrcUnw4e3IBEatlHtuhBsSI5PrYi9dML9AhLLnYBrsiYi2ZW3O4LZuQKiazjdsiXQG6+Uq14sCLbK2pF+4cqgMCSqnTKvhFWUwbYlQ7MtxXVToCLB8Mq4tzN/2hq5ynLspFT4HAsLjF0kKT3bsVJA8UBANFUC4yjQGBBzaVFoZBavXrzlS2SRbcraA0IYCe+vjxg5dha/uyJEivl/hYD21uqr52zMrd5fg+CYN05FElgYVdHECd9u3g1z94ZzepgaQTG0kae4VdBqOR4KKcMZbWW3cuFgUIhltg5TanS0EGvdyRt9I42MCd+GqtvQEvlEZ7t1xmCoBLMxJE2113ME7sZtWXg1R4zhgLlu/FwsCFhFzTAcqWHQZnAMiM566AFDDcOATLcAzajws+0RvMzqaoDBN3jkl1U+zluueb/VJME5yT6L0EfcPgE8CKt1BbVcpIgHKyHXqc1saRsfhdvPSkxoWeJYMd6AB4uTvaUwSHiHTI27LMHZI0JMxYi1cteyzAAMFAYXPaJ+rchydE2fdjsBNb916qYnDLcEMJ958um+w36VDI8GTdvZsy3LYdYVRkBbKo3Y2WAdT0ChvZUzU2HzRmsXA6liAjksvh9rx6uhn+oDwjKKuYywSoyqpI2zco1Ee8DptWf/ZxCBpbMFCklwLogKoHfbPsTluAgs+6gCmhBcdLty3mBS7PgDRqFDgujahhDFoGs92SBVnhy3QSH0UDT1J0UDkqKAs7sSx2iqJxasGW7lZNmcCBbVCR4kJlPEjRcEr4SZGUCrSXntR7Vy0ZI+tcRRzPO4v+vUe1qQ2mBpMJpE7cYM2LtvHWxOUhbwH1lPXr0+HSmbGXWZrdxGU29CCHMMNGJ00MgRJ0CljvpUTOmItOjZiGWWzCNHnKQp1QQJAMGIJ1NJLA8k2CvhhAMghWRuqsA6t71IJ8wRWjbaRXmnZTiNyxf/drjSLZNtZ5DMzp7pLfEV6NZbXyIkfr4fOuJqqfJWNeD3N9U+eORn7FY7K72SdG8S+v1hTnXl1jEd1cS6PqsCfTY/KvT7bSAetdbhtvNXyvw+hi1UMSz3OqKKK6RmOXMA0rYnESxPnTBxS7ltMfKk1rtcfilm8Y+816aPVneMuhnVCdBGb3+J/9ApHxdw43imGtN7KlsTcHLmtsfAH41u4nEEyw5q5H/kKqv+lmFYfYM58djb41ykWUnogyx5CVPxqnSR5rc9v6Rba8Q9p6wt6sPH31vPcFrwKGVcRiUjOCkwiHqp0Z9QkkanMUz8ZxI3D3K500Bu65bgUz4bUe0xgyyHRQYOYrVf8Aehcy27X8JYtBrZCm7GhsjYBE1Lspnwsq6lgOwkYi73/h7qwAiDNbd0XMLxkKe5QzLBnHeXnlULMGzwStvgOEsukxIBB7sksA0hgzkk99c0Ul2LeJJUiueBXYBzLFxYVtPAu5Fu3Cr4FBgeEEqEJk1rW7gUQBGpOnUkkn4maYjnC8OVMxBJLGTJ9YHuGnurH4hxfurl9DbJazZGIHiA7xPEGyzzUrBB+0vWt9L4qhxbg/e38PeVsptG4H/ntuJNv/APoltv8ACeuoBk4jjYWw2ICZra4f94kNusFoEjUlVMctOVdN2gVLlpLqlFuhctyQUDtOW0x+qxgwToYjeBXDdlXTAYjC22VjcXEJazSFRLmcWkJAJhFYDbrUrcLLKbd+3ba01lLbjMzSVzSIKjw6yGmZGwqDiiSZNj+Lm1H0czftWBD87uWGPh0AzCRvoffes8VDXmw7rkuhBcGsq6E5SytoTlbRgQCMy8iDS4vBL4tJbF0Xe7xNq6rXSQ3d28sIzKpzOMsZtJ0J1mtvB8NY4hsTcYZha7m2iyQqlg7sWIGZmKpyEBecmlsMqcW4mEvW7MDPdW4y5myiLeQEAwSWlxAA2DHSNcLGcaZWZTagrY79gXAI1IKbRmEHWY8xWv2iwAveF7dq7bgylwbNyYGDGkj3jXqt4fgpV07xluquHWySwJLENmLQZ05QSffUHgZ3h+M96XyJOQ2xq0Fs6LeGUEb5W2JGx9a7s8SLNcUIPo7otnx6t4VuEqMusK0xP1TVY8IcXL11RaLu6tbZpPdlbQszAGukmJG8edfbfC2W5duAWy73e8RzMoDbW0eWuikxMeLyowg3Jv7Ybu71zuvDZe4rBXliLe7KuUA6axPKrpC3EB9pGAYETqDqCCPcazRw+4Ld62HVe+uXGzCSVW5uApABaJgzAJmDEG/bQIioghUUKo6BQAB8BQ8ARNh0t2x7RybESWHkCOUaek1k4e4yiUWUaPCIAcAH2JP0LEDMUPgOYQQzMa2pqPFWjkOVFbnlOx1n4z+dJMeDLttvetwwIPe29gBzUZoyXZ3BiYOaPCRewmQrmtjRiWJgyTs2adcwiCDqIjSKz7Vm4gW5EkxCsxGcg5VRix/igZcrkkuZkLCkWLTAfT25ZGP0oggsdFlbe4uLGUruYy6sBDaEJPbbDdzjLV5f7wZT/UpBX55fhT7hn8Kk6ER8/wBGl39pWFLYTvMuVrbqw11A2189eVMli4LiI42u2rT/AOZRp99c/iC8yMvajVpnu0W7moivQOyuK7zDWyTJAyn1GleeWmkA+VN3YG94LifZaf8AN/xVfDJ8t2O6Hqo5hnsNlFFFegOcY3am7ltepj7jSbeuQDG8GKZu2zwlv+pvupTBkieo+8V57iUs349h0NMv0yjjDlYD6oyn/KXf7iKyP2Wz+7NcO9y4zH36/jWtx9gEkHUWrhPqEP4RVf8AZugHD7PUhifiav4fupP2f7I6nw95t8XwNvEWyt2RGquph0I1Dq31SIrG4FxL92Y27zBlBW0l8BVC5QAli4gANk65hm0Jc7SopkZARBAIOhB5g7iDVOxwu2qssZ1ZcpD+LwiYQk6sokxmJia6ZkNO5jAoljA0Hx091djFg6g0sXbbYQHRruF5jVrlgeXO5aHT2l5SNuBhbkB8O6XrbDMoa46TPMXrUhxHMoT1Y0ANA4iOQY+YGnxOh901pYbF6SDI/Wnl6V5m+LuWsvfXLdoaDJcvlZA5BmeCYHtZQDWlhsYoDMlwyYaVYsrSNIUEh9FjSfI1JgOr9oEDBFGdiWAhl3XcbzO41AEjUirFjELiASjZSIkEKdwGEwdQQRseuumnnHDrbXDdXw5QdRcm4pysM30JaFYKAuY7HoABWjwTjYDP3OR2fKURfo1CksVBkkDQgkqCTmkLrFAhpv8AeHS3CkEh2IkLEbLIkkGROg5zsZ8Kjja4WPRwkf6FBHz9DVTAYp7dvK3jfxFmIIBdtSYkkLJ0EmBAkxVTFcRujSyArGJN828qgmM6raOZ4JnKcsxGYVFoeSDiOIuXpNt+6QFlJCguWUlHVc0qoVgVkhpIOwgmhhsK6+1ee5/Wtr5d2i/OanxWHa0RatEupzOznLmmQ1x+SEu7FzsASxgiADA4a4ZLMWUxlLd3m5zrbhcu0c9/Kq3Fsnkzbl12LubhtWkLABFVnfJKsTmVoGYEBVEmJnUAUv7def4Xh6l1DgSBLKBlXeZzDoJMga3FrGS3cXItwOtyEzICSQSRDEBlJkzMiToeVPIGtOS7BbeYJKpluKyh1yhR4gF8MCJEgyNTJQFkvYMd4oYSAROogjyI5EV9znlauuPtAIB6w7BiPMA1QslTZyXJD6rkLMieIkTmt5xlJkAGY2jQ1Xfg1u40MllHiZtANPU5u6LKddnEfOGqxcxu2gCJG3oRtvodq+W76sYU5tCZGo3j2tv+D0qlhOAWgBmW2CP5c5nqC3hB9FjpWsllF2Pv5n1NR5B5MniOJZWABCIBnZyRJC7qAdFECWdtAIiSdOuHW0Ja4NWYydGAGgGitEEiPFEtpygDTuYdDO2sax01HrBrNwGBa3dbX6MlmJZpknQQNSxOhZ3OmUKoA2fLsGSj2wsZ8JfX/tsfhr+FZ/Y3El8FhSeSOg9EZkH686ZePtb/AHe6I1Nt/uNK/wCz/EL/AGbYSPGLl3WORcaVi1sP0X7fuX6d+eMFnn6n7zTH2FeL1xeoB+E0t2Tv61udim/6sj/tmuboni+L9ZqvWa2eg0UUV6g5Iudtbc20PRj8xSlZtgsoOxZZ+IJp37VpOHJ6EfeKRx8K89xLbUZ9SOjpt6yHtLhU7oFT4mtXZH+FlB+Aj3Vx+zO7a/s3Dzq0MD/mb8Klx9n2T1LJ7tR+NL37L3jDPaO9q66/d+Rq/h0/S9xDUrZe89Aa6nIVGb69Krk18rpc7MuCz+8j7NYL2WsO13DKIYk3LEgKxO7250tXD7lbnB8Q0maoLl4ClzsfKTYfiS30MQRMMpWGVhurKdVYf71nYvhSmSrspO8+IHSNS3jA0GisuoFYvHry97mS8bN4oAMqsQwGYgOF9pR8RyOpBk4JxgXSbZZ+9MsysSYjKJUwAUJ2IA56AggNyeMiwRXXuWRkcOQB4WtLmMAkwrqM6EZiYMDUgFqs4TCi6IupNrNmy3JJZoiWWdRqTL+Ig5WGgrQNid6+XsStpCzGFEaxtJAHzIqDm2Swgsd5ZMKWe0dlJLPb/pLaun8pkjlIgLHjMAl8EANnYyGbP4GAAW6A+gZYBEDWPM1xhodXtreuFgApedVhnWRM6yCJ1kATNaPD+HkMG7y4YjQtIMALqPOJ9SaXNuGDe4jYBS2Tb7xBJKjcERlcCQZAnYz4qoYPDm54LNlsPbBYl7hBcljmJS3LEyWY5rhEH6rCt5PY9KzOK+G25zFBHtLuNoI1/wBqsUsEWjP4v2bJANvUjNMkyZETmJ9oGNTykc6xl4JdllCugzA+IqQwPiPiElvESPFvGwGWtLB3Ld9iLeLxHizEQ50yZdRm5HMDqCDPSaZcJYCoFLlyJ8TbmSTr1jb3VMiKCcHyghiWka6AA6RP2hPPX5VaXwzAA9BTHcwoNJWItWip+nxQ8e4zbhYIB18POBppOm5XKPJc70zUhuV8vcGzOWz3BIUZQ0AQQ0gciYgnpNfUweQRLN5sZPxqtrBLJz31He1y1uo2FRYyjx/Exh7p/kf7jWD2Bug4CwvMPdPxca/6T8Kl7a4sLhb0ETliByzGP16VF2LtZbFodEE+9S/33Ky6z/A/aXUf5BjwpkH1P3x+FMHYgf8AVseiR8Z/KsDB6rPWT8ST+NNH7P0m7fbpkHyP51z9FHOoj+dDTqHitjxRRRXpjlFTi1rPZuL/ACn5aivNwa9SImvM+J4fu7rp0Y/PUffXF4tD0Z+426SXVHGLE2zG4yt+f3UgYVhaxWPsMJW6ovopBIY6XIKj2lJJBGxAIOlM3FcSwzZd1QXF88hOcf5SB/jpX7Vt3V7C4xdp7pz1Htp8i3wqjQy5bF6/7Lb1mHsHfgWLRrCG2AFObwgQFMkMqrAhQZgf81ca/wBKXOEXsjG2isULSGZp1dQ8hY/hyYmfaJrcArqSe5kQPcqE61P3VdFYpYAxuIM4uALes2xlELcjNmJaGmdV20j6p1E6Rvg7l6Iv2iUMq1uMySSVIcfywDIIaDIgwNW/hkYyyqSNiQJETseW5+JrrD2EScqhZ1MACd9+u5+NSUuwsFPDYtlYWr5GdpyXAIS5zgfZcD6h6EgnWPvEbpUAh1t76tEbGN/OPnVrF21uKUcBlO4Plr8QYNZOIU2tL/0lmdLjCSgOkXeq6/xOh8XNjBsZocOusz3Fa4jZY8KxK6vv6gAf4TW/hFrDw6Ih8KjM2sKBJ3Mk+8n3mucR2ptWiQXSR9USxHqRpQmA94PaqePJCNDhGjRmEgHlIO4mlDC/tDshlXOgkwMyuJPTMJA9TTHY4ml2AQBMQDBB5iDsfvqxNCaMa5j3G+MsarI0UDxKSrc55NO0etWX4i3e5UxNsSVAtkAtMAleo67aTyrUucOsgfwrQH9C/l0quuCs6Mtu39oMFXzhgQPPfzqSkkLBb/tRLaqt64oYKCxJiep25wfhWU+JfJJxa+3Abu1iVEFG06ieRmYIBAFy9aQmWVWMRJUHTeJPKuraLEZVjplEfD3fIVNSRHBbdBVW5aqwbk1GTSApXLNVrtnQ1puKp4xQVIJI0nSJ09fdUWh5PLv2gElbdnKqNeuiQDO2mYxpMnX03Nb/AA22UtExByyP8ZlR7gAKXMX/ANZxUKCSlkBJ031LmBp7Oc6AezTgdSP5mLe4bfctc7iE0oxh7zXpY7uRcsrCgdB91On7PLMWGc/XdiPQaCkm+YU/L1O3zr1HgWD7nD27f2VAPrzqvhcM2OXZEtXLEcF+iiiu8c4KTO2uEyutwbMIPqNv15U51n8dwPfWWXnuvqNqy6ynytLj4ltM+SaZ5VxEQA4+ocx/p2YRz01jqorGxXDe9sXcKf8Axk+XitGecewfQ0ydwxJAGu0efTzPlUAIjuzo6CU6mNGWPQA9ZU9a87VJpbdeq9x1JLIodkme+iFWFu9YJRs6lvDqACgImDI3B1Ou4LvgbrMpLrlIYruDmjTNA9mTOk6RSRxqcFi1xqfwbxyXwNg/2v8AFv6g9aZuE3VtwiklH1QlsxM6ztoNYGpJMdST3oWKyCkvH8ZzpQcZYZtZq5NAFdEUsiIiK4Y125qOjIzhnIBjUwYnaeVZPDrd4PB5iEUmco0kTzVdhPUDatpRXPClEC42rHUnp/KB0HSopJsM7C1iLYFzuLT5cOArX1BGYE+zatndc27bhQNIkgq3G+Fss5f4Z103WeWvLz+Pn6Jxfs6mJu94jNacaZlAMjlmWYnT3gjoKhPAyjjvSGQCRAKliNSCusD3marslOuSn1RfWq5QcXszyR+HzqHIjXWKa+zHaM2nWzd/huQuuwJMAj370x4jsrZvN4F7gmQCokRoZCMcs6xPrU2E7H2cIyXXLXcrAjNlhTyf1G8nyPKtMb4WRzgzSrcWanE7F++BZV4ZZ0Y/xLZykjNvmUqPUE85NbPBcE1iwLbtmYFj5DMSYHkJrPvsHuegMEbgiI8XUT862cLd7xFbqAT686gsN5G+hwwomp2WoWEVLIgz10HqKvlTUhYJppS7X8WWzbuXjB7oEIGRwe8Oi5WMK3MyJ0PIHVjxLeEjNlnTMIkTsfECN+oNeW41P3/FphbbTh8Nq5OzsOUDQLoRA0ADRypuSSyww2yx+z/AMtp7zzmukiT563G9wgepcU04dZYt7h6D/f7hUb3lQpbEyRC6cpksQObNJ8zNWrQjTpp6Ryrz+ptdk3L8wdOqHJHBocFwnfYm2nIHO3ouw95r1AUqdhOHZUa+w1uez/SNvxPvprrt8Pp8nVl9Xuc/Uz5p47BRRRW4zhRRRQB59234c9t81rwq5nMAPCwIPumPvpXbDa59C/hM9SBrv1k16/xLBLetsjc9j0PI15pjcI1p2RhBU/Hoa8/xCl1T5o9H9ex0tNYpRw+piXrVu6rWnE2rq+/TmP5lMH3Clngt1sNdOAxDAEGbNyNGVthoQcpjadxBkSC33LMN0UnXybk3oefmfMkZ3aPgq4lO7c5biy1m7zHUHnHVdwfnHTX8j39F/J9/uSur5unU3cHjVaU1ldJbQtAUkjrGYSY0Jjeask157wbjD5/3bEfR4hPCrH6wMHQ7EwoysQR5GnTD40FhbYjvAoLAba7x+tiK6cjGXDXJWujQtQGclNKz4KNqSFO/l/N+B9a1QKjv4fMKYjzrtwt+1dzG43d5SUy+EAGM4GWBMgT1GX3GC47fW5h8O4AIZFctqzKxEazr4Tv5TO9N2PwQe2bVxc9vkPrL5qfw8420pdw3Z7u76OrKyAMPEuVlkEK0QVcgkHQjbapeZNYkshvHdFnAYtsZattcIBa2SUWTJzXLYjXQeHcnTXzNLP8AZGITGpYts6kklbgYyqg+Ik8oEjzkDnW+OEXLbWBZuIDaFwG4VYyHbMECiMwBzGSw1c8qY8JYJYsFVSwAJAAMDYadPMmqYp12Pl9F+BbKSnBJ9UWHSWyAkxoxn5enXzpk4ZbyoFqpwzh+UbVqW0ir4RfUpkz6ahdaskVGyzTkhIqsKhvXAsdSYA6k/qfdU2LvBBqRJ0VZALGCQq5iASYNI/antZ3KZMq3L12DbtQSVmCM6kbqfedDpySGZvbHjjKe6t64m8IgQciEDWZMHTaY8OaAa1OzPAxhLIQ/xDrdPOTsnr16bcjMHZXs82HJxGIOfFXPFJ1yA6z69B6cgK3d65ms1XN+nDp3NdFOPOZWfDknMIB/CPl/vV/g/DGvXVtiddXPlz9K4HkJPIdaf+y3CO4t5m9t9T5dBVWjod08PoupO+3kj6zZsWgihRoAIFd0UV6Y5QUUUUAFFFFABWJ2m4N36Zk/iLt5jpW3RVdtUbIuMuhKMnF5R5DeQ6gjyIP4zWZjpC7nKNm3KHlPUcvT416b2n7Pd6Dctjxjcfa/3pFdNwRrzB+6vNX0z008Pp9TrVWqxZQr8V4ZbxihLn0d5ZyOPvH2l8vXY1kYfi1zDMLGNEbZby65lB2zbkdefWmbH8PIEoCy75QYZT1Q/h/xVV7qXLZTEKLtr7cQRy8S7o3mK06fUOK23j28V7PsQtpUt+jNTC8X0BaChnxKZAEhUB+0WJ5a+VbFlwwDKQQYII1mdfurzi7wPE4SXwjd9ZOptHePLrpzEHyq5wTtTae4odmw7Zybitsxy5QubkBoMpG3mBW+DjNZg8/nYxyUovEh/tNIkGQdiDIqdRS/hnVXDgMqks30bSreIwpG2ZsykQdSxHLW/gcdcLAM1lxMEqSjbA+w0gkZl2P1h6VNRI5NFsODUFzAV9scR2z2bqHplkc/rAwduXlU1jilljGYgwWgqw0AJnaNgaOTIcxFY4ZJ5Vq4LhwG9VcLxewdnnWNFfmY6VfTiIkhbd1iGy+FNNDBMztP3VJQwJyyXu7AGgqBlqK/jLmyi2khSC7SxnJI7tdQQXC89SOomhcK3HFu67FkBZvCUtkgK3s84F1dD79QangiaVp1bYgwYMVA2MSWGaMpCtOgk7ATv67fA0h8c7WYe1b7t2VmZcrWrGsGGAGcyJBKENvKbQYFW3wjH8RAfEH9xwkKIM97cVZKrB8TbmM2mswZqFkoxWW8Eopvoddo+1RuXDhcEv7zeZjrlBVJ01OzZZIGwEjc1L2d7LjCsb2IYXsW2rMTK25339pv15Vt8NwFjBp3eFQoD7TnW4/mW5D8+QoJrj6jWua5YbL5s21UY3kfHafxJ39TQNK+xFMnZrs+bhF26PBuqnn5nyrNTTK6XLEtnNQWWT9kuBkkX7g/oB++nCvgEV9r09FEaYcsTlWWOcssKKKKuIBRRRQAUUUUAFFFFABWDx/s6t8F0hbnybyNb1FV21RsjyyWUSjNxeUeT4rCtbYo6kEfqazsVw4McynK/wBoc/Jhswr13iPDbd9crrPQjcehpL4t2Zu2ZZB3ieXtD1X8q4Oo4fZS+avdfM6NWpjPaWzFC2i29GBtH7S/w/eNlHkY6Amo+J8EtYgfTWVudLlvRhzmBr99axquuGCmU8HpsfPLtPnvWONrTz0Ze45WBUXslfsmcFiyP+3d0920H4VKnEuJYbW7g+8Gxe1zGn2J6DlypuF0/WAb3fnt8alt3ANiy+hI/wBq1Q4hYvSSf56iiWmi+mwkYftxYt6Pav2SFRBIGgTPA0Kk+0On8NelaPD/ANoGGUy2JusM9xoZG2YeFN+R15DXbo2G8T7WV/60RvwqJkQ72MOfW1+VaFxKPjF/H+Cp6V9zDxX7SMKUAGIcGW1FsjQoygRPJiD7qq3/ANoti43gXEX/ABOQgUQVcAG2dZK/MZumlNVvul9nD4cf+IfjVi1xR09gIg/ktqv4U/8AsoeEX+e4X/Gl3FLCcW4lfUJheHOAM30mIJnxEMSc+UbqCI2IERFdXex+Mv68Rx4tr/7NjxHTlpCj3zTRiOKXG3cn3/lVUvVNnEpP0VgsjpV4sg4RwjCYPXDWBn/92743906L7quYjEsxliSep1Pu5CoRX3LWCds7HmTyaIwjHocmukQkwBJ6Vp8M4FcvagZV+0aceE8Et2BIEt9o/h0rVp9DZdu9l3KrNRGHrZj8A7MxFy8Ndwv501gRX2ivQU0QpjyxRzp2Sm8sKKKKuIBRRRQAUUUUAFFFFABRRRQAUUUUAFFFFAGXxPgFi/qyw32l0Pv+175pZxvY66utthcHQ+FvyPyp6orNdpKrfSW/cthdOHRnlWIwFy2Ye26+6R/mEiq4FeuMs71TxHCbL+1bU+6PmK50+E/+JfE0x1ndHmASugKfrnZbDnZSPQn86rN2OtcncfCsz4XeumPiWLVVsSitc5adx2Pt/bf5VYtdlbA3BPqT+dEeGXvrj4jeqrEHLU9nCu2iqT7jXodjglhNra+/X76vJbC7AD0FaIcJl++XwKpaxeCEjA9l7r6tCDz3pi4f2dtW9SM56n8q2KK306GmvdLL9ZnnfOXifAIr7RRWwpCiiigAooooAKKKKACiiigAooooAKKKKACiiigAooooAKKKKACiiigAooooAKKKKACiiigAooooAKKKKACiiigAooooAKKKKACiiigD/9k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5" name="AutoShape 4" descr="data:image/jpeg;base64,/9j/4AAQSkZJRgABAQAAAQABAAD/2wCEAAkGBxQSEhUTExQWFRUXGBUYFxcXFxccGxodFxwYFxgWHBYYHSggGBwlHBgcITEhJSkrLi4uFx8zODMsNygtLisBCgoKDg0OGxAQGiwkHyYuLCw0LzQsLCwsLCwsLCw0LCwvLCwsLCwsLCwsLCwsLCwsLCwsNCwsLCwsLCwsLCwsLP/AABEIAOEA4QMBIgACEQEDEQH/xAAbAAACAwEBAQAAAAAAAAAAAAAABgMEBQIHAf/EAEUQAAIBAgQDBQQHBQcDBAMAAAECEQADBBIhMQVBUQYTImFxMoGRoSNCUrHB0fAHFDNichVDgpKi4fEkY4NEU7LSFzST/8QAGgEAAgMBAQAAAAAAAAAAAAAAAAECAwQFBv/EADMRAAICAQIEAQsEAgMAAAAAAAABAgMRBCEFEjFRQRMiMmFxgZGhsdHwI0Lh8TPBFBVS/9oADAMBAAIRAxEAPwD3GiiigAooooAKKKKACiiuXcDejOAOq+Fo3rNxXFlXQHWsq9xRjtpWK3X1Q2W7Lo0SkMT4kCqt3iijmPv+6l1rxbck0LYY7KT7qwz4lZL0EXLTxXVmrc44ORPwH41Wu8fI1kgf4f8A61UbBtzgepH51Ux2ALIVzoJ57/hWaWr1D6vHyLI1Vmhd7RMr5MxmAfqc/wDDUi9o2G8/6fypXw/DIuki6pGmhJmeu1XWsHkVPvFVrWXrfmZY6a+wx2u0y8xV6xxu03OPX8xpSU9sjkahmrYcTuj13IPTQfQ9Kt3VbUEH0ruvN7OMdDKsRW3ge07CBcGYdef5V0KeKVy2msfQzz0sl03G2iqmC4jbujwsJ6c/hVuujGSkspmdprZhRRRUhBRRRQAUUUUAFFFFABRRRQAUUUUAFFfGaNTWDxTjG6p8f1vVF+ohTHMicK3N4RoY7iaoPOl/F8SZ+cCqL3STqZNWLVgT4tT9kb+88q4V+rsufZG6FMYEdtGbYTVm1huROY9F/Paur2KS2IYyfsLsP6j+dJ3HP2gW0bubea7c2FnDjMf8TDb7/KqYV8zxFZZNvx6IeM6p7RRPm3wqC/xa0v2m9SAPnSJheGcWxep7rh9s/a+ku/Db4wa2MN+y7Ct4sVexGLbf6S6VSfJEiB763Q0lmPOaXz/godkfb8v5Jsb26wtswbuHU9C4Y/AVjXv2oYQGP3hP8Nlz88pptw/Y/AWv4eDsDzNsMfi0mrgwNtdFtWx6Ig/CrFooeMn8kLyz8EhB/wDyjhD/AOpHvsP/APSrVnt1hbn/AKjDn+oZP/lFNWIwVs720Pqi/lWPjezGDue3hbJ8+7UH4gA0S0Fb8ZfL7Ar5dkc2uI23EqAZ527gPv8AOvpvg6ZgfJxB+NLmO/ZxhCc1oXLDcjbc6e5pj5VSu8I4lhx9FiExSD+7vr4o/rmSf8VZ58Of7ZfHYtWoXihuZxzBHzH519n3ikzD9sBbbu8VbuYV+jgvaPo4EiesEedMVjFqwBUgZhKlWBRvNWGhrFZp51+ki6M4y6M1LdwqZUweopj4T2l2W9/mH4j8RSml/rp5/rappqVGospeYsVlcZ9T023cDAEGQeYrqkHhPF3sHqnNfxHQ07YLGLdUOhkH5eRHKvQ6bVwvW3Xsc62pwfqLFFFFaioKKKKACiiigAooooAK+ExX2sTjmPgZFPrVV90aoOTJQg5PCKvGuKySiHTmaxBJMCuspJgbmo3YQQD4B7TdfzE7DnudBXmrbZWycpHThFRWES2boE5dABq5293Qee55Vk9oO1VrCpqSM3shRNy4eiruP99SKye0faFkZcPYTvMQ/wDCsjXL/wB24f1tpG41uyfY8WG/ecS3f4tt3Oq2/wCW2OUdau0+ldnnS2j9fzuQssUdl1MfB9ncbxHxYpmweGO1hP4zg/bb6s9PPUc6deC8Aw+DTJhrS2xzI1Y/1OdTWnvRXXrjGC5YrCMkm5PLOVq3baqkVYsGmxEjmqz1aNVrgpAVLtV7hqZnDajaSP8AKSD8waguU2BXeq9xRU9w1A5/X41EZRx2BS6pW4iup5MJ/wCKSeI9kLljM+BuFQdWsOSUb06Hz386f2NQus0AefcE7WsrdxiVKONMrb+48/1vTnhsTIBU5lP691Ue0PZ21iky3BDD2XHtL7+nlSdgMfe4fe7jE+JG9i59Vh5+dYr9HGS5q+vY013+E/iemK4O1XuF8Raw+Zdj7S9f96xMHiA4zLrP6g+f69bqtNcuMpVy5o7NGiUU1hnpWDxS3UDoZB/UetT0hcC4qbD6+wfa8v5vzp7RwQCNQa9LpNSr4Z8fE5ltTg/UdUUUVqKgooooAKKK+E0AVsfiMimlbEMSZ3JrX4hczHyFUAoUFzvsvr1/XlXC1lnlZ4XRG2mPKslHECBk5n2j8yCeSgat8PVQ7UceNvJZsKbl+4Ysp1J0N5+g8uQAA6jY7V8TTCWWZyToCwG5n2LQ82ME/wC1RdgezboGxuKE4m+JAP8AdWzqtsdNN/8AmoafT+Ulv6K+b7fcnOzlW3Vk/ZDsuuDUu573E3Nbt07k/ZXoo/CmQaVIUqk2OtwpLAZiAJ01JyhT9k5vDBjXTfSutgyZLitXD4tFLZjlywTPQgtm9IDf5W6VwdQRJEjcbjz9awLlg2wr33FpRdUqzMuhbxZWkwVLZ0AEaXmgCASsDGg61k3eI/8AUd0R7PdOhg82yXZPIBXXp7R3rjAY5Ut27Vi1ddUC2lZxkUZF0zG7DkED2lVpkda5vHEXRlmzaLJdWArXCCPDAuEoN5Ps8qeBGp2fv33tzfXK0WjEeyxtobiab5bmbXzjlUXaG3cKDuhmdSWUZ2UFgrZA2UiULEAg6QZ5VQOPQg5sa0m2rqmewpk5iQAiBjpl0k71xiEsySHxTDOsZXxrCIWfYMETNGAI+7vd8pU/Rd42YTplH70G9Tna0fcOhq7jHIViokgEgdSBoPeaxrdmzOv74BN3c49Rq8qd+n31Uu4m0q//ALL2yEHt3WnOfK/MkEbedDQBbxlxchcksJVmYQADBL5YED6K5HmRyIrQwl5nto7rkZlVmX7JIBK+4mKoKtyWZL4uSyJNxEaQIbe1kGmZvhXRxt0e1azDMQDbcE6bko+XKNI0LfOosZNicWqsFYkEgmcrRCyT4gMoMAmJnSu1MgGCJ5Hl5Gso4lLj+FjncABHBWFTxGEYAlWbKCRMgjkBVnhdh0BDtm9kCdzCgMzRpmZsx05FRyqOBl1qy+NcIt4m2bdwSDseYPIg8jWhdvqpAJgmSB6FQT6Syj3iulcGY6ke8aH56e40LuAg8Dxr4O9+54g6/wBxc2FxeVsn7X2Sefh5gh0sYjMJH6/X63rP7U8CXFWSh0cao3NWG3upe7GcWc5rF7+LbMMD+tQR93mKxazTqS8pHr4/c00WftfuHlWpr7I8U/uWO2qenNfd93pShbfbof1+vQ1Ol0owZdCDI9RyrBprnTYpLoXWwU44PUaKq8MxovW1uLzHwPMVar1MZKSyjlNYeAooopiCq2NuwtWayOJXvFHSs+qt8nW2TrjzSKjCSB1rPxOKGZn+pbGnnrCD/E0n0EVZxN7KjHmfCPfufhNKXbjiv7thSF9uAwHW5c8NpY8hB9xrhrPRdfzH3NyXczeDYM8U4kWfxYbCNmbpcvn78u3uNepuk1h9guBDBYK1a3cjPcJ3LPqZqocbfvhO5ZlIzDx+F1dIbJdtkhWIEq6c1Zbls9O1VUoQUV4GOc+Z5NnH2mKsF0JGmpHzGo9RtNKF3DKAGxBuKJuWszCDdJgyLY1JYoCsANntSJFzVpx/E/EbdkB3DKrsZ7u0WgjvCN2giEGpzLOUENWLdsqHIIbEYkjK+oBQEgrcUnw4e3IBEatlHtuhBsSI5PrYi9dML9AhLLnYBrsiYi2ZW3O4LZuQKiazjdsiXQG6+Uq14sCLbK2pF+4cqgMCSqnTKvhFWUwbYlQ7MtxXVToCLB8Mq4tzN/2hq5ynLspFT4HAsLjF0kKT3bsVJA8UBANFUC4yjQGBBzaVFoZBavXrzlS2SRbcraA0IYCe+vjxg5dha/uyJEivl/hYD21uqr52zMrd5fg+CYN05FElgYVdHECd9u3g1z94ZzepgaQTG0kae4VdBqOR4KKcMZbWW3cuFgUIhltg5TanS0EGvdyRt9I42MCd+GqtvQEvlEZ7t1xmCoBLMxJE2113ME7sZtWXg1R4zhgLlu/FwsCFhFzTAcqWHQZnAMiM566AFDDcOATLcAzajws+0RvMzqaoDBN3jkl1U+zluueb/VJME5yT6L0EfcPgE8CKt1BbVcpIgHKyHXqc1saRsfhdvPSkxoWeJYMd6AB4uTvaUwSHiHTI27LMHZI0JMxYi1cteyzAAMFAYXPaJ+rchydE2fdjsBNb916qYnDLcEMJ958um+w36VDI8GTdvZsy3LYdYVRkBbKo3Y2WAdT0ChvZUzU2HzRmsXA6liAjksvh9rx6uhn+oDwjKKuYywSoyqpI2zco1Ee8DptWf/ZxCBpbMFCklwLogKoHfbPsTluAgs+6gCmhBcdLty3mBS7PgDRqFDgujahhDFoGs92SBVnhy3QSH0UDT1J0UDkqKAs7sSx2iqJxasGW7lZNmcCBbVCR4kJlPEjRcEr4SZGUCrSXntR7Vy0ZI+tcRRzPO4v+vUe1qQ2mBpMJpE7cYM2LtvHWxOUhbwH1lPXr0+HSmbGXWZrdxGU29CCHMMNGJ00MgRJ0CljvpUTOmItOjZiGWWzCNHnKQp1QQJAMGIJ1NJLA8k2CvhhAMghWRuqsA6t71IJ8wRWjbaRXmnZTiNyxf/drjSLZNtZ5DMzp7pLfEV6NZbXyIkfr4fOuJqqfJWNeD3N9U+eORn7FY7K72SdG8S+v1hTnXl1jEd1cS6PqsCfTY/KvT7bSAetdbhtvNXyvw+hi1UMSz3OqKKK6RmOXMA0rYnESxPnTBxS7ltMfKk1rtcfilm8Y+816aPVneMuhnVCdBGb3+J/9ApHxdw43imGtN7KlsTcHLmtsfAH41u4nEEyw5q5H/kKqv+lmFYfYM58djb41ykWUnogyx5CVPxqnSR5rc9v6Rba8Q9p6wt6sPH31vPcFrwKGVcRiUjOCkwiHqp0Z9QkkanMUz8ZxI3D3K500Bu65bgUz4bUe0xgyyHRQYOYrVf8Aehcy27X8JYtBrZCm7GhsjYBE1Lspnwsq6lgOwkYi73/h7qwAiDNbd0XMLxkKe5QzLBnHeXnlULMGzwStvgOEsukxIBB7sksA0hgzkk99c0Ul2LeJJUiueBXYBzLFxYVtPAu5Fu3Cr4FBgeEEqEJk1rW7gUQBGpOnUkkn4maYjnC8OVMxBJLGTJ9YHuGnurH4hxfurl9DbJazZGIHiA7xPEGyzzUrBB+0vWt9L4qhxbg/e38PeVsptG4H/ntuJNv/APoltv8ACeuoBk4jjYWw2ICZra4f94kNusFoEjUlVMctOVdN2gVLlpLqlFuhctyQUDtOW0x+qxgwToYjeBXDdlXTAYjC22VjcXEJazSFRLmcWkJAJhFYDbrUrcLLKbd+3ba01lLbjMzSVzSIKjw6yGmZGwqDiiSZNj+Lm1H0czftWBD87uWGPh0AzCRvoffes8VDXmw7rkuhBcGsq6E5SytoTlbRgQCMy8iDS4vBL4tJbF0Xe7xNq6rXSQ3d28sIzKpzOMsZtJ0J1mtvB8NY4hsTcYZha7m2iyQqlg7sWIGZmKpyEBecmlsMqcW4mEvW7MDPdW4y5myiLeQEAwSWlxAA2DHSNcLGcaZWZTagrY79gXAI1IKbRmEHWY8xWv2iwAveF7dq7bgylwbNyYGDGkj3jXqt4fgpV07xluquHWySwJLENmLQZ05QSffUHgZ3h+M96XyJOQ2xq0Fs6LeGUEb5W2JGx9a7s8SLNcUIPo7otnx6t4VuEqMusK0xP1TVY8IcXL11RaLu6tbZpPdlbQszAGukmJG8edfbfC2W5duAWy73e8RzMoDbW0eWuikxMeLyowg3Jv7Ybu71zuvDZe4rBXliLe7KuUA6axPKrpC3EB9pGAYETqDqCCPcazRw+4Ld62HVe+uXGzCSVW5uApABaJgzAJmDEG/bQIioghUUKo6BQAB8BQ8ARNh0t2x7RybESWHkCOUaek1k4e4yiUWUaPCIAcAH2JP0LEDMUPgOYQQzMa2pqPFWjkOVFbnlOx1n4z+dJMeDLttvetwwIPe29gBzUZoyXZ3BiYOaPCRewmQrmtjRiWJgyTs2adcwiCDqIjSKz7Vm4gW5EkxCsxGcg5VRix/igZcrkkuZkLCkWLTAfT25ZGP0oggsdFlbe4uLGUruYy6sBDaEJPbbDdzjLV5f7wZT/UpBX55fhT7hn8Kk6ER8/wBGl39pWFLYTvMuVrbqw11A2189eVMli4LiI42u2rT/AOZRp99c/iC8yMvajVpnu0W7moivQOyuK7zDWyTJAyn1GleeWmkA+VN3YG94LifZaf8AN/xVfDJ8t2O6Hqo5hnsNlFFFegOcY3am7ltepj7jSbeuQDG8GKZu2zwlv+pvupTBkieo+8V57iUs349h0NMv0yjjDlYD6oyn/KXf7iKyP2Wz+7NcO9y4zH36/jWtx9gEkHUWrhPqEP4RVf8AZugHD7PUhifiav4fupP2f7I6nw95t8XwNvEWyt2RGquph0I1Dq31SIrG4FxL92Y27zBlBW0l8BVC5QAli4gANk65hm0Jc7SopkZARBAIOhB5g7iDVOxwu2qssZ1ZcpD+LwiYQk6sokxmJia6ZkNO5jAoljA0Hx091djFg6g0sXbbYQHRruF5jVrlgeXO5aHT2l5SNuBhbkB8O6XrbDMoa46TPMXrUhxHMoT1Y0ANA4iOQY+YGnxOh901pYbF6SDI/Wnl6V5m+LuWsvfXLdoaDJcvlZA5BmeCYHtZQDWlhsYoDMlwyYaVYsrSNIUEh9FjSfI1JgOr9oEDBFGdiWAhl3XcbzO41AEjUirFjELiASjZSIkEKdwGEwdQQRseuumnnHDrbXDdXw5QdRcm4pysM30JaFYKAuY7HoABWjwTjYDP3OR2fKURfo1CksVBkkDQgkqCTmkLrFAhpv8AeHS3CkEh2IkLEbLIkkGROg5zsZ8Kjja4WPRwkf6FBHz9DVTAYp7dvK3jfxFmIIBdtSYkkLJ0EmBAkxVTFcRujSyArGJN828qgmM6raOZ4JnKcsxGYVFoeSDiOIuXpNt+6QFlJCguWUlHVc0qoVgVkhpIOwgmhhsK6+1ee5/Wtr5d2i/OanxWHa0RatEupzOznLmmQ1x+SEu7FzsASxgiADA4a4ZLMWUxlLd3m5zrbhcu0c9/Kq3Fsnkzbl12LubhtWkLABFVnfJKsTmVoGYEBVEmJnUAUv7def4Xh6l1DgSBLKBlXeZzDoJMga3FrGS3cXItwOtyEzICSQSRDEBlJkzMiToeVPIGtOS7BbeYJKpluKyh1yhR4gF8MCJEgyNTJQFkvYMd4oYSAROogjyI5EV9znlauuPtAIB6w7BiPMA1QslTZyXJD6rkLMieIkTmt5xlJkAGY2jQ1Xfg1u40MllHiZtANPU5u6LKddnEfOGqxcxu2gCJG3oRtvodq+W76sYU5tCZGo3j2tv+D0qlhOAWgBmW2CP5c5nqC3hB9FjpWsllF2Pv5n1NR5B5MniOJZWABCIBnZyRJC7qAdFECWdtAIiSdOuHW0Ja4NWYydGAGgGitEEiPFEtpygDTuYdDO2sax01HrBrNwGBa3dbX6MlmJZpknQQNSxOhZ3OmUKoA2fLsGSj2wsZ8JfX/tsfhr+FZ/Y3El8FhSeSOg9EZkH686ZePtb/AHe6I1Nt/uNK/wCz/EL/AGbYSPGLl3WORcaVi1sP0X7fuX6d+eMFnn6n7zTH2FeL1xeoB+E0t2Tv61udim/6sj/tmuboni+L9ZqvWa2eg0UUV6g5Iudtbc20PRj8xSlZtgsoOxZZ+IJp37VpOHJ6EfeKRx8K89xLbUZ9SOjpt6yHtLhU7oFT4mtXZH+FlB+Aj3Vx+zO7a/s3Dzq0MD/mb8Klx9n2T1LJ7tR+NL37L3jDPaO9q66/d+Rq/h0/S9xDUrZe89Aa6nIVGb69Krk18rpc7MuCz+8j7NYL2WsO13DKIYk3LEgKxO7250tXD7lbnB8Q0maoLl4ClzsfKTYfiS30MQRMMpWGVhurKdVYf71nYvhSmSrspO8+IHSNS3jA0GisuoFYvHry97mS8bN4oAMqsQwGYgOF9pR8RyOpBk4JxgXSbZZ+9MsysSYjKJUwAUJ2IA56AggNyeMiwRXXuWRkcOQB4WtLmMAkwrqM6EZiYMDUgFqs4TCi6IupNrNmy3JJZoiWWdRqTL+Ig5WGgrQNid6+XsStpCzGFEaxtJAHzIqDm2Swgsd5ZMKWe0dlJLPb/pLaun8pkjlIgLHjMAl8EANnYyGbP4GAAW6A+gZYBEDWPM1xhodXtreuFgApedVhnWRM6yCJ1kATNaPD+HkMG7y4YjQtIMALqPOJ9SaXNuGDe4jYBS2Tb7xBJKjcERlcCQZAnYz4qoYPDm54LNlsPbBYl7hBcljmJS3LEyWY5rhEH6rCt5PY9KzOK+G25zFBHtLuNoI1/wBqsUsEWjP4v2bJANvUjNMkyZETmJ9oGNTykc6xl4JdllCugzA+IqQwPiPiElvESPFvGwGWtLB3Ld9iLeLxHizEQ50yZdRm5HMDqCDPSaZcJYCoFLlyJ8TbmSTr1jb3VMiKCcHyghiWka6AA6RP2hPPX5VaXwzAA9BTHcwoNJWItWip+nxQ8e4zbhYIB18POBppOm5XKPJc70zUhuV8vcGzOWz3BIUZQ0AQQ0gciYgnpNfUweQRLN5sZPxqtrBLJz31He1y1uo2FRYyjx/Exh7p/kf7jWD2Bug4CwvMPdPxca/6T8Kl7a4sLhb0ETliByzGP16VF2LtZbFodEE+9S/33Ky6z/A/aXUf5BjwpkH1P3x+FMHYgf8AVseiR8Z/KsDB6rPWT8ST+NNH7P0m7fbpkHyP51z9FHOoj+dDTqHitjxRRRXpjlFTi1rPZuL/ACn5aivNwa9SImvM+J4fu7rp0Y/PUffXF4tD0Z+426SXVHGLE2zG4yt+f3UgYVhaxWPsMJW6ovopBIY6XIKj2lJJBGxAIOlM3FcSwzZd1QXF88hOcf5SB/jpX7Vt3V7C4xdp7pz1Htp8i3wqjQy5bF6/7Lb1mHsHfgWLRrCG2AFObwgQFMkMqrAhQZgf81ca/wBKXOEXsjG2isULSGZp1dQ8hY/hyYmfaJrcArqSe5kQPcqE61P3VdFYpYAxuIM4uALes2xlELcjNmJaGmdV20j6p1E6Rvg7l6Iv2iUMq1uMySSVIcfywDIIaDIgwNW/hkYyyqSNiQJETseW5+JrrD2EScqhZ1MACd9+u5+NSUuwsFPDYtlYWr5GdpyXAIS5zgfZcD6h6EgnWPvEbpUAh1t76tEbGN/OPnVrF21uKUcBlO4Plr8QYNZOIU2tL/0lmdLjCSgOkXeq6/xOh8XNjBsZocOusz3Fa4jZY8KxK6vv6gAf4TW/hFrDw6Ih8KjM2sKBJ3Mk+8n3mucR2ptWiQXSR9USxHqRpQmA94PaqePJCNDhGjRmEgHlIO4mlDC/tDshlXOgkwMyuJPTMJA9TTHY4ml2AQBMQDBB5iDsfvqxNCaMa5j3G+MsarI0UDxKSrc55NO0etWX4i3e5UxNsSVAtkAtMAleo67aTyrUucOsgfwrQH9C/l0quuCs6Mtu39oMFXzhgQPPfzqSkkLBb/tRLaqt64oYKCxJiep25wfhWU+JfJJxa+3Abu1iVEFG06ieRmYIBAFy9aQmWVWMRJUHTeJPKuraLEZVjplEfD3fIVNSRHBbdBVW5aqwbk1GTSApXLNVrtnQ1puKp4xQVIJI0nSJ09fdUWh5PLv2gElbdnKqNeuiQDO2mYxpMnX03Nb/AA22UtExByyP8ZlR7gAKXMX/ANZxUKCSlkBJ031LmBp7Oc6AezTgdSP5mLe4bfctc7iE0oxh7zXpY7uRcsrCgdB91On7PLMWGc/XdiPQaCkm+YU/L1O3zr1HgWD7nD27f2VAPrzqvhcM2OXZEtXLEcF+iiiu8c4KTO2uEyutwbMIPqNv15U51n8dwPfWWXnuvqNqy6ynytLj4ltM+SaZ5VxEQA4+ocx/p2YRz01jqorGxXDe9sXcKf8Axk+XitGecewfQ0ydwxJAGu0efTzPlUAIjuzo6CU6mNGWPQA9ZU9a87VJpbdeq9x1JLIodkme+iFWFu9YJRs6lvDqACgImDI3B1Ou4LvgbrMpLrlIYruDmjTNA9mTOk6RSRxqcFi1xqfwbxyXwNg/2v8AFv6g9aZuE3VtwiklH1QlsxM6ztoNYGpJMdST3oWKyCkvH8ZzpQcZYZtZq5NAFdEUsiIiK4Y125qOjIzhnIBjUwYnaeVZPDrd4PB5iEUmco0kTzVdhPUDatpRXPClEC42rHUnp/KB0HSopJsM7C1iLYFzuLT5cOArX1BGYE+zatndc27bhQNIkgq3G+Fss5f4Z103WeWvLz+Pn6Jxfs6mJu94jNacaZlAMjlmWYnT3gjoKhPAyjjvSGQCRAKliNSCusD3marslOuSn1RfWq5QcXszyR+HzqHIjXWKa+zHaM2nWzd/huQuuwJMAj370x4jsrZvN4F7gmQCokRoZCMcs6xPrU2E7H2cIyXXLXcrAjNlhTyf1G8nyPKtMb4WRzgzSrcWanE7F++BZV4ZZ0Y/xLZykjNvmUqPUE85NbPBcE1iwLbtmYFj5DMSYHkJrPvsHuegMEbgiI8XUT862cLd7xFbqAT686gsN5G+hwwomp2WoWEVLIgz10HqKvlTUhYJppS7X8WWzbuXjB7oEIGRwe8Oi5WMK3MyJ0PIHVjxLeEjNlnTMIkTsfECN+oNeW41P3/FphbbTh8Nq5OzsOUDQLoRA0ADRypuSSyww2yx+z/AMtp7zzmukiT563G9wgepcU04dZYt7h6D/f7hUb3lQpbEyRC6cpksQObNJ8zNWrQjTpp6Ryrz+ptdk3L8wdOqHJHBocFwnfYm2nIHO3ouw95r1AUqdhOHZUa+w1uez/SNvxPvprrt8Pp8nVl9Xuc/Uz5p47BRRRW4zhRRRQB59234c9t81rwq5nMAPCwIPumPvpXbDa59C/hM9SBrv1k16/xLBLetsjc9j0PI15pjcI1p2RhBU/Hoa8/xCl1T5o9H9ex0tNYpRw+piXrVu6rWnE2rq+/TmP5lMH3Clngt1sNdOAxDAEGbNyNGVthoQcpjadxBkSC33LMN0UnXybk3oefmfMkZ3aPgq4lO7c5biy1m7zHUHnHVdwfnHTX8j39F/J9/uSur5unU3cHjVaU1ldJbQtAUkjrGYSY0Jjeask157wbjD5/3bEfR4hPCrH6wMHQ7EwoysQR5GnTD40FhbYjvAoLAba7x+tiK6cjGXDXJWujQtQGclNKz4KNqSFO/l/N+B9a1QKjv4fMKYjzrtwt+1dzG43d5SUy+EAGM4GWBMgT1GX3GC47fW5h8O4AIZFctqzKxEazr4Tv5TO9N2PwQe2bVxc9vkPrL5qfw8420pdw3Z7u76OrKyAMPEuVlkEK0QVcgkHQjbapeZNYkshvHdFnAYtsZattcIBa2SUWTJzXLYjXQeHcnTXzNLP8AZGITGpYts6kklbgYyqg+Ik8oEjzkDnW+OEXLbWBZuIDaFwG4VYyHbMECiMwBzGSw1c8qY8JYJYsFVSwAJAAMDYadPMmqYp12Pl9F+BbKSnBJ9UWHSWyAkxoxn5enXzpk4ZbyoFqpwzh+UbVqW0ir4RfUpkz6ahdaskVGyzTkhIqsKhvXAsdSYA6k/qfdU2LvBBqRJ0VZALGCQq5iASYNI/antZ3KZMq3L12DbtQSVmCM6kbqfedDpySGZvbHjjKe6t64m8IgQciEDWZMHTaY8OaAa1OzPAxhLIQ/xDrdPOTsnr16bcjMHZXs82HJxGIOfFXPFJ1yA6z69B6cgK3d65ms1XN+nDp3NdFOPOZWfDknMIB/CPl/vV/g/DGvXVtiddXPlz9K4HkJPIdaf+y3CO4t5m9t9T5dBVWjod08PoupO+3kj6zZsWgihRoAIFd0UV6Y5QUUUUAFFFFABWJ2m4N36Zk/iLt5jpW3RVdtUbIuMuhKMnF5R5DeQ6gjyIP4zWZjpC7nKNm3KHlPUcvT416b2n7Pd6Dctjxjcfa/3pFdNwRrzB+6vNX0z008Pp9TrVWqxZQr8V4ZbxihLn0d5ZyOPvH2l8vXY1kYfi1zDMLGNEbZby65lB2zbkdefWmbH8PIEoCy75QYZT1Q/h/xVV7qXLZTEKLtr7cQRy8S7o3mK06fUOK23j28V7PsQtpUt+jNTC8X0BaChnxKZAEhUB+0WJ5a+VbFlwwDKQQYII1mdfurzi7wPE4SXwjd9ZOptHePLrpzEHyq5wTtTae4odmw7Zybitsxy5QubkBoMpG3mBW+DjNZg8/nYxyUovEh/tNIkGQdiDIqdRS/hnVXDgMqks30bSreIwpG2ZsykQdSxHLW/gcdcLAM1lxMEqSjbA+w0gkZl2P1h6VNRI5NFsODUFzAV9scR2z2bqHplkc/rAwduXlU1jilljGYgwWgqw0AJnaNgaOTIcxFY4ZJ5Vq4LhwG9VcLxewdnnWNFfmY6VfTiIkhbd1iGy+FNNDBMztP3VJQwJyyXu7AGgqBlqK/jLmyi2khSC7SxnJI7tdQQXC89SOomhcK3HFu67FkBZvCUtkgK3s84F1dD79QangiaVp1bYgwYMVA2MSWGaMpCtOgk7ATv67fA0h8c7WYe1b7t2VmZcrWrGsGGAGcyJBKENvKbQYFW3wjH8RAfEH9xwkKIM97cVZKrB8TbmM2mswZqFkoxWW8Eopvoddo+1RuXDhcEv7zeZjrlBVJ01OzZZIGwEjc1L2d7LjCsb2IYXsW2rMTK25339pv15Vt8NwFjBp3eFQoD7TnW4/mW5D8+QoJrj6jWua5YbL5s21UY3kfHafxJ39TQNK+xFMnZrs+bhF26PBuqnn5nyrNTTK6XLEtnNQWWT9kuBkkX7g/oB++nCvgEV9r09FEaYcsTlWWOcssKKKKuIBRRRQAUUUUAFFFFABWDx/s6t8F0hbnybyNb1FV21RsjyyWUSjNxeUeT4rCtbYo6kEfqazsVw4McynK/wBoc/Jhswr13iPDbd9crrPQjcehpL4t2Zu2ZZB3ieXtD1X8q4Oo4fZS+avdfM6NWpjPaWzFC2i29GBtH7S/w/eNlHkY6Amo+J8EtYgfTWVudLlvRhzmBr99axquuGCmU8HpsfPLtPnvWONrTz0Ze45WBUXslfsmcFiyP+3d0920H4VKnEuJYbW7g+8Gxe1zGn2J6DlypuF0/WAb3fnt8alt3ANiy+hI/wBq1Q4hYvSSf56iiWmi+mwkYftxYt6Pav2SFRBIGgTPA0Kk+0On8NelaPD/ANoGGUy2JusM9xoZG2YeFN+R15DXbo2G8T7WV/60RvwqJkQ72MOfW1+VaFxKPjF/H+Cp6V9zDxX7SMKUAGIcGW1FsjQoygRPJiD7qq3/ANoti43gXEX/ABOQgUQVcAG2dZK/MZumlNVvul9nD4cf+IfjVi1xR09gIg/ktqv4U/8AsoeEX+e4X/Gl3FLCcW4lfUJheHOAM30mIJnxEMSc+UbqCI2IERFdXex+Mv68Rx4tr/7NjxHTlpCj3zTRiOKXG3cn3/lVUvVNnEpP0VgsjpV4sg4RwjCYPXDWBn/92743906L7quYjEsxliSep1Pu5CoRX3LWCds7HmTyaIwjHocmukQkwBJ6Vp8M4FcvagZV+0aceE8Et2BIEt9o/h0rVp9DZdu9l3KrNRGHrZj8A7MxFy8Ndwv501gRX2ivQU0QpjyxRzp2Sm8sKKKKuIBRRRQAUUUUAFFFFABRRRQAUUUUAFFFFAGXxPgFi/qyw32l0Pv+175pZxvY66utthcHQ+FvyPyp6orNdpKrfSW/cthdOHRnlWIwFy2Ye26+6R/mEiq4FeuMs71TxHCbL+1bU+6PmK50+E/+JfE0x1ndHmASugKfrnZbDnZSPQn86rN2OtcncfCsz4XeumPiWLVVsSitc5adx2Pt/bf5VYtdlbA3BPqT+dEeGXvrj4jeqrEHLU9nCu2iqT7jXodjglhNra+/X76vJbC7AD0FaIcJl++XwKpaxeCEjA9l7r6tCDz3pi4f2dtW9SM56n8q2KK306GmvdLL9ZnnfOXifAIr7RRWwpCiiigAooooAKKKKACiiigAooooAKKKKACiiigAooooAKKKKACiiigAooooAKKKKACiiigAooooAKKKKACiiigAooooAKKKKACiiigD/9k="/>
          <p:cNvSpPr>
            <a:spLocks noChangeAspect="1" noChangeArrowheads="1"/>
          </p:cNvSpPr>
          <p:nvPr/>
        </p:nvSpPr>
        <p:spPr bwMode="auto">
          <a:xfrm>
            <a:off x="1831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001587"/>
              </p:ext>
            </p:extLst>
          </p:nvPr>
        </p:nvGraphicFramePr>
        <p:xfrm>
          <a:off x="911424" y="229584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Законы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335360" y="1700808"/>
            <a:ext cx="7567288" cy="4590844"/>
            <a:chOff x="976984" y="1454859"/>
            <a:chExt cx="7567288" cy="4590844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432" y="1454859"/>
              <a:ext cx="7560840" cy="4521679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sp>
          <p:nvSpPr>
            <p:cNvPr id="6" name="Прямоугольник 5"/>
            <p:cNvSpPr/>
            <p:nvPr/>
          </p:nvSpPr>
          <p:spPr>
            <a:xfrm>
              <a:off x="976984" y="5717754"/>
              <a:ext cx="7567288" cy="327949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65000"/>
                    <a:shade val="30000"/>
                    <a:satMod val="115000"/>
                  </a:schemeClr>
                </a:gs>
                <a:gs pos="50000">
                  <a:schemeClr val="tx1">
                    <a:lumMod val="65000"/>
                    <a:shade val="67500"/>
                    <a:satMod val="115000"/>
                  </a:schemeClr>
                </a:gs>
                <a:gs pos="100000">
                  <a:schemeClr val="tx1">
                    <a:lumMod val="65000"/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040216" y="2060848"/>
            <a:ext cx="39131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Во всем мире используют ледовый комбайн (</a:t>
            </a:r>
            <a:r>
              <a:rPr lang="ru-RU" sz="2800" dirty="0" err="1" smtClean="0">
                <a:solidFill>
                  <a:srgbClr val="FFFF00"/>
                </a:solidFill>
              </a:rPr>
              <a:t>Замбони</a:t>
            </a:r>
            <a:r>
              <a:rPr lang="ru-RU" sz="2800" dirty="0" smtClean="0">
                <a:solidFill>
                  <a:srgbClr val="FFFF00"/>
                </a:solidFill>
              </a:rPr>
              <a:t>) для того чтобы добиться максимальной </a:t>
            </a:r>
            <a:r>
              <a:rPr lang="ru-RU" sz="2800" dirty="0">
                <a:solidFill>
                  <a:srgbClr val="FFFF00"/>
                </a:solidFill>
              </a:rPr>
              <a:t>п</a:t>
            </a:r>
            <a:r>
              <a:rPr lang="ru-RU" sz="2800" dirty="0" smtClean="0">
                <a:solidFill>
                  <a:srgbClr val="FFFF00"/>
                </a:solidFill>
              </a:rPr>
              <a:t>ользы от этого закона. Сформулируйте закон.</a:t>
            </a:r>
          </a:p>
          <a:p>
            <a:pPr algn="ctr"/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>
            <a:off x="11191868" y="6114869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704512" y="5877272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962435"/>
              </p:ext>
            </p:extLst>
          </p:nvPr>
        </p:nvGraphicFramePr>
        <p:xfrm>
          <a:off x="911424" y="229584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Законы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07434" y="1412776"/>
            <a:ext cx="10297144" cy="317009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Изменение </a:t>
            </a:r>
            <a:r>
              <a:rPr lang="ru-RU" sz="4000" dirty="0">
                <a:solidFill>
                  <a:srgbClr val="FFFF00"/>
                </a:solidFill>
              </a:rPr>
              <a:t>количества </a:t>
            </a:r>
            <a:r>
              <a:rPr lang="ru-RU" sz="4000" dirty="0" smtClean="0">
                <a:solidFill>
                  <a:srgbClr val="FFFF00"/>
                </a:solidFill>
              </a:rPr>
              <a:t>движения пропорционально </a:t>
            </a:r>
            <a:r>
              <a:rPr lang="ru-RU" sz="4000" dirty="0">
                <a:solidFill>
                  <a:srgbClr val="FFFF00"/>
                </a:solidFill>
              </a:rPr>
              <a:t>приложенной движущей силе и происходит по направлению </a:t>
            </a:r>
            <a:r>
              <a:rPr lang="ru-RU" sz="4000" dirty="0" smtClean="0">
                <a:solidFill>
                  <a:srgbClr val="FFFF00"/>
                </a:solidFill>
              </a:rPr>
              <a:t>той прямой</a:t>
            </a:r>
            <a:r>
              <a:rPr lang="ru-RU" sz="4000" dirty="0">
                <a:solidFill>
                  <a:srgbClr val="FFFF00"/>
                </a:solidFill>
              </a:rPr>
              <a:t>, по которой эта сила </a:t>
            </a:r>
            <a:r>
              <a:rPr lang="ru-RU" sz="4000" dirty="0" smtClean="0">
                <a:solidFill>
                  <a:srgbClr val="FFFF00"/>
                </a:solidFill>
              </a:rPr>
              <a:t>действует. </a:t>
            </a:r>
            <a:r>
              <a:rPr lang="ru-RU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Назовите эту силу.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799856" y="5063084"/>
                <a:ext cx="2084353" cy="1457130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4800" i="1" smtClean="0">
                              <a:ln w="0"/>
                              <a:solidFill>
                                <a:srgbClr val="FFFF00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4800" i="1" smtClean="0">
                              <a:ln w="0"/>
                              <a:solidFill>
                                <a:srgbClr val="FFFF00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</m:acc>
                      <m:r>
                        <a:rPr lang="en-US" sz="4800" i="1" smtClean="0">
                          <a:ln w="0"/>
                          <a:solidFill>
                            <a:srgbClr val="FFFF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4800" i="1" smtClean="0">
                              <a:ln w="0"/>
                              <a:solidFill>
                                <a:srgbClr val="FFFF00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4800" i="1" smtClean="0">
                              <a:ln w="0"/>
                              <a:solidFill>
                                <a:srgbClr val="FFFF00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acc>
                            <m:accPr>
                              <m:chr m:val="⃗"/>
                              <m:ctrlPr>
                                <a:rPr lang="en-US" sz="4800" i="1" smtClean="0">
                                  <a:ln w="0"/>
                                  <a:solidFill>
                                    <a:srgbClr val="FFFF00"/>
                                  </a:solidFill>
                                  <a:effectLst>
                                    <a:outerShdw blurRad="38100" dist="19050" dir="2700000" algn="tl" rotWithShape="0">
                                      <a:schemeClr val="dk1">
                                        <a:alpha val="40000"/>
                                      </a:schemeClr>
                                    </a:outerShdw>
                                  </a:effectLst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4800" i="1" smtClean="0">
                                  <a:ln w="0"/>
                                  <a:solidFill>
                                    <a:srgbClr val="FFFF00"/>
                                  </a:solidFill>
                                  <a:effectLst>
                                    <a:outerShdw blurRad="38100" dist="19050" dir="2700000" algn="tl" rotWithShape="0">
                                      <a:schemeClr val="dk1">
                                        <a:alpha val="40000"/>
                                      </a:scheme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</m:t>
                              </m:r>
                            </m:e>
                          </m:acc>
                        </m:num>
                        <m:den>
                          <m:r>
                            <a:rPr lang="en-US" sz="4800" i="1" smtClean="0">
                              <a:ln w="0"/>
                              <a:solidFill>
                                <a:srgbClr val="FFFF00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US" sz="4800" i="1" smtClean="0">
                              <a:ln w="0"/>
                              <a:solidFill>
                                <a:srgbClr val="FFFF00"/>
                              </a:solidFill>
                              <a:effectLst>
                                <a:outerShdw blurRad="38100" dist="19050" dir="2700000" algn="tl" rotWithShape="0">
                                  <a:schemeClr val="dk1">
                                    <a:alpha val="40000"/>
                                  </a:scheme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ru-RU" sz="4800" dirty="0">
                  <a:solidFill>
                    <a:schemeClr val="bg1">
                      <a:lumMod val="95000"/>
                      <a:lumOff val="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9856" y="5063084"/>
                <a:ext cx="2084353" cy="1457130"/>
              </a:xfrm>
              <a:prstGeom prst="rect">
                <a:avLst/>
              </a:prstGeom>
              <a:blipFill rotWithShape="0">
                <a:blip r:embed="rId3"/>
                <a:stretch>
                  <a:fillRect b="-2449"/>
                </a:stretch>
              </a:blipFill>
              <a:ln w="38100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848528" y="5949280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78774" y="5287560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На основе какого закона </a:t>
            </a:r>
          </a:p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работает данный механизм?</a:t>
            </a:r>
            <a:endParaRPr lang="ru-RU" sz="4000" dirty="0">
              <a:solidFill>
                <a:srgbClr val="FFFF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370555"/>
              </p:ext>
            </p:extLst>
          </p:nvPr>
        </p:nvGraphicFramePr>
        <p:xfrm>
          <a:off x="911424" y="229584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Законы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3" y="1375626"/>
            <a:ext cx="8351327" cy="3853574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920536" y="5949280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80043" y="1988840"/>
            <a:ext cx="56166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Выполнив свой опыт, Кавендиш с большой точностью определил её значение. О чем речь?</a:t>
            </a:r>
            <a:endParaRPr lang="ru-RU" sz="4000" dirty="0">
              <a:solidFill>
                <a:srgbClr val="FFFF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245757"/>
              </p:ext>
            </p:extLst>
          </p:nvPr>
        </p:nvGraphicFramePr>
        <p:xfrm>
          <a:off x="911424" y="229584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Движение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098" name="Picture 2" descr="Эксперимент Генри Кавендиша по определению гравитационной постоянной.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24" y="1484784"/>
            <a:ext cx="5568619" cy="4176464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992544" y="6007721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672064" y="2276872"/>
            <a:ext cx="51125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В какую сторону вращается воздух внутри колес? (объяснить)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3074" name="Picture 2" descr="https://s-media-cache-ak0.pinimg.com/originals/67/38/f0/6738f0485b7f04898c886efb83ce5af0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24" y="1412776"/>
            <a:ext cx="5853635" cy="4669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886276"/>
              </p:ext>
            </p:extLst>
          </p:nvPr>
        </p:nvGraphicFramePr>
        <p:xfrm>
          <a:off x="911424" y="229584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Движение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992544" y="6021288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56040" y="3281642"/>
            <a:ext cx="46805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Из-за чего котенок упал?</a:t>
            </a:r>
            <a:endParaRPr lang="ru-RU" sz="4000" dirty="0">
              <a:solidFill>
                <a:srgbClr val="FFFF00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542821"/>
              </p:ext>
            </p:extLst>
          </p:nvPr>
        </p:nvGraphicFramePr>
        <p:xfrm>
          <a:off x="911424" y="229584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Движение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303" y="1412776"/>
            <a:ext cx="5256584" cy="506117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924526" y="5857892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87488" y="1649700"/>
            <a:ext cx="1491103" cy="1681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tx1"/>
                </a:solidFill>
                <a:latin typeface="+mj-lt"/>
              </a:rPr>
              <a:t>В</a:t>
            </a:r>
            <a:endParaRPr lang="ru-RU" sz="9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90262" y="1649700"/>
            <a:ext cx="1449554" cy="1681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tx1"/>
                </a:solidFill>
                <a:latin typeface="+mj-lt"/>
              </a:rPr>
              <a:t>О</a:t>
            </a:r>
            <a:endParaRPr lang="ru-RU" sz="9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51487" y="1649700"/>
            <a:ext cx="1418910" cy="1681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solidFill>
                  <a:schemeClr val="tx1"/>
                </a:solidFill>
                <a:latin typeface="+mj-lt"/>
              </a:rPr>
              <a:t>П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879976" y="1649700"/>
            <a:ext cx="1377731" cy="1681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tx1"/>
                </a:solidFill>
                <a:latin typeface="+mj-lt"/>
              </a:rPr>
              <a:t>Р</a:t>
            </a:r>
            <a:endParaRPr lang="ru-RU" sz="9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87488" y="3501008"/>
            <a:ext cx="1224136" cy="14102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solidFill>
                  <a:schemeClr val="bg1"/>
                </a:solidFill>
                <a:latin typeface="+mj-lt"/>
              </a:rPr>
              <a:t>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776262" y="3496917"/>
            <a:ext cx="1199607" cy="14102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bg1"/>
                </a:solidFill>
                <a:latin typeface="+mj-lt"/>
              </a:rPr>
              <a:t>У</a:t>
            </a:r>
            <a:endParaRPr lang="ru-RU" sz="9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40036" y="3496917"/>
            <a:ext cx="1173711" cy="14102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bg1"/>
                </a:solidFill>
                <a:latin typeface="+mj-lt"/>
              </a:rPr>
              <a:t>К</a:t>
            </a:r>
            <a:endParaRPr lang="ru-RU" sz="9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72960" y="3496917"/>
            <a:ext cx="1173711" cy="14102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bg1"/>
                </a:solidFill>
                <a:latin typeface="+mj-lt"/>
              </a:rPr>
              <a:t>Ц</a:t>
            </a:r>
            <a:endParaRPr lang="ru-RU" sz="9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73886" y="1649700"/>
            <a:ext cx="1296145" cy="1681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tx1"/>
                </a:solidFill>
                <a:latin typeface="+mj-lt"/>
              </a:rPr>
              <a:t>О</a:t>
            </a:r>
            <a:endParaRPr lang="ru-RU" sz="9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580512" y="1649699"/>
            <a:ext cx="1331912" cy="1681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solidFill>
                  <a:schemeClr val="tx1"/>
                </a:solidFill>
                <a:latin typeface="+mj-lt"/>
              </a:rPr>
              <a:t>С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505521" y="3496917"/>
            <a:ext cx="1085971" cy="14041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solidFill>
                  <a:schemeClr val="bg1"/>
                </a:solidFill>
                <a:latin typeface="+mj-lt"/>
              </a:rPr>
              <a:t>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808343" y="3511841"/>
            <a:ext cx="1093448" cy="14102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solidFill>
                  <a:schemeClr val="bg1"/>
                </a:solidFill>
                <a:latin typeface="+mj-lt"/>
              </a:rPr>
              <a:t>Н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653059" y="3498962"/>
            <a:ext cx="1085971" cy="14102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bg1"/>
                </a:solidFill>
                <a:latin typeface="+mj-lt"/>
              </a:rPr>
              <a:t>О</a:t>
            </a:r>
            <a:endParaRPr lang="ru-RU" sz="96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924526" y="5857892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43328" y="1916832"/>
            <a:ext cx="60486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Изобразить траекторию движения точки на винте вертолета:</a:t>
            </a:r>
          </a:p>
          <a:p>
            <a:pPr marL="742950" indent="-742950">
              <a:buAutoNum type="arabicPeriod"/>
            </a:pPr>
            <a:r>
              <a:rPr lang="ru-RU" sz="3600" dirty="0" smtClean="0">
                <a:solidFill>
                  <a:srgbClr val="002060"/>
                </a:solidFill>
              </a:rPr>
              <a:t>Относительно оси винта;</a:t>
            </a:r>
          </a:p>
          <a:p>
            <a:pPr marL="742950" indent="-742950">
              <a:buAutoNum type="arabicPeriod"/>
            </a:pPr>
            <a:r>
              <a:rPr lang="ru-RU" sz="3600" dirty="0" smtClean="0">
                <a:solidFill>
                  <a:srgbClr val="C00000"/>
                </a:solidFill>
              </a:rPr>
              <a:t>Относительно Земли.</a:t>
            </a:r>
            <a:endParaRPr lang="ru-RU" sz="3600" dirty="0">
              <a:solidFill>
                <a:srgbClr val="C0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404048"/>
              </p:ext>
            </p:extLst>
          </p:nvPr>
        </p:nvGraphicFramePr>
        <p:xfrm>
          <a:off x="911424" y="229584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Движение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pic>
        <p:nvPicPr>
          <p:cNvPr id="6146" name="Picture 2" descr="http://gif2000.narod.ru/gif/1/apache-0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40" y="2492896"/>
            <a:ext cx="441306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/>
          <a:srcRect l="24473" t="32995" r="26202" b="27154"/>
          <a:stretch/>
        </p:blipFill>
        <p:spPr>
          <a:xfrm>
            <a:off x="1544319" y="2134529"/>
            <a:ext cx="9198018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79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992544" y="6001363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http://class-fizika.narod.ru/9_class/17/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580" y="1412776"/>
            <a:ext cx="6567202" cy="4910058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110875"/>
              </p:ext>
            </p:extLst>
          </p:nvPr>
        </p:nvGraphicFramePr>
        <p:xfrm>
          <a:off x="911424" y="229584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Движение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7647059" y="2564904"/>
            <a:ext cx="45365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Благодаря этому спутниковые антенны всегда стоят на месте. </a:t>
            </a:r>
          </a:p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О чем речь?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8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240895"/>
              </p:ext>
            </p:extLst>
          </p:nvPr>
        </p:nvGraphicFramePr>
        <p:xfrm>
          <a:off x="839416" y="548680"/>
          <a:ext cx="10513167" cy="5760642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94848"/>
                <a:gridCol w="1292602"/>
                <a:gridCol w="1206429"/>
                <a:gridCol w="1206429"/>
                <a:gridCol w="1206429"/>
                <a:gridCol w="1206430"/>
              </a:tblGrid>
              <a:tr h="11989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Графики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2" action="ppaction://hlinksldjump"/>
                        </a:rPr>
                        <a:t>100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3" action="ppaction://hlinksldjump"/>
                        </a:rPr>
                        <a:t>200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4" action="ppaction://hlinksldjump"/>
                        </a:rPr>
                        <a:t>300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5" action="ppaction://hlinksldjump"/>
                        </a:rPr>
                        <a:t>400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6" action="ppaction://hlinksldjump"/>
                        </a:rPr>
                        <a:t>500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989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Силы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7" action="ppaction://hlinksldjump"/>
                        </a:rPr>
                        <a:t>100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8" action="ppaction://hlinksldjump"/>
                        </a:rPr>
                        <a:t>200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9" action="ppaction://hlinksldjump"/>
                        </a:rPr>
                        <a:t>300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0" action="ppaction://hlinksldjump"/>
                        </a:rPr>
                        <a:t>400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1" action="ppaction://hlinksldjump"/>
                        </a:rPr>
                        <a:t>500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270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Нестандарт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2" action="ppaction://hlinksldjump"/>
                        </a:rPr>
                        <a:t>100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3" action="ppaction://hlinksldjump"/>
                        </a:rPr>
                        <a:t>200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4" action="ppaction://hlinksldjump"/>
                        </a:rPr>
                        <a:t>300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5" action="ppaction://hlinksldjump"/>
                        </a:rPr>
                        <a:t>400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6" action="ppaction://hlinksldjump"/>
                        </a:rPr>
                        <a:t>500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908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Законы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7" action="ppaction://hlinksldjump"/>
                        </a:rPr>
                        <a:t>100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8" action="ppaction://hlinksldjump"/>
                        </a:rPr>
                        <a:t>200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19" action="ppaction://hlinksldjump"/>
                        </a:rPr>
                        <a:t>300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20" action="ppaction://hlinksldjump"/>
                        </a:rPr>
                        <a:t>400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21" action="ppaction://hlinksldjump"/>
                        </a:rPr>
                        <a:t>500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448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Движение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22" action="ppaction://hlinksldjump"/>
                        </a:rPr>
                        <a:t>100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23" action="ppaction://hlinksldjump"/>
                        </a:rPr>
                        <a:t>200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24" action="ppaction://hlinksldjump"/>
                        </a:rPr>
                        <a:t>300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25" action="ppaction://hlinksldjump"/>
                        </a:rPr>
                        <a:t>400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800" u="none" strike="noStrike" cap="none" normalizeH="0" baseline="0" dirty="0" smtClean="0">
                          <a:ln>
                            <a:noFill/>
                          </a:ln>
                          <a:effectLst/>
                          <a:hlinkClick r:id="rId26" action="ppaction://hlinksldjump"/>
                        </a:rPr>
                        <a:t>500</a:t>
                      </a:r>
                      <a:endParaRPr kumimoji="0" lang="ru-RU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11064552" y="6093296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289766"/>
              </p:ext>
            </p:extLst>
          </p:nvPr>
        </p:nvGraphicFramePr>
        <p:xfrm>
          <a:off x="911424" y="218620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Графики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8454" t="39612" r="60531" b="33389"/>
          <a:stretch/>
        </p:blipFill>
        <p:spPr>
          <a:xfrm>
            <a:off x="839416" y="1552846"/>
            <a:ext cx="5184576" cy="35499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61507" t="39461" r="17892" b="33025"/>
          <a:stretch/>
        </p:blipFill>
        <p:spPr>
          <a:xfrm>
            <a:off x="6312024" y="1564384"/>
            <a:ext cx="4971330" cy="353842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199456" y="5102810"/>
            <a:ext cx="96490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Для какого движения характерны данные графики? (Необходимо написать формулы)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632504" y="6015144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AutoShape 2" descr="data:image/jpeg;base64,/9j/4AAQSkZJRgABAQAAAQABAAD/2wCEAAkGBhIQEBQQDxIQEhAVFBQVFRUQEiEYFBQVFBQVFBUVFBQaJyYeGBkkGRUXHy8gIycpOC0sFR4xNTAqNSYrLCkBCQoKDgwOGg8PFDUhHyQsKiwpLSosLC8qKiwsLDQsKSkpLCkpLikpLCwsLCk1KTMpLS8sKSwsKSwsKSwtLDUpLP/AABEIAKYBMAMBIgACEQEDEQH/xAAcAAEBAQEAAwEBAAAAAAAAAAAAAgMEAQUGBwj/xABDEAABAwEEBwUFBgQFBAMAAAABAAIRAwQSIVEFIjFBYpLhBlJhkdITMnGB0QcUM0JysaGywcMVI0NzglRj8PEIFlP/xAAXAQEBAQEAAAAAAAAAAAAAAAAAAQID/8QAJBEBAQACAQMEAgMAAAAAAAAAAAECERIDITEiQVFxgcEyYbH/2gAMAwEAAhEDEQA/AP3FERAREQEREBERAREQEREBERAREQEREBERBApC9f3wB8gSf6q0RAREQEREBERAREQEREBERAREQEREBERAWdamXXYcWw4Ex+YDctEQcrKj3OeAWANddEtJ/K13eHeV3KneZyH1KbJ71X/c/t010oMLlTvM5D6kuVO8zkPqW6IMLlTvM5D6kuVO8zkPqW6IMLlTvM5D6kuVO8zkPqW6IMLlTvM5D6kuVO8zkPqW6IMLlTvM5D6kuVO8zkPqW6IMLlTvM5D6kuVO8zkPqW6IMLlTvM5D6kuVO8zkPqW6IMLlTvM5D6kuVO8zkPqW6IMLlTvM5D6kuVO8zkPqW6IMLlTvM5D6kuVO8zkPqW6IMLlTvM5D6kuVO8zkPqW6IMLlTvM5D6kuVO8zkPqW6IMLlTvM5D6kuVO8zkPqW6IMLlTvM5D6kuVO8zkPqW6IMLlTvM5D6kuVO8zkPqW6IMLlTvM5D6l4c57YJLCC4DBpG0xtkroWNq2N/W3+YINkREBYVGPvSHACW4eAm9u3/wBFuiDksoN6riPxMv8At0/FdEOzHL1WNk96r/uf26a6UEQ7McvVIdmOXqrRBEOzHL1SHZjl6q0QRDsxy9Uh2Y5eqtEEQ7McvVIdmOXqrRBEOzHL1Q3s2+XVcVvtryH07KGur3TBf+FTdGqapGO2DdGMZbV6PsZoW3Ci4aYq07RUvuLA3FoaSTrCA12OIkaogeC6TD08rfx7ortl2wfYrJUtFmpG1PZuptJpsn89R4PujeBJxGwSR3aEt9qtVnp13sbZTUYHGnUYXVGzniA3MAg4ETBwXuw3duXlOWPHUx7/ACPkO2PY2026nSZTt1WkWVmVHQ0NDg1wM6oBvNi82cJ25j6H7jV/6ipyM9K7kS9TKyY/H9GnyOkuydtqW6haaekqzKFNrr9K6IccIF0ANcDvvAkRgccPoD95bvoPHwdTP7vXciXqXLUvsafG6A+0ena7bXsRpVaL6Ji9VZDXEYOBx1DPuz7wxw2L6+HZjl6qPujJcbjJfF/VGvAgXu9AwxXNVsDqbSbM4tIBim8zTJ3DHFg/SYGRTK4ZX0zQ7IdmOXqkOzHL1XyvYPT1tq0D/i1EWesajhTJF32jbxERsBBkDGXAAxvP1qmeFwy40iIdmOXqkOzHL1VosKiHZjl6pDsxy9VaIIh2Y5eqQ7McvVWiCIdmOXqkOzHL1VogiHZjl6pDsxy9VaIIh2Y5eqytAOrJHvt3eI8V0LG1bG/rb+4QbIiICiq0mLpjEE/CcR5K0Qcllm9ViPxP7dNdGtwrGye9V/3P7dNdKCNbhTW4VaII1uFNbhVogjW4U1uFWsbRbGUwS9wGEx+Y4gCG7TiQMN5CDzVq3QXOLGtGJJwAHiV8voLS1utle0U7RZn2WzU6kUnyWurMwgTN4D80tjbEggz7akX1nB5aDBlgcf8ALp+OH4lTxGA2A7Se37gHfik1Dk73PkzZ5z8V0lmMs1u/4jOlaabAGU7hA/LSaXR8Q2Y37Vf3t+6m8/ID+ZwXUGxgNi8rmrjFqqf/AJP82+pPv0e8HN+NN0fMiQF2IgwpWi/7jqbv0mVprcKmtZWPxc0E7jvHwO0LL2D2+468O7U/o/aPnKDfW4U1uFZ0bWHG6QWP7rtp8WnY4fBboI1uFNbhVogyqUrwLXBjmnAhwkEeIXpNN6Y/wyg+0Vbz7MwTqy6owkwGgH3mkkYzqzls+gUV6DXtcx7Q5jgWua4SHAiCCN4haxsl7+B6rsx2jZpCzMtVCQx84PaQ5rhg5p3GDhIwXtdbhXBT0d93A+6saKYAHsGw1sARNPcx0bth8Diu2z2htRocwyD8iCMCCNoIOBBVz1vePgVrcKa3CrRYEa3Cmtwq0QRrcKa3CrRBGtwprcKtEEa3CsrROrMe+3Z8V0LG1bG/rb/MEGyIiAuctqScWgXhH6d+7D4Y7NuOHQiDjsoN6rBH4mX/AG6fiumHZt5eqxsnvVf9z+3TXSgiHZt5eqQ7NvL1VogiHZt5eqQ7NvL1Vrmt2kKdBl+q9rG7BJxcYJutG1zoBwCBarT7Jhe9wDRwkkk4BrQDJcTAAGJJXxtD7Pn1tKf4taK1RurDbOTN0RdDXumLpEuLBhJ2nf8AV2OzOe4V64h3+nTOykCIx3GoQYJ3bBhJd7BdMc7hvj79qjMNdm3l6rzDs28vVWi5qiHZt5eqQ7NvL1VogiHZt5eqQ7NvL1VogiHZt5eqQ7NvL1VogwrWe+IddO/YZBzBmQfELEVH0yBUcCzYH3dmQfjh+r9t/avDmgiDiDtBQTDs28vVIdm3l6rmYTRIacaRIDSfyE4BpOWR+WS7EEQ7NvL1SHZt5eqtEEQ7NvL1Xx/b0aTpNp1dEMY+o6o0VhGLgCLpuuwj8rnSCBGUt+zRb6efDLet/aVyWCu6pTa8ll4gXg0GGvGDm4wcHSMQDguiHZt5eq5LTSdTca1MFwP4jBtcBgHtG94GEbxhuC66NZr2hzSC0iQRvUs94pDs28vVIdm3l6q0WREOzby9Uh2beXqrRBEOzby9Uh2beXqrRBEOzby9VjaAdWSPfbu8R4rpWNq2N/W39wg2REQFnWLtW73hM7m7/p81oiDls7XB1TAYvkY7R7NgnzB8lvLsm+fRWiCJdk3z6JLsm+fRWuLS2l6VlpGtWcGtHmTkBvKDS1Wo02lxaT4MBc4/BoElfG9pOw7tMVaNorVK1mp0HzTptJD3NBlziP8ASeSBBGIG3w+Jf2ot2mdJsp2Jo9lTMuLifZ0mHAuc4fm+GJOxft9NpAAJkgAE5+K10+plheWK2TSQHARA+bj9F5l2TfPorRZREuyb59El2TfPorRBEuyb59El2TfPorRBEuyb59El2TfPorRBEuyb59El2TfPorRBEuyb59El2TfPorRBk9pcCCGkEQQTtB+S56D3sPs3Qe44naB+UmPeH8Rjmu1ZWigHtjYdoI2tI2EIKl2TfPokuyb59FFlr3hDsHtMOA3HMeBGI+K2QRLsm+fRJdk3z6K0QRLsm+fRfK6Vttus1voihQpO0dUk2h7nx7J5dBeN7RsMQQSXbMSvrV4InA7FvDLje82Jl2TfPokuyb59Fx2X/Jf7E+4ZNIncBtp/LaPD9K71mzQiXZN8+iS7Jvn0VooIl2TfPokuyb59FaIIl2TfPosrQTqyB77dh8QuhY2rY39bf5gg2REQEREBEXrtOacpWSkalZ0ZAbXHIIL0xpilZaTq1ZwDRu3uO4AZr8R0lpG2dorb93sstot995/Dos3nxcf4/ALzbLbbO0VsNCzksoN/Eqf6dJhyzcctp+Aw/ZezHZiho6zts9mbDRi5x96o7e953lY/k14R2V7KUNG2cWezNgbXvPv1Hb3vOf7bl7d07o+apFtlGtwprcKtEEa3Cmtwq0QRrcKa3CrRBGtwprcKtEEa3Cmtwq0QRrcKa3CrRBGtwprcKtEHHag5h9qIwEP8WbZ+LdvwvZrpF7hVrlsuo40jsGLP0bI/4nD4FqDfW4U1uFWiCNbhTW4VaIOa12U1G3SQDgWuAxa4YtcPgfPZvXrtH9pqVW0OsZqUhbKbQalITIGbTsIiDhiA4TC90vna/ZOy0bUdJUrOz7zj7RwElzSIe5rdgqRjIEnEb10w42WZfj7R7/W4U1uFeWPDgC0ggiQRsIOwhUuao1uFNbhVogjW4VlaJ1Zj327PiuhY2rY39bf5gg2RFhbqzmU3OYLxAmFLdDdF8h/9hrA+/P8AxEY5f+180z7RbdTq1WWltEMaTdLGkS3G4cZmR8N65zrY1dPv+0PaKlYqRqVDrY3W73H6eK/Ee0dstWlHlxqNYy+GvEm+xhOFxuycHYEiSNuK5u03aR9pe6tXfq+OwDcAP6L1/Y6x27SdoNKxC5RF0VKzxLabQZBJ3vyG34bRN3LwR+/didG2ShY6bLB+DjLiNdzxg41JxvyMZ2RGxe+Xruz+iDZbOygar6xbOu8AEySdgwG1exXWIKXTuj5qkVEa3Cmtwq0QRrcKa3CrRBGtwprcKtEEa3Cmtwq0QRrcKa3CrRBGtwprcKtEEa3Cmtwq0QRrcK57Yx0B7QC5hvCN4/M35ifnC60QZU6hcA4XSCAQcwcQq1uFYWXVc6nu95v6XHEfJ0/ItXUgjW4U1uFWiCNbhTW4VaIPXWWaTzRwuOl1PId+mPgTI8DH5V3a3CsNJUwaZdeDCzXa87GloJk+ESD4Er0/Y/t1ZdKNqGzOdepuh7XiCJm64ZtMGD4YgLpxuU5SePKPf63Cmtwq0XNUa3CsbROrMe+3Z8QulY2rY39bf3CDZeCvK9fp3TtGxUHWi0Ou024YYlxOxrRvJQfmWn7fUbbK9FpLWMv3Q0xvBBJ+C9I2ibXTqUy5xr0XapLsagcxroOWJK9J9pun6eka3tLLTFMGJe8ubULsJvXXFmMADDd4r5bQditVN95lSpSlwBLXYlpBaXBv5iJXC9LXdXLpK3Oq1wyuH0qTX3XNjWbBxniX719kFsbr0KLWsoNp3mhu8lwEknafH6L8d0l2TpMfftdsMuJMez13R8TGS+n7PfbBZ9FUW2ay6PBexobUqvrQ6q8RedF0kAkSBPkuskutD+h0Xy/YHt7R0vQdUpNNOpTIbVpOMlhIlpB3tMGD4FfULSCl07o+YVIgiHZt8uqQ7Nvl1VogiHZt8uqQ7Nvl1VogiHZt8uqQ7Nvl1VogiHZt8uqQ7Nvl1VogiHZt8uqQ7Nvl1VogiHZt8uqQ7Nvl1VogiHZt8uqQ7Nvl1VogiHZt8uqQ7Nvl1Vog47aHCKgiWGTA2sODxtyx/wCIXSL2bfLqrIXNYjdmkfybPFh93yxb/wAUG0Ozb5dUh2bfLqrRBEOzb5dUh2bfLqrRBEOzb5dV6eyaJp2F5Nnp0qdKs+agY2AKrzAqbdhJDSN2rEYr3azr0Q9pY4S1wIPwOC1MtdvYeYdm3y6pDs2+XVc+j65LSx/4jDdd47w/4OEH5kbl1qWaEQ7Nvl1WNoB1Zj327vFdKxtWxv62/uFB8z2m+0ClZHWii0B1opUmVGtJwe57wy4Ixloc1xjYHBfnv2q9sG22z0ful+80Xix7SC177sAg7SAHDDPxXurX9lFqfWq1fb0HF73O1g69rOJ1nQTvXqdNdi6lih9pNJ7KhutNO8Yc0F2tIG1t7yXPK34V+aWoEMHtGFjnMa8tcIgn44xgCPiuvR1tYHOqEXRAktBJEfOMzEfNeu7T1yHuEk4uA1r0NJN0XjicF9V9lXYahpb2wrVa1J1Esn2JANSnUBDmEmYxZt8St+cVfG2ztDUJDQ4PYDgX0myd07/FY2WmaskRf2F5IkACRDYjGCF+4/aT2C0bYNE16lnslJtaKdOm8y54c+o1t684kzBOK/I9F6EtApOqU6ForD2j2f5NIvaHtlsEtBxjYPFPofXfYJUNHSb6YJIqUagcN2oWPa79+Zf0Mvx/7EuwVpoVH6QtrHUXOYadKm8Q+HFt972n3fdAA8Scl+wKpRS4ncB8zH9FSIjOXZN5uiS7JvN0S00y5jmtIDiCASJAJ3kSJ+EqwEEy7JvN0XiXZN5ui0RBnedk3m6LzLsm83RTSo3XOM+8QYygR/58FqgiXZN5ui8S7JvN0WixrULzmG8RddMDY7VIg+aC5dk3m6LxLsm83RaIgiXZN5ui8AuybzdF5rU7zS3MEeaUmXWhu2AB5BAl2TebovEuybzdFoiDO87JvN0SXZN5uiilZyHvfekOjDKBHlv+ZW6DOXZN5uiyqUnF7XgNBEg47WkbNmYH8c10rKtQD7s/lcHfMbEFS7JvN0SXZN5uitEES7JvN0XiXZN5uishZWWhcYGkzG/5oLl2TebokuybzdFaIPWaRqmifvDrrWNF2qS7AU9oecMLpxnJzl20a99oey45jgC1zXSCCJBBjEQuHTOgW2qlXo1HODK1P2Zukgtw94Gfhhs2zMleOzHZ2no+y07LRL3Mpj3nmS4ky45CSTgMAt+nj57/AKR7KXZDm6LG0l2rgPfZv4vgulcek7PfDcYN5vwxI3fJYV2L13aDQVO22d9nq3g10EOYYcxwMte05grwiD8/o/8Ax/sbnXrTaLVWPgWsH7E/xW/YLsQNFW201qbgbPWNOnTpCS5kv1S57vegH+PhiRB9h2u7LM0lZ/u9R7mC+14Lc2zEjeMf2WPY7sczRrKjKdR9T2j77rwjWxkgeM/wREH0KIiAs6hd+UNjxJREEzUyZzH6JNTJnMfoiIE1MqfMfok1MqfMfoiIE1MqfMfok1Mmcx+iIgTUyZzH6JNTKnzH6IiBNTKnzH6JNTJnMfoiIE1MqfMfok1MqfMfoiIE1Mmcx+iTUyZzH6IiBNTKnzH6JNTKnzH6IiBNTKnzH6JNTJnMfoiIE1Mmcx+iTUyp8x+iIgTUyp8x+iTUyp8x+iIgTUyZzH6JNTJnMfoiIE1MqfMfok1MqfMfoiIE1Mmcx+ilzHuibgAcDgSTgZyREH//2Q=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3808"/>
              </p:ext>
            </p:extLst>
          </p:nvPr>
        </p:nvGraphicFramePr>
        <p:xfrm>
          <a:off x="911424" y="228893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Графики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983432" y="5961474"/>
            <a:ext cx="98855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Что произошло с металлическим шариком?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17901" t="32347" r="38931" b="21962"/>
          <a:stretch/>
        </p:blipFill>
        <p:spPr>
          <a:xfrm>
            <a:off x="939110" y="1352962"/>
            <a:ext cx="10274274" cy="46085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488488" y="5800392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62853"/>
              </p:ext>
            </p:extLst>
          </p:nvPr>
        </p:nvGraphicFramePr>
        <p:xfrm>
          <a:off x="911424" y="228893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Графики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/>
          <a:srcRect l="32843" t="39354" r="53321" b="44371"/>
          <a:stretch/>
        </p:blipFill>
        <p:spPr>
          <a:xfrm>
            <a:off x="4367808" y="1556792"/>
            <a:ext cx="3243599" cy="205574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/>
          <a:srcRect l="33121" t="59858" r="53043" b="23867"/>
          <a:stretch/>
        </p:blipFill>
        <p:spPr>
          <a:xfrm>
            <a:off x="911424" y="1556792"/>
            <a:ext cx="3243599" cy="205574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/>
          <a:srcRect l="33173" t="79173" r="52991" b="4552"/>
          <a:stretch/>
        </p:blipFill>
        <p:spPr>
          <a:xfrm>
            <a:off x="911423" y="3760251"/>
            <a:ext cx="3243599" cy="205574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/>
          <a:srcRect l="33083" t="19953" r="53081" b="63772"/>
          <a:stretch/>
        </p:blipFill>
        <p:spPr>
          <a:xfrm>
            <a:off x="7847384" y="1558702"/>
            <a:ext cx="3243599" cy="2055743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4983115" y="4221088"/>
            <a:ext cx="52565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Укажите случай(и) свободного падения?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7248128" y="1988840"/>
            <a:ext cx="49685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4000" dirty="0" smtClean="0">
                <a:solidFill>
                  <a:srgbClr val="FFFF00"/>
                </a:solidFill>
              </a:rPr>
              <a:t>Напишите формулу для нахождения перемещения.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dirty="0" smtClean="0">
                <a:solidFill>
                  <a:srgbClr val="FFFF00"/>
                </a:solidFill>
              </a:rPr>
              <a:t>Расписать </a:t>
            </a:r>
            <a:r>
              <a:rPr lang="en-US" sz="4000" dirty="0" smtClean="0">
                <a:solidFill>
                  <a:srgbClr val="FFFF00"/>
                </a:solidFill>
              </a:rPr>
              <a:t>S</a:t>
            </a:r>
            <a:r>
              <a:rPr lang="ru-RU" sz="4000" dirty="0" smtClean="0">
                <a:solidFill>
                  <a:srgbClr val="FFFF00"/>
                </a:solidFill>
              </a:rPr>
              <a:t> </a:t>
            </a:r>
            <a:r>
              <a:rPr lang="ru-RU" sz="4000" dirty="0">
                <a:solidFill>
                  <a:srgbClr val="FFFF00"/>
                </a:solidFill>
              </a:rPr>
              <a:t>по </a:t>
            </a:r>
            <a:r>
              <a:rPr lang="ru-RU" sz="4000" dirty="0" smtClean="0">
                <a:solidFill>
                  <a:srgbClr val="FFFF00"/>
                </a:solidFill>
              </a:rPr>
              <a:t>проекциям.</a:t>
            </a:r>
          </a:p>
          <a:p>
            <a:endParaRPr lang="ru-RU" sz="4000" dirty="0" smtClean="0">
              <a:solidFill>
                <a:srgbClr val="FFFF00"/>
              </a:solidFill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992544" y="6068574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842121"/>
              </p:ext>
            </p:extLst>
          </p:nvPr>
        </p:nvGraphicFramePr>
        <p:xfrm>
          <a:off x="911424" y="228893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Графики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9294" t="30060" r="35248" b="31462"/>
          <a:stretch/>
        </p:blipFill>
        <p:spPr>
          <a:xfrm>
            <a:off x="911424" y="1402003"/>
            <a:ext cx="5904656" cy="47562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992544" y="6026612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452495"/>
              </p:ext>
            </p:extLst>
          </p:nvPr>
        </p:nvGraphicFramePr>
        <p:xfrm>
          <a:off x="911424" y="228893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Графики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0" r="53835" b="6860"/>
          <a:stretch/>
        </p:blipFill>
        <p:spPr bwMode="auto">
          <a:xfrm>
            <a:off x="1775520" y="1498324"/>
            <a:ext cx="2569919" cy="516590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015880" y="2954225"/>
            <a:ext cx="52565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Как выглядит график зависимости скорости от времени?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10992544" y="6038720"/>
            <a:ext cx="1000132" cy="642942"/>
          </a:xfrm>
          <a:prstGeom prst="rightArrow">
            <a:avLst/>
          </a:prstGeom>
          <a:solidFill>
            <a:schemeClr val="tx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792477" y="2728664"/>
            <a:ext cx="62000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Благодаря какой  </a:t>
            </a:r>
          </a:p>
          <a:p>
            <a:pPr algn="ctr"/>
            <a:r>
              <a:rPr lang="ru-RU" sz="4000" dirty="0" smtClean="0">
                <a:solidFill>
                  <a:srgbClr val="FFFF00"/>
                </a:solidFill>
              </a:rPr>
              <a:t>силе мяч принимает первоначальную форму?</a:t>
            </a:r>
            <a:endParaRPr lang="ru-RU" sz="4000" dirty="0">
              <a:solidFill>
                <a:srgbClr val="FFFF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745212"/>
              </p:ext>
            </p:extLst>
          </p:nvPr>
        </p:nvGraphicFramePr>
        <p:xfrm>
          <a:off x="911424" y="229584"/>
          <a:ext cx="10297142" cy="967859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4304543"/>
                <a:gridCol w="1266042"/>
                <a:gridCol w="1181639"/>
                <a:gridCol w="1181639"/>
                <a:gridCol w="1181639"/>
                <a:gridCol w="1181640"/>
              </a:tblGrid>
              <a:tr h="9678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Силы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100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200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300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400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</a:rPr>
                        <a:t>500</a:t>
                      </a:r>
                      <a:endParaRPr kumimoji="0" lang="ru-RU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" name="Picture 2" descr="http://demiart.ru/forum/uploads7/post-1544576-129650147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68" y="1793160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9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FFF00"/>
      </a:hlink>
      <a:folHlink>
        <a:srgbClr val="7F7F7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9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FFF00"/>
    </a:hlink>
    <a:folHlink>
      <a:srgbClr val="7F7F7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5771</TotalTime>
  <Words>522</Words>
  <Application>Microsoft Office PowerPoint</Application>
  <PresentationFormat>Произвольный</PresentationFormat>
  <Paragraphs>242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Пользователь</cp:lastModifiedBy>
  <cp:revision>302</cp:revision>
  <dcterms:created xsi:type="dcterms:W3CDTF">2013-06-01T05:49:08Z</dcterms:created>
  <dcterms:modified xsi:type="dcterms:W3CDTF">2017-03-27T06:45:29Z</dcterms:modified>
</cp:coreProperties>
</file>