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78" r:id="rId2"/>
    <p:sldId id="343" r:id="rId3"/>
    <p:sldId id="304" r:id="rId4"/>
    <p:sldId id="300" r:id="rId5"/>
    <p:sldId id="303" r:id="rId6"/>
    <p:sldId id="302" r:id="rId7"/>
    <p:sldId id="361" r:id="rId8"/>
    <p:sldId id="362" r:id="rId9"/>
    <p:sldId id="363" r:id="rId10"/>
    <p:sldId id="359" r:id="rId11"/>
    <p:sldId id="360" r:id="rId12"/>
    <p:sldId id="33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0256C5B7-1E2B-4ADF-8625-BDBAFD70D588}">
          <p14:sldIdLst>
            <p14:sldId id="278"/>
            <p14:sldId id="343"/>
            <p14:sldId id="304"/>
            <p14:sldId id="300"/>
            <p14:sldId id="303"/>
            <p14:sldId id="342"/>
            <p14:sldId id="302"/>
            <p14:sldId id="345"/>
            <p14:sldId id="346"/>
            <p14:sldId id="347"/>
            <p14:sldId id="348"/>
            <p14:sldId id="358"/>
            <p14:sldId id="357"/>
            <p14:sldId id="291"/>
            <p14:sldId id="335"/>
            <p14:sldId id="33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5333" autoAdjust="0"/>
    <p:restoredTop sz="94580"/>
  </p:normalViewPr>
  <p:slideViewPr>
    <p:cSldViewPr>
      <p:cViewPr>
        <p:scale>
          <a:sx n="77" d="100"/>
          <a:sy n="77" d="100"/>
        </p:scale>
        <p:origin x="-94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AEFBF-9D3F-4F51-A0F7-020C1B043793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0BA9A-9EB0-43D7-8C21-F8D562595C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3983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0BA9A-9EB0-43D7-8C21-F8D562595CD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6498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0BA9A-9EB0-43D7-8C21-F8D562595CD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6210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>
            <a:extLst>
              <a:ext uri="{FF2B5EF4-FFF2-40B4-BE49-F238E27FC236}">
                <a16:creationId xmlns:a16="http://schemas.microsoft.com/office/drawing/2014/main" xmlns="" id="{032EC9E7-3D34-4042-9C74-53AEF630C23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>
            <a:extLst>
              <a:ext uri="{FF2B5EF4-FFF2-40B4-BE49-F238E27FC236}">
                <a16:creationId xmlns:a16="http://schemas.microsoft.com/office/drawing/2014/main" xmlns="" id="{B9AFA462-8E89-4D88-9DDB-88F71537B56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38916" name="Номер слайда 3">
            <a:extLst>
              <a:ext uri="{FF2B5EF4-FFF2-40B4-BE49-F238E27FC236}">
                <a16:creationId xmlns:a16="http://schemas.microsoft.com/office/drawing/2014/main" xmlns="" id="{378C1AE5-A65E-493E-B088-90266E5825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D6F6481D-729F-4300-AD65-AC64E5B52A9C}" type="slidenum">
              <a:rPr lang="ru-RU" altLang="ru-RU" smtClean="0"/>
              <a:pPr/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>
            <a:extLst>
              <a:ext uri="{FF2B5EF4-FFF2-40B4-BE49-F238E27FC236}">
                <a16:creationId xmlns:a16="http://schemas.microsoft.com/office/drawing/2014/main" xmlns="" id="{032EC9E7-3D34-4042-9C74-53AEF630C23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>
            <a:extLst>
              <a:ext uri="{FF2B5EF4-FFF2-40B4-BE49-F238E27FC236}">
                <a16:creationId xmlns:a16="http://schemas.microsoft.com/office/drawing/2014/main" xmlns="" id="{B9AFA462-8E89-4D88-9DDB-88F71537B56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38916" name="Номер слайда 3">
            <a:extLst>
              <a:ext uri="{FF2B5EF4-FFF2-40B4-BE49-F238E27FC236}">
                <a16:creationId xmlns:a16="http://schemas.microsoft.com/office/drawing/2014/main" xmlns="" id="{378C1AE5-A65E-493E-B088-90266E5825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D6F6481D-729F-4300-AD65-AC64E5B52A9C}" type="slidenum">
              <a:rPr lang="ru-RU" altLang="ru-RU" smtClean="0"/>
              <a:pPr/>
              <a:t>11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1151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803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8049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19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2113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339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7732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454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0336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267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7084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1073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>
            <a:extLst>
              <a:ext uri="{FF2B5EF4-FFF2-40B4-BE49-F238E27FC236}">
                <a16:creationId xmlns:a16="http://schemas.microsoft.com/office/drawing/2014/main" xmlns="" id="{BA7F6D8C-3EEF-4576-A3D6-6B573420E24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4282" y="1928802"/>
            <a:ext cx="8929992" cy="371477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alt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«Организация профилактической работы по аутоагрессивному поведению </a:t>
            </a: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несовершеннолетних в ОУ»</a:t>
            </a:r>
            <a:b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altLang="ru-RU" sz="2000" b="1" u="sng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педагог-психолог </a:t>
            </a:r>
            <a:r>
              <a:rPr lang="ru-RU" altLang="ru-RU" sz="2000" b="1" u="sng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Елкина</a:t>
            </a:r>
            <a:r>
              <a:rPr lang="ru-RU" altLang="ru-RU" sz="2000" b="1" u="sng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Р.Р.</a:t>
            </a:r>
            <a:r>
              <a:rPr lang="ru-RU" altLang="ru-RU" sz="2700" b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700" b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z="2700" b="1" u="sng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47DD9CB-9FB5-42BA-9DA9-6B4449BA99A8}"/>
              </a:ext>
            </a:extLst>
          </p:cNvPr>
          <p:cNvSpPr txBox="1"/>
          <p:nvPr/>
        </p:nvSpPr>
        <p:spPr>
          <a:xfrm>
            <a:off x="1429" y="6301343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Уфа, 2021 г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FA6B3C21-376D-4A49-8915-ED6194BED34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725" cy="121442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16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16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6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kumimoji="0" lang="ru-RU" sz="16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1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Школа № 147 городского округа город Уфа Республики Башкортостан</a:t>
            </a:r>
            <a:endParaRPr kumimoji="0" lang="ru-RU" sz="2100" b="1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3D6BE734-9A5A-43C7-9363-775F72F605E8}"/>
              </a:ext>
            </a:extLst>
          </p:cNvPr>
          <p:cNvSpPr/>
          <p:nvPr/>
        </p:nvSpPr>
        <p:spPr>
          <a:xfrm>
            <a:off x="182563" y="177800"/>
            <a:ext cx="8766175" cy="64928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D8E374-74A0-41D2-BBAA-EE42E979F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662" y="857232"/>
            <a:ext cx="7286676" cy="769288"/>
          </a:xfr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altLang="ru-RU" b="1" kern="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/>
            </a:r>
            <a:br>
              <a:rPr lang="ru-RU" altLang="ru-RU" b="1" kern="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/>
                <a:ea typeface="+mj-ea"/>
                <a:cs typeface="+mj-cs"/>
              </a:rPr>
            </a:b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Инфраструктура медико-психологической помощи: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BA410A0-593F-446B-8A3F-4A3DF84B8B20}"/>
              </a:ext>
            </a:extLst>
          </p:cNvPr>
          <p:cNvSpPr/>
          <p:nvPr/>
        </p:nvSpPr>
        <p:spPr>
          <a:xfrm>
            <a:off x="539552" y="1484784"/>
            <a:ext cx="820891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3B84394C-CA77-4671-8547-74B38F3658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844" y="1142983"/>
            <a:ext cx="8736837" cy="5857891"/>
          </a:xfrm>
        </p:spPr>
        <p:txBody>
          <a:bodyPr rtlCol="0">
            <a:norm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Телефоны доверия:</a:t>
            </a:r>
            <a:endParaRPr lang="ru-RU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Единый телефон доверия для детей, подростков и их родителей: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8-800-2000-122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звонок бесплатный и анонимный для всех жителей России).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Телефон доверия по оказанию психологической помощи: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8-800-7000-183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звонок бесплатный на территории Республики Башкортостан и анонимный).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Горячая линия для пострадавших от домашнего насилия: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8-800-347-5000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(звонок бесплатный с любого номера на всей территории Республики Башкортостан).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D8E374-74A0-41D2-BBAA-EE42E979F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662" y="857232"/>
            <a:ext cx="7286676" cy="769288"/>
          </a:xfr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altLang="ru-RU" b="1" kern="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/>
            </a:r>
            <a:br>
              <a:rPr lang="ru-RU" altLang="ru-RU" b="1" kern="0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/>
                <a:ea typeface="+mj-ea"/>
                <a:cs typeface="+mj-cs"/>
              </a:rPr>
            </a:b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BA410A0-593F-446B-8A3F-4A3DF84B8B20}"/>
              </a:ext>
            </a:extLst>
          </p:cNvPr>
          <p:cNvSpPr/>
          <p:nvPr/>
        </p:nvSpPr>
        <p:spPr>
          <a:xfrm>
            <a:off x="539552" y="1484784"/>
            <a:ext cx="820891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3B84394C-CA77-4671-8547-74B38F3658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844" y="142852"/>
            <a:ext cx="8786874" cy="6524798"/>
          </a:xfrm>
        </p:spPr>
        <p:txBody>
          <a:bodyPr rtlCol="0">
            <a:normAutofit fontScale="85000" lnSpcReduction="20000"/>
          </a:bodyPr>
          <a:lstStyle/>
          <a:p>
            <a:pPr algn="ctr"/>
            <a: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Центры помощи: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Республиканский клинический психотерапевтический центр (ГБУЗ РКПЦ МЗ РБ) 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Уфа, ул. Подполковника Недошивина, дом 6, консультативно-диагностическое (подростковое) отделение и дневной стационар, 241-85-57; 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Уфа, ул. Шота Руставели, 29, медико-реабилитационное отделение, 284-60-36;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Уфа, ул. Достоевского, 14, консультативно-диагностическое и психотерапевтическое  (детское) отделение, 251-19-20.</a:t>
            </a:r>
          </a:p>
          <a:p>
            <a:pPr lvl="0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ГБУ Республиканский молодежный социально-психологический и информационно-методический центр, г. Уфа, ул. Пархоменко, 133/1, 276-56-12, консультирование по электронной почте: Planeta-7ya@rambler.ru.</a:t>
            </a:r>
          </a:p>
          <a:p>
            <a:pPr lvl="0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МБУ Городской центр психолого-социального сопровождения «ИНДИГО» ГО г. Уфа РБ, г. Уфа, ул. 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Шафиева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12/2, 223-58-83.</a:t>
            </a:r>
          </a:p>
          <a:p>
            <a:pPr lvl="0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МБОУДО «Центр психолого-педагогической, медицинской и социальной помощи «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Журавушка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ГО г. Уфа РБ, г. Уфа, ул. Кремлевская, 29, 287-72-79.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МБОУДО «Центр психолого-педагогической, медицинской и социальной помощи «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Саторис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ГО г. Уфа РБ, г. Уфа, ул. Первомайская, 5/1, 242-19-19.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МБОУДО «Центр психолого-педагогической, медицинской и социальной помощи «Развитие» ГО г. Уфа РБ, г. Уфа, ул. Дагестанская, 31/1, 227-13-36.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0889002-FE88-4556-A24B-443513F48DF3}"/>
              </a:ext>
            </a:extLst>
          </p:cNvPr>
          <p:cNvSpPr/>
          <p:nvPr/>
        </p:nvSpPr>
        <p:spPr>
          <a:xfrm>
            <a:off x="467544" y="1341678"/>
            <a:ext cx="820891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197636-5D8A-4C8E-B966-4FCB1EF12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417320"/>
            <a:ext cx="7543801" cy="402336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9600" b="1" dirty="0">
                <a:ln w="0"/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Спасибо </a:t>
            </a:r>
          </a:p>
          <a:p>
            <a:pPr algn="ctr">
              <a:defRPr/>
            </a:pPr>
            <a:r>
              <a:rPr lang="ru-RU" sz="9600" b="1" dirty="0">
                <a:ln w="0"/>
                <a:solidFill>
                  <a:srgbClr val="00B050"/>
                </a:solidFill>
                <a:latin typeface="Monotype Corsiva" pitchFamily="66" charset="0"/>
                <a:cs typeface="Times New Roman" panose="02020603050405020304" pitchFamily="18" charset="0"/>
              </a:rPr>
              <a:t>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3481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A8FF1FA-E70D-4310-98F8-68E2FE82A130}"/>
              </a:ext>
            </a:extLst>
          </p:cNvPr>
          <p:cNvSpPr/>
          <p:nvPr/>
        </p:nvSpPr>
        <p:spPr>
          <a:xfrm>
            <a:off x="539552" y="1484784"/>
            <a:ext cx="820891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16632"/>
            <a:ext cx="7585598" cy="1526417"/>
          </a:xfrm>
        </p:spPr>
        <p:txBody>
          <a:bodyPr>
            <a:noAutofit/>
          </a:bodyPr>
          <a:lstStyle/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ФАКТОРЫ, СПОСОБСТВУЮЩИЕ АУТОАГРЕССИВНОМУ ПОВЕДЕНИЮ</a:t>
            </a:r>
            <a:r>
              <a:rPr lang="ru-RU" sz="2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357298"/>
            <a:ext cx="8034115" cy="4857784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потери (разрыв романтических отношений, смерть близкого человека, смерть домашнего животного, развод родителей);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давление (буллинг со стороны педагогов, сверстников, психологическое насилие со стороны родителей);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нестабильная самооценка, зависящая от мнения окружающих;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нарушения коммуникативных навыков, переживания и чувства, связанные с поиском и признанием себя как личности и индивидуальности;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психические заболевания и расстройства, в т.ч. депрессивные состояния;</a:t>
            </a:r>
            <a:endParaRPr lang="ru-RU" sz="2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жестокое обращение в семье (физический, психологический, сексуальный </a:t>
            </a:r>
            <a:r>
              <a:rPr lang="ru-RU" sz="29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абьюз</a:t>
            </a: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(насилие), пренебрежение нуждами ребенка);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тяжелые соматические заболевания;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резкая смена социального и экономического статуса семьи (развод родителей, потеря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родителей).</a:t>
            </a:r>
            <a:endParaRPr lang="ru-RU" sz="2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подавляющем большинстве случаев суицидальное поведение в возрасте до 15 лет связано с реакцией  протеста, особенно частым источником последних являются нарушенные внутрисемейные, </a:t>
            </a:r>
            <a:r>
              <a:rPr lang="ru-RU" sz="29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внутришкольные</a:t>
            </a:r>
            <a:r>
              <a:rPr lang="ru-RU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или внутригрупповые взаимоотношения. </a:t>
            </a:r>
            <a:endParaRPr lang="ru-RU" sz="2900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8818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C91485C-1178-4DAE-B4DB-D154CDC40097}"/>
              </a:ext>
            </a:extLst>
          </p:cNvPr>
          <p:cNvSpPr/>
          <p:nvPr/>
        </p:nvSpPr>
        <p:spPr>
          <a:xfrm>
            <a:off x="539552" y="1484784"/>
            <a:ext cx="820891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E13D10-DBF1-4FC0-AA82-BDF41285D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692696"/>
            <a:ext cx="7992888" cy="1044665"/>
          </a:xfrm>
        </p:spPr>
        <p:txBody>
          <a:bodyPr>
            <a:normAutofit/>
          </a:bodyPr>
          <a:lstStyle/>
          <a:p>
            <a:pPr algn="ctr"/>
            <a:r>
              <a:rPr lang="ru-RU" sz="3200" b="1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САМОПОВРЕЖДАЮЩЕЕ</a:t>
            </a:r>
            <a:br>
              <a:rPr lang="ru-RU" sz="3200" b="1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</a:t>
            </a:r>
            <a:endParaRPr lang="ru-RU" sz="3200" b="1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7F118AC-2CCA-41B0-87B5-258E2458F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2879410"/>
          </a:xfrm>
        </p:spPr>
        <p:txBody>
          <a:bodyPr/>
          <a:lstStyle/>
          <a:p>
            <a:pPr algn="just"/>
            <a:r>
              <a:rPr lang="ru-RU" alt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широкий спектр действий, связанных с намеренным физическим повреждением индивидуумом собственного тела.</a:t>
            </a:r>
          </a:p>
          <a:p>
            <a:endParaRPr lang="ru-RU" dirty="0"/>
          </a:p>
        </p:txBody>
      </p:sp>
      <p:pic>
        <p:nvPicPr>
          <p:cNvPr id="5" name="Рисунок 4" descr="Предупреждение">
            <a:extLst>
              <a:ext uri="{FF2B5EF4-FFF2-40B4-BE49-F238E27FC236}">
                <a16:creationId xmlns:a16="http://schemas.microsoft.com/office/drawing/2014/main" xmlns="" id="{9F7FD216-71AA-4A38-A786-55AF34AA6D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173270" y="3140968"/>
            <a:ext cx="2869468" cy="28694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1298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EEE606-A2BD-4467-B35A-8A150B08F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83814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ПРОЯВЛЕНИЯ: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D8A941F-7959-45CA-8637-2C00945F6A8F}"/>
              </a:ext>
            </a:extLst>
          </p:cNvPr>
          <p:cNvSpPr/>
          <p:nvPr/>
        </p:nvSpPr>
        <p:spPr>
          <a:xfrm>
            <a:off x="539552" y="1484784"/>
            <a:ext cx="820891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57D40E-93F9-4D56-AE18-875855BDE9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86683" y="1340029"/>
            <a:ext cx="4248472" cy="4824536"/>
          </a:xfrm>
        </p:spPr>
        <p:txBody>
          <a:bodyPr vert="horz" lIns="0" tIns="45720" rIns="0" bIns="45720" rtlCol="0"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Царапины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порезы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Ожоги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сигаретой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спичками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зажигалкой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горячими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объектами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Пережатие частей тела;</a:t>
            </a:r>
            <a:endParaRPr lang="en-US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Удары и щипки;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Навязчивое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прокалывание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кожи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пирсинг, татуировки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Выдирание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волос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Намеренные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мешающие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заживлению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раны</a:t>
            </a:r>
            <a:r>
              <a:rPr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900" dirty="0"/>
          </a:p>
        </p:txBody>
      </p:sp>
      <p:pic>
        <p:nvPicPr>
          <p:cNvPr id="7" name="Содержимое 6" descr="image-7976-157588376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58022" y="1340029"/>
            <a:ext cx="4104454" cy="4669224"/>
          </a:xfrm>
        </p:spPr>
      </p:pic>
    </p:spTree>
    <p:extLst>
      <p:ext uri="{BB962C8B-B14F-4D97-AF65-F5344CB8AC3E}">
        <p14:creationId xmlns="" xmlns:p14="http://schemas.microsoft.com/office/powerpoint/2010/main" val="3821308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9B2156B-B9E7-41E8-B9FD-DD5774F55E79}"/>
              </a:ext>
            </a:extLst>
          </p:cNvPr>
          <p:cNvSpPr/>
          <p:nvPr/>
        </p:nvSpPr>
        <p:spPr>
          <a:xfrm>
            <a:off x="539552" y="1484784"/>
            <a:ext cx="820891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858B60-0BF1-40BB-9DDE-68CAAE90E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585216"/>
            <a:ext cx="7836352" cy="827560"/>
          </a:xfrm>
        </p:spPr>
        <p:txBody>
          <a:bodyPr>
            <a:noAutofit/>
          </a:bodyPr>
          <a:lstStyle/>
          <a:p>
            <a:pPr algn="ctr"/>
            <a:r>
              <a:rPr lang="ru-RU" sz="2800" b="1" spc="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УСИЛИВАЮЩИЕ ФАКТОРЫ САМОПОВРЕЖДАЮЩЕГО ПОВЕДЕНИЯ:</a:t>
            </a:r>
            <a:endParaRPr lang="ru-RU" sz="2800" b="1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B2435D4-B22B-4CEF-8536-9971C5DCC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256" y="2060848"/>
            <a:ext cx="7819834" cy="358273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зависимость от социальных сетей (нахождение в «группах смерти»,  деструктивные игры);</a:t>
            </a:r>
            <a:endParaRPr lang="en-US" alt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индивидуально-психологические особенности;</a:t>
            </a:r>
            <a:endParaRPr lang="en-US" alt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повышенное внимание к внешности, неприятие собственного тела и личности;</a:t>
            </a:r>
            <a:endParaRPr lang="en-US" alt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несформированное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понимание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смерти: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смерти, романтизация смерти.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064783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EF8DB7-87AE-432F-816C-5BEC592CCC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3568" y="404664"/>
            <a:ext cx="7543800" cy="70167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СУИЦИДАЛЬНОГО ПОВЕДЕНИЯ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(поведенческие)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91F77BC-237B-4346-876E-00D11EB79ADF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39552" y="1386574"/>
            <a:ext cx="8064896" cy="5040337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1.Раздает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другим вещи, имеющие большую личную значимость, окончательно приводит в порядок дела, мирится с давними врагами.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Демонстрирует радикальные перемены в поведении, такие, как: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режиме питания (ест слишком мало или слишком много);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режиме сна  (спит слишком мало или слишком много);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изменение внешности (например, стал неряшливым,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волос);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школьных привычках (пропускает занятия, не выполняет домашние задания, избегает общения с одноклассниками; проявляет раздражительность, угрюмость; находиться в подавленном настроении);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самоизоляция от семьи и друзей;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чрезмерная активность и деятельность, и, наоборот, безразличие к окружающему миру.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CC"/>
              </a:buClr>
            </a:pPr>
            <a:endParaRPr lang="ru-RU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1232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EF8DB7-87AE-432F-816C-5BEC592CCC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3568" y="404664"/>
            <a:ext cx="7543800" cy="701675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 алгоритма  работ классных руководителей по профилактике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аутоагрессивного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поведения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несовершеннолетних: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91F77BC-237B-4346-876E-00D11EB79ADF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85720" y="928670"/>
            <a:ext cx="8715436" cy="5498241"/>
          </a:xfrm>
        </p:spPr>
        <p:txBody>
          <a:bodyPr>
            <a:noAutofit/>
          </a:bodyPr>
          <a:lstStyle/>
          <a:p>
            <a:pPr lvl="0"/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Заполнение </a:t>
            </a: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«Анкеты  классного  руководителя»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которая позволит дополнить Ваши наблюдения показателями и скорректировать предварительную оценку складывающейся ситуации  у ученика своего класса. Заполняется не менее 1 раза в четверть.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благоприятного климата в классе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(укрепление самоуважения и положительной самооценки обучающихся, поощрение выражения чувств и эмоций, предотвращение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 чаще </a:t>
            </a: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обращать внимание на позитивные моменты жизни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ее яркие краски, подчеркивать положительное в поведении детей, помогать им быть успешными в реальной жизни, в общении со сверстниками, в учебе, во внеурочной деятельности, проявлять к ним искренний интерес, показывать, что </a:t>
            </a:r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проблемы преодолимы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социальных сетей (программа Герда Бот).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Проведение разъяснительной работы с подростками о различных интернет - рисках: мошенничестве в интернете, злоупотреблением доверием пользователей, включающим намеренные технические атаки, хищение личных данных и их использование в незаконных целях, финансовые махинации, управление желаниями, действиями, поведением другого человека. Разъяснительная работа должна строиться на основе принципов ценности жизни и свободы вообще, значимости жизни и свободы каждого отдельного человека, его прав на защиту жизни и благополучия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1232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EF8DB7-87AE-432F-816C-5BEC592CCC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3568" y="404664"/>
            <a:ext cx="7543800" cy="7016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Для  алгоритма  работ классных руководителей по профилактике </a:t>
            </a:r>
            <a:r>
              <a:rPr lang="ru-RU" sz="2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аутоагрессивного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поведения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несовершеннолетних: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91F77BC-237B-4346-876E-00D11EB79ADF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85720" y="928670"/>
            <a:ext cx="8715436" cy="5498241"/>
          </a:xfrm>
        </p:spPr>
        <p:txBody>
          <a:bodyPr>
            <a:noAutofit/>
          </a:bodyPr>
          <a:lstStyle/>
          <a:p>
            <a:pPr lvl="0"/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Способом снижения суицидального риска является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разговор по «душам».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Основные принципы построения беседы с ребенком, находящимся в кризисном (тяжелом эмоциональном) состоянии – это, когда  педагог, вызывая на разговор, сам спокоен, уравновешен и готов выслушать ученика. 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Главное, чтобы разговор по «душам» не превратился в нравоучения, а как мотивирование на обращение к педагогу-психологу школы.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Кроме того, ребенок должен быть уверен, что в результате своей откровенности он не будет отвергнут или наказан. Необходимо показывать подростку, что Вы хотите поговорить о его чувствах и что Вы не осуждаете его за эти чувства.</a:t>
            </a:r>
          </a:p>
          <a:p>
            <a:pPr lvl="0"/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Диагностика на предмет выявления эмоционального состояния (</a:t>
            </a:r>
            <a:r>
              <a:rPr lang="ru-RU" sz="1800" b="1" u="sng" dirty="0" err="1" smtClean="0">
                <a:latin typeface="Times New Roman" pitchFamily="18" charset="0"/>
                <a:cs typeface="Times New Roman" pitchFamily="18" charset="0"/>
              </a:rPr>
              <a:t>аутоагрессии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 суицидального риска, выявление уровня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суицидальных намерений с целью предотвращения суицидальных попыток среди несовершеннолетних совместно с педагогом-психологом школы (по запросу ГУО).</a:t>
            </a:r>
          </a:p>
          <a:p>
            <a:pPr lvl="0"/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Индивидуальные беседы с родителями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 изменениях во внешнем виде, поведении, успеваемости, а также с привлечением педагога-психолога, социального педагога, заместителя директора по воспитательной работе.</a:t>
            </a:r>
          </a:p>
          <a:p>
            <a:pPr lvl="0"/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Информирование подростков о способах получения помощи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трудных ситуациях в кабинете педагога-психолога школы, также  о специалистах, которые могут такую помощь оказать по телефону доверия.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CC"/>
              </a:buClr>
            </a:pP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1232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са\Downloads\16363932668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63" y="-438150"/>
            <a:ext cx="10144126" cy="7734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851</Words>
  <Application>Microsoft Office PowerPoint</Application>
  <PresentationFormat>Экран (4:3)</PresentationFormat>
  <Paragraphs>68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Ретро</vt:lpstr>
      <vt:lpstr> «Организация профилактической работы по аутоагрессивному поведению несовершеннолетних в ОУ»                                                   педагог-психолог Елкина Р.Р. </vt:lpstr>
      <vt:lpstr>     ФАКТОРЫ, СПОСОБСТВУЮЩИЕ АУТОАГРЕССИВНОМУ ПОВЕДЕНИЮ: </vt:lpstr>
      <vt:lpstr>САМОПОВРЕЖДАЮЩЕЕ  ПОВЕДЕНИЕ</vt:lpstr>
      <vt:lpstr>ФОРМЫ ПРОЯВЛЕНИЯ:</vt:lpstr>
      <vt:lpstr>УСИЛИВАЮЩИЕ ФАКТОРЫ САМОПОВРЕЖДАЮЩЕГО ПОВЕДЕНИЯ:</vt:lpstr>
      <vt:lpstr>ПРИЗНАКИ СУИЦИДАЛЬНОГО ПОВЕДЕНИЯ (поведенческие)</vt:lpstr>
      <vt:lpstr>Для  алгоритма  работ классных руководителей по профилактике аутоагрессивного  поведения  несовершеннолетних: </vt:lpstr>
      <vt:lpstr>Для  алгоритма  работ классных руководителей по профилактике аутоагрессивного  поведения  несовершеннолетних: </vt:lpstr>
      <vt:lpstr>Слайд 9</vt:lpstr>
      <vt:lpstr>  Инфраструктура медико-психологической помощи: </vt:lpstr>
      <vt:lpstr>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«Суицидальное и несуицидальное самоповреждающее поведение подростков:  выявление рисков и профилактика»</dc:title>
  <dc:creator>Анна Киселева</dc:creator>
  <cp:lastModifiedBy>Киса</cp:lastModifiedBy>
  <cp:revision>90</cp:revision>
  <dcterms:created xsi:type="dcterms:W3CDTF">2019-01-15T14:07:54Z</dcterms:created>
  <dcterms:modified xsi:type="dcterms:W3CDTF">2021-11-08T17:48:51Z</dcterms:modified>
</cp:coreProperties>
</file>