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7"/>
  </p:notesMasterIdLst>
  <p:sldIdLst>
    <p:sldId id="258" r:id="rId2"/>
    <p:sldId id="260" r:id="rId3"/>
    <p:sldId id="261" r:id="rId4"/>
    <p:sldId id="277" r:id="rId5"/>
    <p:sldId id="276" r:id="rId6"/>
    <p:sldId id="288" r:id="rId7"/>
    <p:sldId id="267" r:id="rId8"/>
    <p:sldId id="263" r:id="rId9"/>
    <p:sldId id="279" r:id="rId10"/>
    <p:sldId id="280" r:id="rId11"/>
    <p:sldId id="281" r:id="rId12"/>
    <p:sldId id="264" r:id="rId13"/>
    <p:sldId id="265" r:id="rId14"/>
    <p:sldId id="269" r:id="rId15"/>
    <p:sldId id="283" r:id="rId16"/>
    <p:sldId id="270" r:id="rId17"/>
    <p:sldId id="282" r:id="rId18"/>
    <p:sldId id="284" r:id="rId19"/>
    <p:sldId id="285" r:id="rId20"/>
    <p:sldId id="291" r:id="rId21"/>
    <p:sldId id="292" r:id="rId22"/>
    <p:sldId id="295" r:id="rId23"/>
    <p:sldId id="293" r:id="rId24"/>
    <p:sldId id="286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B3C50B"/>
    <a:srgbClr val="1233BE"/>
    <a:srgbClr val="187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DE490-32A9-4952-952A-8F77DDCE562A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149EE-C789-4E63-9CB3-5831F05CB5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2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149EE-C789-4E63-9CB3-5831F05CB51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1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85E5B6-A567-4080-9DD6-301577F8A5CE}" type="datetimeFigureOut">
              <a:rPr lang="ru-RU" smtClean="0"/>
              <a:t>21.08.2020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9D37339-D8F2-498D-AE19-33187F4C6F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56263" cy="10542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Тема: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72816"/>
            <a:ext cx="8424936" cy="445387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«Развитие творческих способностей детей в трудовой деятельности в условиях реализации ФГОС НОО»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                       Выполнила: Шестакова Г.В.,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                       учитель начальных классов,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                                                                                 МБОУ </a:t>
            </a:r>
            <a:r>
              <a:rPr lang="ru-RU" sz="1600" b="1" dirty="0" err="1" smtClean="0">
                <a:solidFill>
                  <a:srgbClr val="7030A0"/>
                </a:solidFill>
              </a:rPr>
              <a:t>Кулешовской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СОШ №16</a:t>
            </a:r>
            <a:endParaRPr lang="ru-RU" sz="1600" b="1" dirty="0">
              <a:solidFill>
                <a:srgbClr val="7030A0"/>
              </a:solidFill>
            </a:endParaRPr>
          </a:p>
        </p:txBody>
      </p:sp>
      <p:pic>
        <p:nvPicPr>
          <p:cNvPr id="1028" name="Picture 4" descr="C:\Users\Шестакова\Desktop\20200808_1237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41764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056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Типы мотивации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492896"/>
            <a:ext cx="7848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/>
              <a:t> «Помоги мне»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/>
              <a:t> «Научи меня»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/>
              <a:t> « Создание предметов своими руками для себя»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92991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3600" u="sng" dirty="0" smtClean="0">
                <a:solidFill>
                  <a:srgbClr val="7030A0"/>
                </a:solidFill>
              </a:rPr>
              <a:t>Творчество необходимо развивать в процессе всего обучения </a:t>
            </a:r>
            <a:endParaRPr lang="ru-RU" sz="3600" u="sng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1" y="2492897"/>
            <a:ext cx="76328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</a:t>
            </a:r>
            <a:r>
              <a:rPr lang="ru-RU" sz="2800" dirty="0" smtClean="0"/>
              <a:t>УРОК ТРУДОВОГО ОБУЧЕНИЯ</a:t>
            </a:r>
          </a:p>
          <a:p>
            <a:r>
              <a:rPr lang="ru-RU" sz="2400" dirty="0" smtClean="0"/>
              <a:t>Труд –это творческая работа учащегося с различными материалами. Такой труд является декоративной, художественно – прикладной деятельностью ребенка.</a:t>
            </a:r>
          </a:p>
          <a:p>
            <a:endParaRPr lang="ru-RU" sz="2400" dirty="0" smtClean="0"/>
          </a:p>
          <a:p>
            <a:r>
              <a:rPr lang="ru-RU" sz="2400" dirty="0" smtClean="0"/>
              <a:t>                                  </a:t>
            </a:r>
            <a:endParaRPr lang="ru-RU" sz="2400" dirty="0"/>
          </a:p>
          <a:p>
            <a:pPr marL="342900" indent="-342900"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77029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Виды работы: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60848"/>
            <a:ext cx="7745505" cy="38778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Аппликация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 err="1" smtClean="0"/>
              <a:t>Пластилинография</a:t>
            </a:r>
            <a:r>
              <a:rPr lang="ru-RU" sz="3200" dirty="0" smtClean="0"/>
              <a:t> </a:t>
            </a:r>
            <a:endParaRPr lang="ru-RU" sz="3200" dirty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 err="1" smtClean="0"/>
              <a:t>Квиллинг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Лепка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Конструирование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Вышивание</a:t>
            </a:r>
            <a:endParaRPr lang="ru-RU" sz="3200" dirty="0"/>
          </a:p>
        </p:txBody>
      </p:sp>
      <p:pic>
        <p:nvPicPr>
          <p:cNvPr id="5122" name="Picture 2" descr="C:\Users\Шестакова\Desktop\20200808_1237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53342"/>
            <a:ext cx="3149617" cy="420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44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7756263" cy="105425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Аппликация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4626" y="1865968"/>
            <a:ext cx="7874151" cy="4392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>
                <a:solidFill>
                  <a:schemeClr val="tx1"/>
                </a:solidFill>
              </a:rPr>
              <a:t>По используемым материалам</a:t>
            </a:r>
            <a:r>
              <a:rPr lang="ru-RU" sz="2000" b="1" dirty="0">
                <a:solidFill>
                  <a:schemeClr val="tx1"/>
                </a:solidFill>
              </a:rPr>
              <a:t>:</a:t>
            </a:r>
          </a:p>
          <a:p>
            <a:r>
              <a:rPr lang="ru-RU" sz="2000" dirty="0"/>
              <a:t>аппликация из бумаги и картона;</a:t>
            </a:r>
          </a:p>
          <a:p>
            <a:r>
              <a:rPr lang="ru-RU" sz="2000" dirty="0"/>
              <a:t>из природных материалов;</a:t>
            </a:r>
          </a:p>
          <a:p>
            <a:r>
              <a:rPr lang="ru-RU" sz="2000" dirty="0"/>
              <a:t>из бросового материала</a:t>
            </a:r>
            <a:r>
              <a:rPr lang="ru-RU" sz="2000" dirty="0" smtClean="0"/>
              <a:t>;</a:t>
            </a:r>
            <a:endParaRPr lang="ru-RU" sz="2000" dirty="0"/>
          </a:p>
          <a:p>
            <a:pPr marL="0" indent="0">
              <a:buNone/>
            </a:pPr>
            <a:r>
              <a:rPr lang="ru-RU" sz="2000" b="1" u="sng" dirty="0">
                <a:solidFill>
                  <a:schemeClr val="tx1"/>
                </a:solidFill>
              </a:rPr>
              <a:t>По форме:</a:t>
            </a:r>
          </a:p>
          <a:p>
            <a:r>
              <a:rPr lang="ru-RU" sz="2000" dirty="0" smtClean="0"/>
              <a:t>плоскостная;</a:t>
            </a:r>
            <a:endParaRPr lang="ru-RU" sz="2000" dirty="0"/>
          </a:p>
          <a:p>
            <a:r>
              <a:rPr lang="ru-RU" sz="2000" dirty="0" smtClean="0"/>
              <a:t>объёмная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79" r="4779"/>
          <a:stretch/>
        </p:blipFill>
        <p:spPr>
          <a:xfrm>
            <a:off x="6588224" y="3573016"/>
            <a:ext cx="2232248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755" y="602463"/>
            <a:ext cx="2304256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4" t="5417" r="19568" b="4180"/>
          <a:stretch/>
        </p:blipFill>
        <p:spPr>
          <a:xfrm rot="16200000">
            <a:off x="4271831" y="2668393"/>
            <a:ext cx="2310538" cy="2435222"/>
          </a:xfrm>
          <a:prstGeom prst="rect">
            <a:avLst/>
          </a:prstGeom>
        </p:spPr>
      </p:pic>
      <p:pic>
        <p:nvPicPr>
          <p:cNvPr id="3074" name="Picture 2" descr="C:\Users\Шестакова\Desktop\IMG-20200416-WA007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89512"/>
            <a:ext cx="3384376" cy="18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64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rgbClr val="7030A0"/>
                </a:solidFill>
              </a:rPr>
              <a:t>Пластилинография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32856"/>
            <a:ext cx="8265241" cy="38778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Нетрадиционная </a:t>
            </a:r>
            <a:r>
              <a:rPr lang="ru-RU" sz="2800" dirty="0"/>
              <a:t>техника рисования пластилином.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17708"/>
            <a:ext cx="2592288" cy="3429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41046"/>
            <a:ext cx="3384376" cy="275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124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Шестакова\Desktop\IMG-20200423-WA00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592288" cy="482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Шестакова\Desktop\IMG-20200423-WA00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367" y="1196752"/>
            <a:ext cx="2539883" cy="451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Шестакова\Desktop\IMG-20200423-WA01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117" y="332656"/>
            <a:ext cx="327715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14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Квиллинг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Квиллинг</a:t>
            </a:r>
            <a:r>
              <a:rPr lang="ru-RU" dirty="0"/>
              <a:t> (от англ. </a:t>
            </a:r>
            <a:r>
              <a:rPr lang="ru-RU" dirty="0" err="1"/>
              <a:t>quilling</a:t>
            </a:r>
            <a:r>
              <a:rPr lang="ru-RU" dirty="0"/>
              <a:t> — от слова </a:t>
            </a:r>
            <a:r>
              <a:rPr lang="ru-RU" dirty="0" err="1"/>
              <a:t>quill</a:t>
            </a:r>
            <a:r>
              <a:rPr lang="ru-RU" dirty="0"/>
              <a:t> «птичье перо»)- </a:t>
            </a:r>
            <a:r>
              <a:rPr lang="ru-RU" dirty="0" err="1" smtClean="0"/>
              <a:t>бумагокручение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искусство изготовления плоских или объёмных композиций из скрученных в спиральки длинных и узких полосок бумаги.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Шестакова\Desktop\20200808_1137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01008"/>
            <a:ext cx="5729436" cy="275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104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397" y="361174"/>
            <a:ext cx="2843718" cy="4579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Шестакова\Desktop\20200808_1136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115" y="3140968"/>
            <a:ext cx="5404446" cy="332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Шестакова\Desktop\20200808_1137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4005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56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Лепка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539551" y="2490927"/>
            <a:ext cx="7992887" cy="120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Способ формообразования, основанный на         </a:t>
            </a:r>
            <a:r>
              <a:rPr lang="ru-RU" sz="2400" dirty="0" err="1" smtClean="0"/>
              <a:t>формосложении</a:t>
            </a:r>
            <a:r>
              <a:rPr lang="ru-RU" sz="2400" dirty="0" smtClean="0"/>
              <a:t>, прибавлении, « прилипании» мягкого материала (</a:t>
            </a:r>
            <a:r>
              <a:rPr lang="ru-RU" sz="2400" dirty="0" err="1" smtClean="0"/>
              <a:t>пластилин,воск,глина,гипса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4098" name="Picture 2" descr="C:\Users\Шестакова\Desktop\IMG-20200409-WA0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35896" y="3866066"/>
            <a:ext cx="2088232" cy="269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Шестакова\Desktop\IMG-20200409-WA00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5038" y="3866066"/>
            <a:ext cx="2372796" cy="276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Шестакова\Desktop\IMG-20200409-WA00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2664296" cy="231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111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Конструирование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4074" y="2132856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процесс,  результате которого определяются внешний вид и структура изделия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Users\Шестакова\Desktop\IMG-20200406-WA02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006" y="3631669"/>
            <a:ext cx="2678458" cy="270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Шестакова\Desktop\IMG-20200406-WA02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874" y="3652094"/>
            <a:ext cx="2082156" cy="295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Шестакова\Desktop\Screenshot_20200806-223255_Chrom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977942"/>
            <a:ext cx="2952328" cy="244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00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132856"/>
            <a:ext cx="7745505" cy="38778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/>
              <a:t> Трудовое </a:t>
            </a:r>
            <a:r>
              <a:rPr lang="ru-RU" b="1" u="sng" dirty="0"/>
              <a:t>обучение </a:t>
            </a:r>
            <a:r>
              <a:rPr lang="ru-RU" b="1" u="sng" dirty="0" smtClean="0"/>
              <a:t> </a:t>
            </a:r>
            <a:r>
              <a:rPr lang="ru-RU" dirty="0"/>
              <a:t>- важное средство творческого и эстетического развития детей. </a:t>
            </a:r>
            <a:r>
              <a:rPr lang="ru-RU" dirty="0" smtClean="0"/>
              <a:t> 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Развитие творческих способностей  школьника – истинная цель обучения 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Основным условием творчества учащихся на уроках является создание « УСПЕХА».</a:t>
            </a:r>
          </a:p>
        </p:txBody>
      </p:sp>
    </p:spTree>
    <p:extLst>
      <p:ext uri="{BB962C8B-B14F-4D97-AF65-F5344CB8AC3E}">
        <p14:creationId xmlns:p14="http://schemas.microsoft.com/office/powerpoint/2010/main" val="1637915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Вышивание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Шестакова\Desktop\Screenshot_20200808-121157_Ch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2808312" cy="255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Шестакова\Desktop\Screenshot_20200808-121100_Chro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8960"/>
            <a:ext cx="2808312" cy="365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3" y="1988840"/>
            <a:ext cx="78488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Рукодельное искусство украшать самыми различными узорами ткани и материалы(полотно, холст). </a:t>
            </a:r>
          </a:p>
          <a:p>
            <a:r>
              <a:rPr lang="ru-RU" sz="2000" dirty="0" smtClean="0"/>
              <a:t>Инструменты для вышивания: игла, </a:t>
            </a:r>
            <a:r>
              <a:rPr lang="ru-RU" sz="2000" dirty="0" err="1" smtClean="0"/>
              <a:t>пяльца</a:t>
            </a:r>
            <a:r>
              <a:rPr lang="ru-RU" sz="2000" dirty="0" smtClean="0"/>
              <a:t>, нитки и ножницы.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59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Дистанционное обучение на уроках технологии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40861"/>
            <a:ext cx="3240360" cy="265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57780" y="1916832"/>
            <a:ext cx="67785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- Информационные ресурсы  ИНТЕРНЕТ (электронная почта</a:t>
            </a:r>
            <a:r>
              <a:rPr lang="en-US" dirty="0" smtClean="0"/>
              <a:t> </a:t>
            </a:r>
            <a:r>
              <a:rPr lang="ru-RU" dirty="0" smtClean="0"/>
              <a:t>, </a:t>
            </a:r>
            <a:r>
              <a:rPr lang="en-US" dirty="0" err="1" smtClean="0"/>
              <a:t>WhatsApp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- Учебно </a:t>
            </a:r>
            <a:r>
              <a:rPr lang="ru-RU" dirty="0"/>
              <a:t>– информационные </a:t>
            </a:r>
            <a:r>
              <a:rPr lang="ru-RU" dirty="0" smtClean="0"/>
              <a:t>аудиоматериалы</a:t>
            </a:r>
            <a:endParaRPr lang="ru-RU" dirty="0"/>
          </a:p>
          <a:p>
            <a:r>
              <a:rPr lang="ru-RU" dirty="0" smtClean="0"/>
              <a:t>- Учебно-информационные </a:t>
            </a:r>
            <a:r>
              <a:rPr lang="ru-RU" dirty="0"/>
              <a:t>видеоматериалы</a:t>
            </a:r>
          </a:p>
          <a:p>
            <a:r>
              <a:rPr lang="ru-RU" dirty="0" smtClean="0"/>
              <a:t>_ Учебник( печатный)</a:t>
            </a:r>
          </a:p>
          <a:p>
            <a:r>
              <a:rPr lang="ru-RU" dirty="0" smtClean="0"/>
              <a:t>- </a:t>
            </a:r>
            <a:r>
              <a:rPr lang="en-US" dirty="0" err="1" smtClean="0"/>
              <a:t>veb</a:t>
            </a:r>
            <a:r>
              <a:rPr lang="en-US" dirty="0" smtClean="0"/>
              <a:t> –</a:t>
            </a:r>
            <a:r>
              <a:rPr lang="ru-RU" dirty="0" smtClean="0"/>
              <a:t> сайты</a:t>
            </a:r>
          </a:p>
          <a:p>
            <a:r>
              <a:rPr lang="ru-RU" dirty="0" smtClean="0"/>
              <a:t>- Рисунки с поэтапным описанием работы</a:t>
            </a:r>
          </a:p>
          <a:p>
            <a:r>
              <a:rPr lang="ru-RU" dirty="0" smtClean="0"/>
              <a:t> - Рекомендации  и консультации учителя</a:t>
            </a:r>
          </a:p>
          <a:p>
            <a:r>
              <a:rPr lang="ru-RU" dirty="0" smtClean="0"/>
              <a:t>- Контроль  с помощью </a:t>
            </a:r>
            <a:r>
              <a:rPr lang="en-US" dirty="0" err="1" smtClean="0"/>
              <a:t>WhatsApp</a:t>
            </a:r>
            <a:r>
              <a:rPr lang="ru-RU" dirty="0" smtClean="0"/>
              <a:t> и </a:t>
            </a:r>
          </a:p>
          <a:p>
            <a:r>
              <a:rPr lang="ru-RU" dirty="0" smtClean="0"/>
              <a:t>Электронной почты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4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 и виды уроков, применяемые При ДО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132856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Типы уроков:</a:t>
            </a:r>
          </a:p>
          <a:p>
            <a:r>
              <a:rPr lang="ru-RU" dirty="0" smtClean="0"/>
              <a:t>1. Теоретический урок</a:t>
            </a:r>
          </a:p>
          <a:p>
            <a:r>
              <a:rPr lang="ru-RU" dirty="0" smtClean="0"/>
              <a:t>2. Практический урок </a:t>
            </a:r>
          </a:p>
          <a:p>
            <a:r>
              <a:rPr lang="ru-RU" dirty="0" smtClean="0"/>
              <a:t>3. Комбинированный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429000"/>
            <a:ext cx="57875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Виды </a:t>
            </a:r>
            <a:r>
              <a:rPr lang="ru-RU" dirty="0"/>
              <a:t>уроков:</a:t>
            </a:r>
          </a:p>
          <a:p>
            <a:r>
              <a:rPr lang="ru-RU" dirty="0"/>
              <a:t>Индивидуальная консультация,</a:t>
            </a:r>
          </a:p>
          <a:p>
            <a:r>
              <a:rPr lang="ru-RU" dirty="0"/>
              <a:t>Чат-занятия,</a:t>
            </a:r>
          </a:p>
          <a:p>
            <a:r>
              <a:rPr lang="ru-RU" dirty="0" smtClean="0"/>
              <a:t>Веб-касты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940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dirty="0" err="1" smtClean="0"/>
              <a:t>Соц.сети</a:t>
            </a:r>
            <a:r>
              <a:rPr lang="ru-RU" dirty="0" smtClean="0"/>
              <a:t>  - В Контакте :</a:t>
            </a:r>
          </a:p>
          <a:p>
            <a:r>
              <a:rPr lang="ru-RU" dirty="0"/>
              <a:t> </a:t>
            </a:r>
            <a:r>
              <a:rPr lang="ru-RU" dirty="0" smtClean="0"/>
              <a:t>-Детские </a:t>
            </a:r>
            <a:r>
              <a:rPr lang="ru-RU" dirty="0"/>
              <a:t>поделки ( </a:t>
            </a:r>
            <a:r>
              <a:rPr lang="ru-RU" dirty="0" smtClean="0"/>
              <a:t>vk.com/l </a:t>
            </a:r>
            <a:r>
              <a:rPr lang="ru-RU" dirty="0" err="1" smtClean="0"/>
              <a:t>ucrycraft</a:t>
            </a:r>
            <a:r>
              <a:rPr lang="ru-RU" dirty="0"/>
              <a:t>)</a:t>
            </a:r>
          </a:p>
          <a:p>
            <a:r>
              <a:rPr lang="ru-RU" dirty="0"/>
              <a:t> </a:t>
            </a:r>
            <a:r>
              <a:rPr lang="ru-RU" dirty="0" smtClean="0"/>
              <a:t>- Творим </a:t>
            </a:r>
            <a:r>
              <a:rPr lang="ru-RU" dirty="0"/>
              <a:t>вместе с детьми </a:t>
            </a:r>
            <a:r>
              <a:rPr lang="ru-RU" dirty="0" smtClean="0"/>
              <a:t>https</a:t>
            </a:r>
            <a:r>
              <a:rPr lang="ru-RU" dirty="0"/>
              <a:t>://tvorchestvo.wordpress.com</a:t>
            </a:r>
          </a:p>
          <a:p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Инфоурок</a:t>
            </a:r>
            <a:r>
              <a:rPr lang="ru-RU" dirty="0" smtClean="0"/>
              <a:t>  https</a:t>
            </a:r>
            <a:r>
              <a:rPr lang="ru-RU" dirty="0"/>
              <a:t>://infourok.ru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YouTube</a:t>
            </a:r>
            <a:r>
              <a:rPr lang="ru-RU" dirty="0" smtClean="0"/>
              <a:t> </a:t>
            </a:r>
            <a:r>
              <a:rPr lang="ru-RU" dirty="0"/>
              <a:t>(видео</a:t>
            </a:r>
            <a:r>
              <a:rPr lang="ru-RU" dirty="0" smtClean="0"/>
              <a:t>):</a:t>
            </a:r>
          </a:p>
          <a:p>
            <a:r>
              <a:rPr lang="ru-RU" dirty="0" smtClean="0"/>
              <a:t>Бери </a:t>
            </a:r>
            <a:r>
              <a:rPr lang="ru-RU" dirty="0"/>
              <a:t>и делай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Детские поделки своими руками. </a:t>
            </a:r>
            <a:endParaRPr lang="ru-RU" dirty="0" smtClean="0"/>
          </a:p>
          <a:p>
            <a:r>
              <a:rPr lang="ru-RU" dirty="0" smtClean="0"/>
              <a:t> Мир увлечений. </a:t>
            </a:r>
          </a:p>
          <a:p>
            <a:r>
              <a:rPr lang="ru-RU" dirty="0"/>
              <a:t> </a:t>
            </a:r>
            <a:r>
              <a:rPr lang="ru-RU" dirty="0" smtClean="0"/>
              <a:t>Педагогическое сообщество </a:t>
            </a:r>
            <a:r>
              <a:rPr lang="ru-RU" dirty="0" err="1" smtClean="0"/>
              <a:t>Урок.РФ</a:t>
            </a:r>
            <a:endParaRPr lang="ru-RU" dirty="0" smtClean="0"/>
          </a:p>
          <a:p>
            <a:r>
              <a:rPr lang="ru-RU" dirty="0" smtClean="0"/>
              <a:t>Учебник  </a:t>
            </a:r>
            <a:r>
              <a:rPr lang="ru-RU" dirty="0" err="1" smtClean="0"/>
              <a:t>О.В.Узорова</a:t>
            </a:r>
            <a:r>
              <a:rPr lang="ru-RU" dirty="0" smtClean="0"/>
              <a:t>, Е.А. Нефедова( УМК Планета знаний)</a:t>
            </a:r>
          </a:p>
          <a:p>
            <a:endParaRPr lang="ru-RU" dirty="0" smtClean="0"/>
          </a:p>
          <a:p>
            <a:r>
              <a:rPr lang="ru-RU" dirty="0" smtClean="0"/>
              <a:t>Рисунки с поэтапным описанием работы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68796"/>
            <a:ext cx="2952328" cy="2193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3896539"/>
            <a:ext cx="263186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10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734" y="913803"/>
            <a:ext cx="799288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Правильно организованный труд 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п</a:t>
            </a:r>
            <a:r>
              <a:rPr lang="ru-RU" sz="2400" dirty="0" smtClean="0"/>
              <a:t>овышает качества знаний учащихся,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ф</a:t>
            </a:r>
            <a:r>
              <a:rPr lang="ru-RU" sz="2400" dirty="0" smtClean="0"/>
              <a:t>ормирует положительные личностные качества ученика,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активизирует творческую и познавательную активность учащихся,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с</a:t>
            </a:r>
            <a:r>
              <a:rPr lang="ru-RU" sz="2400" dirty="0" smtClean="0"/>
              <a:t>пособствует приобретению навыков самостоятельно организовывать свою учебную деятельность,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с</a:t>
            </a:r>
            <a:r>
              <a:rPr lang="ru-RU" sz="2400" dirty="0" smtClean="0"/>
              <a:t>тимулирует желание трудиться  и овладевать особенностями мастерства.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12253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Заключение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276872"/>
            <a:ext cx="7272808" cy="415498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Развитие творческих способностей учащихся зависит от эффективности используемых учителем методов и приемов. Это позволяет достичь определенного уровня в развитии творческих способностей.</a:t>
            </a:r>
          </a:p>
          <a:p>
            <a:r>
              <a:rPr lang="ru-RU" sz="2400" dirty="0" smtClean="0"/>
              <a:t>Систематическая работа по развитию творческих способностей дает следующие результаты: дети вырастают любознательными, активными, настоящими мечтателями.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ДЕТИ САМИ ПРОЯВЛЯЮТ ЖЕЛАНИЕ ТВОРИТЬ!</a:t>
            </a:r>
          </a:p>
        </p:txBody>
      </p:sp>
    </p:spTree>
    <p:extLst>
      <p:ext uri="{BB962C8B-B14F-4D97-AF65-F5344CB8AC3E}">
        <p14:creationId xmlns:p14="http://schemas.microsoft.com/office/powerpoint/2010/main" val="4202560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Ведущая</a:t>
            </a:r>
            <a:r>
              <a:rPr lang="ru-RU" sz="4000" b="1" dirty="0">
                <a:solidFill>
                  <a:srgbClr val="7030A0"/>
                </a:solidFill>
              </a:rPr>
              <a:t> </a:t>
            </a:r>
            <a:r>
              <a:rPr lang="ru-RU" sz="4000" b="1" dirty="0" smtClean="0">
                <a:solidFill>
                  <a:srgbClr val="7030A0"/>
                </a:solidFill>
              </a:rPr>
              <a:t>педагогическая идея</a:t>
            </a:r>
            <a:r>
              <a:rPr lang="ru-RU" sz="4000" dirty="0">
                <a:solidFill>
                  <a:srgbClr val="7030A0"/>
                </a:solidFill>
              </a:rPr>
              <a:t/>
            </a:r>
            <a:br>
              <a:rPr lang="ru-RU" sz="4000" dirty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b="1" dirty="0" smtClean="0"/>
              <a:t> Труд </a:t>
            </a:r>
            <a:r>
              <a:rPr lang="ru-RU" dirty="0"/>
              <a:t>- это прежде всего сфера эмоциональной жизни детей. Ребенок стремится работать тогда, когда труд </a:t>
            </a:r>
            <a:r>
              <a:rPr lang="ru-RU" dirty="0" smtClean="0"/>
              <a:t>дает </a:t>
            </a:r>
            <a:r>
              <a:rPr lang="ru-RU" dirty="0"/>
              <a:t>ему радость. 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(</a:t>
            </a:r>
            <a:r>
              <a:rPr lang="ru-RU" dirty="0" err="1" smtClean="0"/>
              <a:t>В.А.Сухомлинский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354834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79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Источники развития творческих способностей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4868" y="1844824"/>
            <a:ext cx="3353784" cy="327354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Учебная деятельность</a:t>
            </a:r>
          </a:p>
          <a:p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овладение </a:t>
            </a:r>
          </a:p>
          <a:p>
            <a:pPr marL="0" indent="0">
              <a:buNone/>
            </a:pPr>
            <a:r>
              <a:rPr lang="ru-RU" dirty="0" smtClean="0"/>
              <a:t>  знаниями и умениями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820812"/>
            <a:ext cx="3877055" cy="364842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Творческая деятельность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 marL="11430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 smtClean="0"/>
              <a:t> реализация возможностей             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580112" y="2656939"/>
            <a:ext cx="484632" cy="978408"/>
          </a:xfrm>
          <a:prstGeom prst="down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840917" y="2656939"/>
            <a:ext cx="484632" cy="978408"/>
          </a:xfrm>
          <a:prstGeom prst="down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38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3897" y="116632"/>
            <a:ext cx="7704856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   Условия успешного развития творческих способностей детей: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2400" dirty="0" smtClean="0"/>
              <a:t>Ранее физическое развитие ребенка.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 Комфортная психологическая обстановка на уроке.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 Создание внутренней мотивации учения.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 Сочетание разнообразных форм работы.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Создание ситуации успеха.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 Самостоятельность выполнения творческого задания.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Последовательность и системность в развитии творческих способностей младших школьников.</a:t>
            </a:r>
          </a:p>
          <a:p>
            <a:pPr marL="457200" indent="-457200">
              <a:buFontTx/>
              <a:buChar char="-"/>
            </a:pPr>
            <a:endParaRPr lang="ru-RU" sz="32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6237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Задачи учителя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Постоянное пополнение запаса знаний учащихся по предмету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Развитие творческой самостоятельности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Развитие умений и навыков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Воспитание творческой личности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14475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Творчество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348880"/>
            <a:ext cx="7745505" cy="38778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Это </a:t>
            </a:r>
            <a:r>
              <a:rPr lang="ru-RU" dirty="0"/>
              <a:t>воплощение индивидуальности, </a:t>
            </a:r>
            <a:r>
              <a:rPr lang="ru-RU" dirty="0" smtClean="0"/>
              <a:t>форма </a:t>
            </a:r>
            <a:r>
              <a:rPr lang="ru-RU" dirty="0"/>
              <a:t>самореализации личности</a:t>
            </a:r>
            <a:r>
              <a:rPr lang="ru-RU" dirty="0" smtClean="0"/>
              <a:t>, </a:t>
            </a:r>
            <a:r>
              <a:rPr lang="ru-RU" dirty="0"/>
              <a:t>возможность выразить своё особое, неповторимое отношение к миру.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u="sng" dirty="0" smtClean="0"/>
              <a:t>Творчество</a:t>
            </a:r>
            <a:r>
              <a:rPr lang="ru-RU" dirty="0" smtClean="0"/>
              <a:t> –один из видов работы по внедрению ФГОС в начальной школе.</a:t>
            </a:r>
          </a:p>
          <a:p>
            <a:pPr>
              <a:buFont typeface="Wingdings" pitchFamily="2" charset="2"/>
              <a:buChar char="Ø"/>
            </a:pPr>
            <a:r>
              <a:rPr lang="ru-RU" u="sng" dirty="0" smtClean="0"/>
              <a:t> Творчество</a:t>
            </a:r>
            <a:r>
              <a:rPr lang="ru-RU" b="1" dirty="0" smtClean="0"/>
              <a:t> </a:t>
            </a:r>
            <a:r>
              <a:rPr lang="ru-RU" dirty="0" smtClean="0"/>
              <a:t>предполагает </a:t>
            </a:r>
            <a:r>
              <a:rPr lang="ru-RU" dirty="0"/>
              <a:t>наличие у человека определенных способностей.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Это создание нового и прекрасного.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383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96944" cy="1054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>
                <a:solidFill>
                  <a:srgbClr val="7030A0"/>
                </a:solidFill>
              </a:rPr>
              <a:t>Формы </a:t>
            </a:r>
            <a:r>
              <a:rPr lang="ru-RU" sz="4400" b="1" dirty="0">
                <a:solidFill>
                  <a:srgbClr val="7030A0"/>
                </a:solidFill>
              </a:rPr>
              <a:t>организации учебной </a:t>
            </a:r>
            <a:r>
              <a:rPr lang="ru-RU" sz="4400" b="1" dirty="0" smtClean="0">
                <a:solidFill>
                  <a:srgbClr val="7030A0"/>
                </a:solidFill>
              </a:rPr>
              <a:t>работы.</a:t>
            </a:r>
            <a:br>
              <a:rPr lang="ru-RU" sz="4400" b="1" dirty="0" smtClean="0">
                <a:solidFill>
                  <a:srgbClr val="7030A0"/>
                </a:solidFill>
              </a:rPr>
            </a:b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27784" y="2564904"/>
            <a:ext cx="7745505" cy="38778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 фронтальная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 коллективная  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 индивидуальная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99241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Способы стимулирования творческих способностей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564904"/>
            <a:ext cx="76551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благоприятная атмосфера,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доброжелательность,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поощрение высказывания оригинальных идей,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обеспечение возможностей для практики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/>
              <a:t>использование творческого подхода к решению проблем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0478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1240</TotalTime>
  <Words>668</Words>
  <Application>Microsoft Office PowerPoint</Application>
  <PresentationFormat>Экран (4:3)</PresentationFormat>
  <Paragraphs>140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Аптека</vt:lpstr>
      <vt:lpstr>Тема:</vt:lpstr>
      <vt:lpstr>Актуальность</vt:lpstr>
      <vt:lpstr> Ведущая педагогическая идея </vt:lpstr>
      <vt:lpstr>Источники развития творческих способностей</vt:lpstr>
      <vt:lpstr>Презентация PowerPoint</vt:lpstr>
      <vt:lpstr>Задачи учителя</vt:lpstr>
      <vt:lpstr>Творчество</vt:lpstr>
      <vt:lpstr> Формы организации учебной работы. </vt:lpstr>
      <vt:lpstr>Способы стимулирования творческих способностей</vt:lpstr>
      <vt:lpstr>Типы мотивации</vt:lpstr>
      <vt:lpstr> Творчество необходимо развивать в процессе всего обучения </vt:lpstr>
      <vt:lpstr>Виды работы:</vt:lpstr>
      <vt:lpstr>Аппликация </vt:lpstr>
      <vt:lpstr>Пластилинография</vt:lpstr>
      <vt:lpstr>Презентация PowerPoint</vt:lpstr>
      <vt:lpstr>Квиллинг</vt:lpstr>
      <vt:lpstr>Презентация PowerPoint</vt:lpstr>
      <vt:lpstr>Лепка</vt:lpstr>
      <vt:lpstr>Конструирование</vt:lpstr>
      <vt:lpstr>Вышивание</vt:lpstr>
      <vt:lpstr>Дистанционное обучение на уроках технологии</vt:lpstr>
      <vt:lpstr>Типы  и виды уроков, применяемые При ДО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PC</dc:creator>
  <cp:lastModifiedBy>Пользователь Windows</cp:lastModifiedBy>
  <cp:revision>84</cp:revision>
  <dcterms:created xsi:type="dcterms:W3CDTF">2017-11-27T16:13:55Z</dcterms:created>
  <dcterms:modified xsi:type="dcterms:W3CDTF">2020-08-21T07:52:31Z</dcterms:modified>
</cp:coreProperties>
</file>