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9" r:id="rId3"/>
    <p:sldId id="265" r:id="rId4"/>
    <p:sldId id="257" r:id="rId5"/>
    <p:sldId id="262" r:id="rId6"/>
    <p:sldId id="263" r:id="rId7"/>
    <p:sldId id="258" r:id="rId8"/>
    <p:sldId id="275" r:id="rId9"/>
    <p:sldId id="267" r:id="rId10"/>
    <p:sldId id="269" r:id="rId11"/>
    <p:sldId id="260" r:id="rId12"/>
    <p:sldId id="271" r:id="rId13"/>
    <p:sldId id="266" r:id="rId14"/>
    <p:sldId id="270" r:id="rId15"/>
    <p:sldId id="274" r:id="rId16"/>
    <p:sldId id="280" r:id="rId17"/>
  </p:sldIdLst>
  <p:sldSz cx="9144000" cy="6858000" type="screen4x3"/>
  <p:notesSz cx="6858000" cy="9525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b="1" kern="1200">
        <a:solidFill>
          <a:srgbClr val="0000FF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FF"/>
    <a:srgbClr val="0000CC"/>
    <a:srgbClr val="FF0066"/>
    <a:srgbClr val="0000FF"/>
    <a:srgbClr val="BC54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89744" autoAdjust="0"/>
  </p:normalViewPr>
  <p:slideViewPr>
    <p:cSldViewPr>
      <p:cViewPr varScale="1">
        <p:scale>
          <a:sx n="38" d="100"/>
          <a:sy n="38" d="100"/>
        </p:scale>
        <p:origin x="-18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72430-2471-415C-BA18-F04F1EB7925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123594B8-C03B-4A1A-BC40-290913E5083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Образовательные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Wide Latin" panose="020A0A07050505020404" pitchFamily="18" charset="0"/>
              <a:cs typeface="Arial" panose="020B0604020202020204" pitchFamily="34" charset="0"/>
            </a:rPr>
            <a:t> </a:t>
          </a: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области</a:t>
          </a:r>
        </a:p>
      </dgm:t>
    </dgm:pt>
    <dgm:pt modelId="{278309AD-5C3E-4BC5-8019-2E1CDD8F0B19}" type="parTrans" cxnId="{92B58273-9312-47B0-8B36-F90164EFE680}">
      <dgm:prSet/>
      <dgm:spPr/>
      <dgm:t>
        <a:bodyPr/>
        <a:lstStyle/>
        <a:p>
          <a:endParaRPr lang="ru-RU"/>
        </a:p>
      </dgm:t>
    </dgm:pt>
    <dgm:pt modelId="{63B4CC96-C82F-4120-AADE-3EE6485F4204}" type="sibTrans" cxnId="{92B58273-9312-47B0-8B36-F90164EFE680}">
      <dgm:prSet/>
      <dgm:spPr/>
      <dgm:t>
        <a:bodyPr/>
        <a:lstStyle/>
        <a:p>
          <a:endParaRPr lang="ru-RU"/>
        </a:p>
      </dgm:t>
    </dgm:pt>
    <dgm:pt modelId="{22B1FC43-9F90-41E1-84CA-A6491FA5E07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Социально-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Коммуникативное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развитие</a:t>
          </a:r>
        </a:p>
      </dgm:t>
    </dgm:pt>
    <dgm:pt modelId="{8A752887-BB7E-4926-85D4-F02F41568A00}" type="parTrans" cxnId="{486DDE6A-AC76-4AF5-B348-97D5E0D48863}">
      <dgm:prSet/>
      <dgm:spPr/>
      <dgm:t>
        <a:bodyPr/>
        <a:lstStyle/>
        <a:p>
          <a:endParaRPr lang="ru-RU"/>
        </a:p>
      </dgm:t>
    </dgm:pt>
    <dgm:pt modelId="{DC4A9589-4B19-45A7-8CFE-A9B7972FC07E}" type="sibTrans" cxnId="{486DDE6A-AC76-4AF5-B348-97D5E0D48863}">
      <dgm:prSet/>
      <dgm:spPr/>
      <dgm:t>
        <a:bodyPr/>
        <a:lstStyle/>
        <a:p>
          <a:endParaRPr lang="ru-RU"/>
        </a:p>
      </dgm:t>
    </dgm:pt>
    <dgm:pt modelId="{3C0666F3-673A-4C1F-B1D4-181BBEA0A07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Познавательное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развитие</a:t>
          </a:r>
        </a:p>
      </dgm:t>
    </dgm:pt>
    <dgm:pt modelId="{F1CFE72A-D150-4161-9F4E-3227E5D34B5D}" type="parTrans" cxnId="{C92C7B9A-8241-4CE1-9F04-11C373C5EE91}">
      <dgm:prSet/>
      <dgm:spPr/>
      <dgm:t>
        <a:bodyPr/>
        <a:lstStyle/>
        <a:p>
          <a:endParaRPr lang="ru-RU"/>
        </a:p>
      </dgm:t>
    </dgm:pt>
    <dgm:pt modelId="{7C3826B2-5BCE-42A0-A717-94E556C2D63E}" type="sibTrans" cxnId="{C92C7B9A-8241-4CE1-9F04-11C373C5EE91}">
      <dgm:prSet/>
      <dgm:spPr/>
      <dgm:t>
        <a:bodyPr/>
        <a:lstStyle/>
        <a:p>
          <a:endParaRPr lang="ru-RU"/>
        </a:p>
      </dgm:t>
    </dgm:pt>
    <dgm:pt modelId="{C3F7B07E-A2DC-4AF0-AAC2-DAD108109BE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Физическое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развитие</a:t>
          </a:r>
        </a:p>
      </dgm:t>
    </dgm:pt>
    <dgm:pt modelId="{7DEC16C9-FBE3-4EC2-9B2B-79923B60607C}" type="parTrans" cxnId="{0FAD80C2-BA58-4FAB-96B7-B5FA344A6E2B}">
      <dgm:prSet/>
      <dgm:spPr/>
      <dgm:t>
        <a:bodyPr/>
        <a:lstStyle/>
        <a:p>
          <a:endParaRPr lang="ru-RU"/>
        </a:p>
      </dgm:t>
    </dgm:pt>
    <dgm:pt modelId="{5087E8C8-58F4-4BFE-9D62-B77C685ACC48}" type="sibTrans" cxnId="{0FAD80C2-BA58-4FAB-96B7-B5FA344A6E2B}">
      <dgm:prSet/>
      <dgm:spPr/>
      <dgm:t>
        <a:bodyPr/>
        <a:lstStyle/>
        <a:p>
          <a:endParaRPr lang="ru-RU"/>
        </a:p>
      </dgm:t>
    </dgm:pt>
    <dgm:pt modelId="{690AB7FA-5030-457A-BED0-FE5B134FCD4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Художественно-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Эстетическое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развитие</a:t>
          </a:r>
        </a:p>
      </dgm:t>
    </dgm:pt>
    <dgm:pt modelId="{2B2F8730-10F1-427A-9FA4-A3E29A4F4EA9}" type="parTrans" cxnId="{2F5C9A03-9FA2-45FD-8B49-F1A62CA8CC93}">
      <dgm:prSet/>
      <dgm:spPr/>
      <dgm:t>
        <a:bodyPr/>
        <a:lstStyle/>
        <a:p>
          <a:endParaRPr lang="ru-RU"/>
        </a:p>
      </dgm:t>
    </dgm:pt>
    <dgm:pt modelId="{C1BEEF24-3C70-4346-B37A-640070111B6D}" type="sibTrans" cxnId="{2F5C9A03-9FA2-45FD-8B49-F1A62CA8CC93}">
      <dgm:prSet/>
      <dgm:spPr/>
      <dgm:t>
        <a:bodyPr/>
        <a:lstStyle/>
        <a:p>
          <a:endParaRPr lang="ru-RU"/>
        </a:p>
      </dgm:t>
    </dgm:pt>
    <dgm:pt modelId="{51AFB325-7395-4B62-B800-25B470F6ED6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Речевое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развитие</a:t>
          </a:r>
        </a:p>
      </dgm:t>
    </dgm:pt>
    <dgm:pt modelId="{81938902-733F-44F6-919C-ABD7AF58F94F}" type="parTrans" cxnId="{1AAD0C03-DA7D-4302-A1A3-1F95311EF63A}">
      <dgm:prSet/>
      <dgm:spPr/>
      <dgm:t>
        <a:bodyPr/>
        <a:lstStyle/>
        <a:p>
          <a:endParaRPr lang="ru-RU"/>
        </a:p>
      </dgm:t>
    </dgm:pt>
    <dgm:pt modelId="{66369E71-6AC0-4B94-AF63-C0A2A2F70BF9}" type="sibTrans" cxnId="{1AAD0C03-DA7D-4302-A1A3-1F95311EF63A}">
      <dgm:prSet/>
      <dgm:spPr/>
      <dgm:t>
        <a:bodyPr/>
        <a:lstStyle/>
        <a:p>
          <a:endParaRPr lang="ru-RU"/>
        </a:p>
      </dgm:t>
    </dgm:pt>
    <dgm:pt modelId="{91961752-3253-4010-A672-1A7408FAD53F}" type="pres">
      <dgm:prSet presAssocID="{6BF72430-2471-415C-BA18-F04F1EB7925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41FCB1A-3AF8-458F-A997-8EA44B03FF45}" type="pres">
      <dgm:prSet presAssocID="{123594B8-C03B-4A1A-BC40-290913E50838}" presName="centerShape" presStyleLbl="node0" presStyleIdx="0" presStyleCnt="1" custScaleX="155661" custScaleY="92200" custLinFactNeighborX="3063" custLinFactNeighborY="-10574"/>
      <dgm:spPr/>
      <dgm:t>
        <a:bodyPr/>
        <a:lstStyle/>
        <a:p>
          <a:endParaRPr lang="ru-RU"/>
        </a:p>
      </dgm:t>
    </dgm:pt>
    <dgm:pt modelId="{CE3C36BF-C9B3-4ED4-A20B-3D9E04B6C66B}" type="pres">
      <dgm:prSet presAssocID="{8A752887-BB7E-4926-85D4-F02F41568A00}" presName="Name9" presStyleLbl="parChTrans1D2" presStyleIdx="0" presStyleCnt="5"/>
      <dgm:spPr/>
      <dgm:t>
        <a:bodyPr/>
        <a:lstStyle/>
        <a:p>
          <a:endParaRPr lang="ru-RU"/>
        </a:p>
      </dgm:t>
    </dgm:pt>
    <dgm:pt modelId="{12506B7D-A153-4C5A-9C79-891DD42D3E76}" type="pres">
      <dgm:prSet presAssocID="{8A752887-BB7E-4926-85D4-F02F41568A00}" presName="connTx" presStyleLbl="parChTrans1D2" presStyleIdx="0" presStyleCnt="5"/>
      <dgm:spPr/>
      <dgm:t>
        <a:bodyPr/>
        <a:lstStyle/>
        <a:p>
          <a:endParaRPr lang="ru-RU"/>
        </a:p>
      </dgm:t>
    </dgm:pt>
    <dgm:pt modelId="{6CD2F4AA-AD39-4FD7-98F7-A58BFE87AB7A}" type="pres">
      <dgm:prSet presAssocID="{22B1FC43-9F90-41E1-84CA-A6491FA5E077}" presName="node" presStyleLbl="node1" presStyleIdx="0" presStyleCnt="5" custScaleX="167035" custScaleY="71545" custRadScaleRad="94259" custRadScaleInc="25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06900-536E-48AF-A5A1-F43729B5EBA2}" type="pres">
      <dgm:prSet presAssocID="{F1CFE72A-D150-4161-9F4E-3227E5D34B5D}" presName="Name9" presStyleLbl="parChTrans1D2" presStyleIdx="1" presStyleCnt="5"/>
      <dgm:spPr/>
      <dgm:t>
        <a:bodyPr/>
        <a:lstStyle/>
        <a:p>
          <a:endParaRPr lang="ru-RU"/>
        </a:p>
      </dgm:t>
    </dgm:pt>
    <dgm:pt modelId="{749855FC-B774-477E-AD76-75D64036C7CF}" type="pres">
      <dgm:prSet presAssocID="{F1CFE72A-D150-4161-9F4E-3227E5D34B5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65CBF321-B7B0-436C-BADD-787C3B4349A7}" type="pres">
      <dgm:prSet presAssocID="{3C0666F3-673A-4C1F-B1D4-181BBEA0A070}" presName="node" presStyleLbl="node1" presStyleIdx="1" presStyleCnt="5" custScaleX="137506" custScaleY="71537" custRadScaleRad="123477" custRadScaleInc="10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A4708-EF5D-42FC-BD15-D588350406F0}" type="pres">
      <dgm:prSet presAssocID="{7DEC16C9-FBE3-4EC2-9B2B-79923B60607C}" presName="Name9" presStyleLbl="parChTrans1D2" presStyleIdx="2" presStyleCnt="5"/>
      <dgm:spPr/>
      <dgm:t>
        <a:bodyPr/>
        <a:lstStyle/>
        <a:p>
          <a:endParaRPr lang="ru-RU"/>
        </a:p>
      </dgm:t>
    </dgm:pt>
    <dgm:pt modelId="{78D14B36-D62A-4754-88D7-B5599770EE84}" type="pres">
      <dgm:prSet presAssocID="{7DEC16C9-FBE3-4EC2-9B2B-79923B60607C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48F9E5C-3770-4CFB-A438-6AAAAAFD79AD}" type="pres">
      <dgm:prSet presAssocID="{C3F7B07E-A2DC-4AF0-AAC2-DAD108109BEE}" presName="node" presStyleLbl="node1" presStyleIdx="2" presStyleCnt="5" custScaleX="163218" custScaleY="76973" custRadScaleRad="109931" custRadScaleInc="-86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0957E7-A513-4566-8FCC-ED2C7093860E}" type="pres">
      <dgm:prSet presAssocID="{2B2F8730-10F1-427A-9FA4-A3E29A4F4EA9}" presName="Name9" presStyleLbl="parChTrans1D2" presStyleIdx="3" presStyleCnt="5"/>
      <dgm:spPr/>
      <dgm:t>
        <a:bodyPr/>
        <a:lstStyle/>
        <a:p>
          <a:endParaRPr lang="ru-RU"/>
        </a:p>
      </dgm:t>
    </dgm:pt>
    <dgm:pt modelId="{1E911C85-AD57-4F69-BEFB-1895BBC65AA5}" type="pres">
      <dgm:prSet presAssocID="{2B2F8730-10F1-427A-9FA4-A3E29A4F4EA9}" presName="connTx" presStyleLbl="parChTrans1D2" presStyleIdx="3" presStyleCnt="5"/>
      <dgm:spPr/>
      <dgm:t>
        <a:bodyPr/>
        <a:lstStyle/>
        <a:p>
          <a:endParaRPr lang="ru-RU"/>
        </a:p>
      </dgm:t>
    </dgm:pt>
    <dgm:pt modelId="{A8D3AEA2-EA6F-4B33-AC02-82A309BF4BC8}" type="pres">
      <dgm:prSet presAssocID="{690AB7FA-5030-457A-BED0-FE5B134FCD40}" presName="node" presStyleLbl="node1" presStyleIdx="3" presStyleCnt="5" custScaleX="168274" custScaleY="80962" custRadScaleRad="65211" custRadScaleInc="30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3161F3-6163-4ED7-964E-A4D74A3C60F5}" type="pres">
      <dgm:prSet presAssocID="{81938902-733F-44F6-919C-ABD7AF58F94F}" presName="Name9" presStyleLbl="parChTrans1D2" presStyleIdx="4" presStyleCnt="5"/>
      <dgm:spPr/>
      <dgm:t>
        <a:bodyPr/>
        <a:lstStyle/>
        <a:p>
          <a:endParaRPr lang="ru-RU"/>
        </a:p>
      </dgm:t>
    </dgm:pt>
    <dgm:pt modelId="{65525968-819F-497E-915D-1FF77DD34D3D}" type="pres">
      <dgm:prSet presAssocID="{81938902-733F-44F6-919C-ABD7AF58F94F}" presName="connTx" presStyleLbl="parChTrans1D2" presStyleIdx="4" presStyleCnt="5"/>
      <dgm:spPr/>
      <dgm:t>
        <a:bodyPr/>
        <a:lstStyle/>
        <a:p>
          <a:endParaRPr lang="ru-RU"/>
        </a:p>
      </dgm:t>
    </dgm:pt>
    <dgm:pt modelId="{913C2CFE-256C-48ED-862B-49DB07ADC978}" type="pres">
      <dgm:prSet presAssocID="{51AFB325-7395-4B62-B800-25B470F6ED6E}" presName="node" presStyleLbl="node1" presStyleIdx="4" presStyleCnt="5" custScaleX="137745" custScaleY="72215" custRadScaleRad="115096" custRadScaleInc="-7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EF2F2E-F1B0-41F6-9C66-F237C44794D3}" type="presOf" srcId="{6BF72430-2471-415C-BA18-F04F1EB79257}" destId="{91961752-3253-4010-A672-1A7408FAD53F}" srcOrd="0" destOrd="0" presId="urn:microsoft.com/office/officeart/2005/8/layout/radial1"/>
    <dgm:cxn modelId="{9CF59B9A-6BB2-44B0-A4EA-C8AC39FB8159}" type="presOf" srcId="{81938902-733F-44F6-919C-ABD7AF58F94F}" destId="{65525968-819F-497E-915D-1FF77DD34D3D}" srcOrd="1" destOrd="0" presId="urn:microsoft.com/office/officeart/2005/8/layout/radial1"/>
    <dgm:cxn modelId="{0D6276AA-59CE-4FA3-A721-71891C03C8A1}" type="presOf" srcId="{8A752887-BB7E-4926-85D4-F02F41568A00}" destId="{12506B7D-A153-4C5A-9C79-891DD42D3E76}" srcOrd="1" destOrd="0" presId="urn:microsoft.com/office/officeart/2005/8/layout/radial1"/>
    <dgm:cxn modelId="{4AA2BC59-557C-4B7A-B4A4-139DA67D684E}" type="presOf" srcId="{7DEC16C9-FBE3-4EC2-9B2B-79923B60607C}" destId="{998A4708-EF5D-42FC-BD15-D588350406F0}" srcOrd="0" destOrd="0" presId="urn:microsoft.com/office/officeart/2005/8/layout/radial1"/>
    <dgm:cxn modelId="{7F085A54-153E-44EE-87D5-9C2B9A7778F3}" type="presOf" srcId="{C3F7B07E-A2DC-4AF0-AAC2-DAD108109BEE}" destId="{B48F9E5C-3770-4CFB-A438-6AAAAAFD79AD}" srcOrd="0" destOrd="0" presId="urn:microsoft.com/office/officeart/2005/8/layout/radial1"/>
    <dgm:cxn modelId="{1AAD0C03-DA7D-4302-A1A3-1F95311EF63A}" srcId="{123594B8-C03B-4A1A-BC40-290913E50838}" destId="{51AFB325-7395-4B62-B800-25B470F6ED6E}" srcOrd="4" destOrd="0" parTransId="{81938902-733F-44F6-919C-ABD7AF58F94F}" sibTransId="{66369E71-6AC0-4B94-AF63-C0A2A2F70BF9}"/>
    <dgm:cxn modelId="{88B3E853-A598-413F-B173-B8B8DB16BEF6}" type="presOf" srcId="{123594B8-C03B-4A1A-BC40-290913E50838}" destId="{C41FCB1A-3AF8-458F-A997-8EA44B03FF45}" srcOrd="0" destOrd="0" presId="urn:microsoft.com/office/officeart/2005/8/layout/radial1"/>
    <dgm:cxn modelId="{2F5C9A03-9FA2-45FD-8B49-F1A62CA8CC93}" srcId="{123594B8-C03B-4A1A-BC40-290913E50838}" destId="{690AB7FA-5030-457A-BED0-FE5B134FCD40}" srcOrd="3" destOrd="0" parTransId="{2B2F8730-10F1-427A-9FA4-A3E29A4F4EA9}" sibTransId="{C1BEEF24-3C70-4346-B37A-640070111B6D}"/>
    <dgm:cxn modelId="{07534C46-0589-4B4A-A565-93FF12A4DA8C}" type="presOf" srcId="{F1CFE72A-D150-4161-9F4E-3227E5D34B5D}" destId="{25306900-536E-48AF-A5A1-F43729B5EBA2}" srcOrd="0" destOrd="0" presId="urn:microsoft.com/office/officeart/2005/8/layout/radial1"/>
    <dgm:cxn modelId="{AEB0D2CF-4A1B-470F-B8D5-D130A49F0AE2}" type="presOf" srcId="{3C0666F3-673A-4C1F-B1D4-181BBEA0A070}" destId="{65CBF321-B7B0-436C-BADD-787C3B4349A7}" srcOrd="0" destOrd="0" presId="urn:microsoft.com/office/officeart/2005/8/layout/radial1"/>
    <dgm:cxn modelId="{BF72D030-DB31-44A9-AE1F-D2B797670664}" type="presOf" srcId="{8A752887-BB7E-4926-85D4-F02F41568A00}" destId="{CE3C36BF-C9B3-4ED4-A20B-3D9E04B6C66B}" srcOrd="0" destOrd="0" presId="urn:microsoft.com/office/officeart/2005/8/layout/radial1"/>
    <dgm:cxn modelId="{C92C7B9A-8241-4CE1-9F04-11C373C5EE91}" srcId="{123594B8-C03B-4A1A-BC40-290913E50838}" destId="{3C0666F3-673A-4C1F-B1D4-181BBEA0A070}" srcOrd="1" destOrd="0" parTransId="{F1CFE72A-D150-4161-9F4E-3227E5D34B5D}" sibTransId="{7C3826B2-5BCE-42A0-A717-94E556C2D63E}"/>
    <dgm:cxn modelId="{F7D42341-9897-4C40-A9A8-1A21AB6B4A88}" type="presOf" srcId="{7DEC16C9-FBE3-4EC2-9B2B-79923B60607C}" destId="{78D14B36-D62A-4754-88D7-B5599770EE84}" srcOrd="1" destOrd="0" presId="urn:microsoft.com/office/officeart/2005/8/layout/radial1"/>
    <dgm:cxn modelId="{7452EA36-A8E5-45E9-B7E2-6801C7625EAE}" type="presOf" srcId="{22B1FC43-9F90-41E1-84CA-A6491FA5E077}" destId="{6CD2F4AA-AD39-4FD7-98F7-A58BFE87AB7A}" srcOrd="0" destOrd="0" presId="urn:microsoft.com/office/officeart/2005/8/layout/radial1"/>
    <dgm:cxn modelId="{486DDE6A-AC76-4AF5-B348-97D5E0D48863}" srcId="{123594B8-C03B-4A1A-BC40-290913E50838}" destId="{22B1FC43-9F90-41E1-84CA-A6491FA5E077}" srcOrd="0" destOrd="0" parTransId="{8A752887-BB7E-4926-85D4-F02F41568A00}" sibTransId="{DC4A9589-4B19-45A7-8CFE-A9B7972FC07E}"/>
    <dgm:cxn modelId="{0FAD80C2-BA58-4FAB-96B7-B5FA344A6E2B}" srcId="{123594B8-C03B-4A1A-BC40-290913E50838}" destId="{C3F7B07E-A2DC-4AF0-AAC2-DAD108109BEE}" srcOrd="2" destOrd="0" parTransId="{7DEC16C9-FBE3-4EC2-9B2B-79923B60607C}" sibTransId="{5087E8C8-58F4-4BFE-9D62-B77C685ACC48}"/>
    <dgm:cxn modelId="{90BE0CB1-4AF2-4FE1-9D6A-78195E0A394C}" type="presOf" srcId="{2B2F8730-10F1-427A-9FA4-A3E29A4F4EA9}" destId="{1E911C85-AD57-4F69-BEFB-1895BBC65AA5}" srcOrd="1" destOrd="0" presId="urn:microsoft.com/office/officeart/2005/8/layout/radial1"/>
    <dgm:cxn modelId="{AEFD7B24-AA95-49CC-ACBC-3285E3E90996}" type="presOf" srcId="{2B2F8730-10F1-427A-9FA4-A3E29A4F4EA9}" destId="{990957E7-A513-4566-8FCC-ED2C7093860E}" srcOrd="0" destOrd="0" presId="urn:microsoft.com/office/officeart/2005/8/layout/radial1"/>
    <dgm:cxn modelId="{3AF99825-1E52-4382-BF33-BB998E2B97FE}" type="presOf" srcId="{81938902-733F-44F6-919C-ABD7AF58F94F}" destId="{5D3161F3-6163-4ED7-964E-A4D74A3C60F5}" srcOrd="0" destOrd="0" presId="urn:microsoft.com/office/officeart/2005/8/layout/radial1"/>
    <dgm:cxn modelId="{52374E9A-5061-4143-82FB-3746C91FFD57}" type="presOf" srcId="{51AFB325-7395-4B62-B800-25B470F6ED6E}" destId="{913C2CFE-256C-48ED-862B-49DB07ADC978}" srcOrd="0" destOrd="0" presId="urn:microsoft.com/office/officeart/2005/8/layout/radial1"/>
    <dgm:cxn modelId="{92B58273-9312-47B0-8B36-F90164EFE680}" srcId="{6BF72430-2471-415C-BA18-F04F1EB79257}" destId="{123594B8-C03B-4A1A-BC40-290913E50838}" srcOrd="0" destOrd="0" parTransId="{278309AD-5C3E-4BC5-8019-2E1CDD8F0B19}" sibTransId="{63B4CC96-C82F-4120-AADE-3EE6485F4204}"/>
    <dgm:cxn modelId="{9AC80D76-B476-4C29-9B4E-9A803650A8D5}" type="presOf" srcId="{F1CFE72A-D150-4161-9F4E-3227E5D34B5D}" destId="{749855FC-B774-477E-AD76-75D64036C7CF}" srcOrd="1" destOrd="0" presId="urn:microsoft.com/office/officeart/2005/8/layout/radial1"/>
    <dgm:cxn modelId="{833865E7-50F0-4307-A444-390967D52A67}" type="presOf" srcId="{690AB7FA-5030-457A-BED0-FE5B134FCD40}" destId="{A8D3AEA2-EA6F-4B33-AC02-82A309BF4BC8}" srcOrd="0" destOrd="0" presId="urn:microsoft.com/office/officeart/2005/8/layout/radial1"/>
    <dgm:cxn modelId="{3187F9E6-9EC6-4521-BA75-36B639E52432}" type="presParOf" srcId="{91961752-3253-4010-A672-1A7408FAD53F}" destId="{C41FCB1A-3AF8-458F-A997-8EA44B03FF45}" srcOrd="0" destOrd="0" presId="urn:microsoft.com/office/officeart/2005/8/layout/radial1"/>
    <dgm:cxn modelId="{00EF7C7A-92F5-4D63-B1AD-1AF79C60C1A0}" type="presParOf" srcId="{91961752-3253-4010-A672-1A7408FAD53F}" destId="{CE3C36BF-C9B3-4ED4-A20B-3D9E04B6C66B}" srcOrd="1" destOrd="0" presId="urn:microsoft.com/office/officeart/2005/8/layout/radial1"/>
    <dgm:cxn modelId="{6BC5877E-8F82-4DA9-B305-C4C36C305AF0}" type="presParOf" srcId="{CE3C36BF-C9B3-4ED4-A20B-3D9E04B6C66B}" destId="{12506B7D-A153-4C5A-9C79-891DD42D3E76}" srcOrd="0" destOrd="0" presId="urn:microsoft.com/office/officeart/2005/8/layout/radial1"/>
    <dgm:cxn modelId="{F73D57AB-FBDA-427B-A75C-1DC8B8DAB623}" type="presParOf" srcId="{91961752-3253-4010-A672-1A7408FAD53F}" destId="{6CD2F4AA-AD39-4FD7-98F7-A58BFE87AB7A}" srcOrd="2" destOrd="0" presId="urn:microsoft.com/office/officeart/2005/8/layout/radial1"/>
    <dgm:cxn modelId="{75CEF2C5-9CF3-4F24-9177-28407F2EA61D}" type="presParOf" srcId="{91961752-3253-4010-A672-1A7408FAD53F}" destId="{25306900-536E-48AF-A5A1-F43729B5EBA2}" srcOrd="3" destOrd="0" presId="urn:microsoft.com/office/officeart/2005/8/layout/radial1"/>
    <dgm:cxn modelId="{8563491E-48FE-45CA-9D92-3315893F31CE}" type="presParOf" srcId="{25306900-536E-48AF-A5A1-F43729B5EBA2}" destId="{749855FC-B774-477E-AD76-75D64036C7CF}" srcOrd="0" destOrd="0" presId="urn:microsoft.com/office/officeart/2005/8/layout/radial1"/>
    <dgm:cxn modelId="{A2372A27-C089-4D99-864C-3C30E05E1CF9}" type="presParOf" srcId="{91961752-3253-4010-A672-1A7408FAD53F}" destId="{65CBF321-B7B0-436C-BADD-787C3B4349A7}" srcOrd="4" destOrd="0" presId="urn:microsoft.com/office/officeart/2005/8/layout/radial1"/>
    <dgm:cxn modelId="{CF30F3FF-69E9-470C-A2F6-E5E9FF1CD840}" type="presParOf" srcId="{91961752-3253-4010-A672-1A7408FAD53F}" destId="{998A4708-EF5D-42FC-BD15-D588350406F0}" srcOrd="5" destOrd="0" presId="urn:microsoft.com/office/officeart/2005/8/layout/radial1"/>
    <dgm:cxn modelId="{3F7BA40B-CA70-4034-A87A-06791ACD6888}" type="presParOf" srcId="{998A4708-EF5D-42FC-BD15-D588350406F0}" destId="{78D14B36-D62A-4754-88D7-B5599770EE84}" srcOrd="0" destOrd="0" presId="urn:microsoft.com/office/officeart/2005/8/layout/radial1"/>
    <dgm:cxn modelId="{D1D3782E-0C47-496E-A3D2-0454D8F92232}" type="presParOf" srcId="{91961752-3253-4010-A672-1A7408FAD53F}" destId="{B48F9E5C-3770-4CFB-A438-6AAAAAFD79AD}" srcOrd="6" destOrd="0" presId="urn:microsoft.com/office/officeart/2005/8/layout/radial1"/>
    <dgm:cxn modelId="{7A00C05E-1FC6-43FE-933F-BA657FB50C68}" type="presParOf" srcId="{91961752-3253-4010-A672-1A7408FAD53F}" destId="{990957E7-A513-4566-8FCC-ED2C7093860E}" srcOrd="7" destOrd="0" presId="urn:microsoft.com/office/officeart/2005/8/layout/radial1"/>
    <dgm:cxn modelId="{AD29A042-C7F6-4C26-8AE4-A348FCB97F5F}" type="presParOf" srcId="{990957E7-A513-4566-8FCC-ED2C7093860E}" destId="{1E911C85-AD57-4F69-BEFB-1895BBC65AA5}" srcOrd="0" destOrd="0" presId="urn:microsoft.com/office/officeart/2005/8/layout/radial1"/>
    <dgm:cxn modelId="{D6A79871-F192-4FDD-9759-49D9A1A73A47}" type="presParOf" srcId="{91961752-3253-4010-A672-1A7408FAD53F}" destId="{A8D3AEA2-EA6F-4B33-AC02-82A309BF4BC8}" srcOrd="8" destOrd="0" presId="urn:microsoft.com/office/officeart/2005/8/layout/radial1"/>
    <dgm:cxn modelId="{8A982A63-4B6C-48F4-BF4B-4BACF9AB921A}" type="presParOf" srcId="{91961752-3253-4010-A672-1A7408FAD53F}" destId="{5D3161F3-6163-4ED7-964E-A4D74A3C60F5}" srcOrd="9" destOrd="0" presId="urn:microsoft.com/office/officeart/2005/8/layout/radial1"/>
    <dgm:cxn modelId="{880F4E29-72D2-43C8-A17A-317D8052C784}" type="presParOf" srcId="{5D3161F3-6163-4ED7-964E-A4D74A3C60F5}" destId="{65525968-819F-497E-915D-1FF77DD34D3D}" srcOrd="0" destOrd="0" presId="urn:microsoft.com/office/officeart/2005/8/layout/radial1"/>
    <dgm:cxn modelId="{0A24F7AE-B5B8-4CB5-81FD-794C827C1CF7}" type="presParOf" srcId="{91961752-3253-4010-A672-1A7408FAD53F}" destId="{913C2CFE-256C-48ED-862B-49DB07ADC978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Lidia\Desktop\МК Фокина ШАБЛОНЫ\чтение\кот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3811588"/>
            <a:ext cx="11985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4AEA8A0-6BAB-4301-A6FC-B7387089EDCC}" type="datetimeFigureOut">
              <a:rPr lang="ru-RU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FDAFD-FEDC-4A77-BFD9-78507003B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6E0741-3B40-43B2-A349-18B8A825C3D0}" type="datetimeFigureOut">
              <a:rPr lang="ru-RU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A69DC-2028-4AF3-A173-573684932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 userDrawn="1"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800" b="0"/>
          </a:p>
        </p:txBody>
      </p:sp>
      <p:pic>
        <p:nvPicPr>
          <p:cNvPr id="5" name="Picture 2" descr="C:\Users\Lidia\Desktop\МК Фокина ШАБЛОНЫ\чтение\лиса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3892550"/>
            <a:ext cx="1735138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8"/>
          <p:cNvSpPr/>
          <p:nvPr userDrawn="1"/>
        </p:nvSpPr>
        <p:spPr>
          <a:xfrm>
            <a:off x="206375" y="6450013"/>
            <a:ext cx="15954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dirty="0">
                <a:solidFill>
                  <a:srgbClr val="BC5463"/>
                </a:solidFill>
                <a:latin typeface="+mn-lt"/>
                <a:cs typeface="+mn-cs"/>
              </a:rPr>
              <a:t>http://mykids.ucoz.ru/</a:t>
            </a:r>
            <a:endParaRPr lang="uk-UA" sz="1200" b="0" dirty="0">
              <a:solidFill>
                <a:srgbClr val="BC5463"/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66E84-C0BC-4882-AE6E-5F0EA43A0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45FF9E7F-840A-4EE8-A88D-83524FF141E5}" type="datetimeFigureOut">
              <a:rPr lang="ru-RU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423B-8191-436A-A24A-E5350F38B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idia\Desktop\МК Фокина ШАБЛОНЫ\чтение\кр шапочка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2463" y="188913"/>
            <a:ext cx="18526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52E6BE3C-7588-447E-AED2-97D222649285}" type="datetimeFigureOut">
              <a:rPr lang="ru-RU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32044-296E-4B69-8F1A-41E6C14F2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800" b="0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EFB0B49F-CA0F-4727-B4F1-0C853CCB9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6375" y="6450013"/>
            <a:ext cx="15954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dirty="0">
                <a:solidFill>
                  <a:srgbClr val="BC5463"/>
                </a:solidFill>
                <a:latin typeface="+mn-lt"/>
                <a:cs typeface="+mn-cs"/>
              </a:rPr>
              <a:t>http://mykids.ucoz.ru/</a:t>
            </a:r>
            <a:endParaRPr lang="uk-UA" sz="1200" b="0" dirty="0">
              <a:solidFill>
                <a:srgbClr val="BC5463"/>
              </a:solidFill>
              <a:latin typeface="+mn-lt"/>
              <a:cs typeface="+mn-cs"/>
            </a:endParaRPr>
          </a:p>
        </p:txBody>
      </p:sp>
      <p:pic>
        <p:nvPicPr>
          <p:cNvPr id="1032" name="Picture 2" descr="C:\Users\Lidia\Desktop\МК Фокина ШАБЛОНЫ\чтение\колобок 2ъ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4937125"/>
            <a:ext cx="2592388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341438"/>
            <a:ext cx="8229600" cy="490696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Презентация проекта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72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/>
              <a:t>«Сказка – ложь,</a:t>
            </a:r>
            <a:br>
              <a:rPr lang="ru-RU" sz="4000" b="1" dirty="0" smtClean="0"/>
            </a:br>
            <a:r>
              <a:rPr lang="ru-RU" sz="4000" b="1" dirty="0" smtClean="0"/>
              <a:t> да в ней намек…»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800" b="1" dirty="0" smtClean="0"/>
              <a:t>Воспитатель: Моисеева Л.И.</a:t>
            </a:r>
            <a:br>
              <a:rPr lang="ru-RU" sz="2800" b="1" dirty="0" smtClean="0"/>
            </a:br>
            <a:r>
              <a:rPr lang="ru-RU" sz="2800" b="1" dirty="0" smtClean="0"/>
              <a:t>МБДОУ «Детский сад №66 «Тополёк»</a:t>
            </a:r>
            <a:br>
              <a:rPr lang="ru-RU" sz="2800" b="1" dirty="0" smtClean="0"/>
            </a:br>
            <a:r>
              <a:rPr lang="ru-RU" sz="2800" b="1" dirty="0" smtClean="0"/>
              <a:t>г.Тамбов.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r>
              <a:rPr lang="ru-RU" sz="7200" b="1" i="1" dirty="0" smtClean="0">
                <a:solidFill>
                  <a:srgbClr val="0000FF"/>
                </a:solidFill>
              </a:rPr>
              <a:t/>
            </a:r>
            <a:br>
              <a:rPr lang="ru-RU" sz="7200" b="1" i="1" dirty="0" smtClean="0">
                <a:solidFill>
                  <a:srgbClr val="0000FF"/>
                </a:solidFill>
              </a:rPr>
            </a:br>
            <a:r>
              <a:rPr lang="ru-RU" sz="7200" b="1" i="1" dirty="0" smtClean="0">
                <a:solidFill>
                  <a:srgbClr val="FF0000"/>
                </a:solidFill>
              </a:rPr>
              <a:t>      </a:t>
            </a:r>
            <a:endParaRPr lang="ru-RU" sz="3600" b="1" i="1" dirty="0" smtClean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399"/>
            <a:ext cx="2514600" cy="178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666750"/>
            <a:ext cx="8054975" cy="6191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 этап.  Практический- познавательный: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 Организация познавательной деятельности детей: чтение сказок, прослушивание аудиозаписей сказок, просмотр сказок, иллюстраций к ним.</a:t>
            </a:r>
          </a:p>
          <a:p>
            <a:pPr marL="0" lvl="0" indent="0" algn="just">
              <a:buNone/>
            </a:pPr>
            <a:r>
              <a:rPr lang="ru-RU" sz="2000" dirty="0" smtClean="0"/>
              <a:t>Мероприятия с родителями, папки для родителей по реализации проекта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Создание мини – библиотеки по сказкам. Подготовить презентацию «Как работать с  книгой». Познавательная беседы « Сказки- добрые друзья», «Мои любимые сказки» .Познавательные мероприятия.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Консультация для родителей «Какие сказки читать ребёнку на ночь».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Помощь в создании библиотеки в группе по сказкам. Совместно с ребенком посетить кукольный театр .</a:t>
            </a:r>
          </a:p>
        </p:txBody>
      </p:sp>
      <p:pic>
        <p:nvPicPr>
          <p:cNvPr id="7170" name="Picture 2" descr="D:\YandexDisk\Фотокамера\2021-01-18 12-19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071936"/>
            <a:ext cx="5562600" cy="2633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ChangeArrowheads="1"/>
          </p:cNvSpPr>
          <p:nvPr/>
        </p:nvSpPr>
        <p:spPr bwMode="auto">
          <a:xfrm>
            <a:off x="457200" y="486490"/>
            <a:ext cx="83058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Творческий</a:t>
            </a:r>
            <a:endParaRPr lang="ru-RU" sz="1800" b="0" dirty="0">
              <a:solidFill>
                <a:srgbClr val="FF0000"/>
              </a:solidFill>
            </a:endParaRPr>
          </a:p>
          <a:p>
            <a:pPr algn="just"/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Подготовить материал к проведению совместной творческой деятельности с детьми в группе. Организация и оформление выставки творческих работ детей. Подготовка материала к оформлению выставок, поделок и рисунков      «В гостях у сказки</a:t>
            </a:r>
            <a:r>
              <a:rPr lang="ru-RU" sz="1800" b="0" dirty="0" smtClean="0">
                <a:solidFill>
                  <a:schemeClr val="tx1"/>
                </a:solidFill>
              </a:rPr>
              <a:t>»</a:t>
            </a:r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. Подготовка материала в стенгазету с творчеством детей по проекту. Подготовка места и материала для создания мини </a:t>
            </a:r>
            <a:r>
              <a:rPr lang="ru-RU" sz="1800" b="0" dirty="0" smtClean="0">
                <a:solidFill>
                  <a:schemeClr val="tx1"/>
                </a:solidFill>
              </a:rPr>
              <a:t>–</a:t>
            </a:r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 музея </a:t>
            </a:r>
            <a:r>
              <a:rPr lang="ru-RU" sz="1800" b="0" dirty="0" smtClean="0">
                <a:solidFill>
                  <a:schemeClr val="tx1"/>
                </a:solidFill>
              </a:rPr>
              <a:t>«</a:t>
            </a:r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 Мои любимые сказки</a:t>
            </a:r>
            <a:r>
              <a:rPr lang="ru-RU" sz="1800" b="0" dirty="0" smtClean="0">
                <a:solidFill>
                  <a:schemeClr val="tx1"/>
                </a:solidFill>
              </a:rPr>
              <a:t>»</a:t>
            </a:r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 в группе. Рисование по следующим темам: - «Нарисуй сказку» - сюжетное рисование по сказкам по желанию детей; «Мой любимый сказочный герой»» - нетрадиционное рисование. Рисование иллюстраций к сказкам детьми. Конкурс рисунков «Русские народные сказки» Лепка героев сюжетов сказок. Изготовление персонажей к сказке «Три поросёнка» из природного материала. Показ театра «</a:t>
            </a:r>
            <a:r>
              <a:rPr lang="ru-RU" sz="1800" b="0" dirty="0" err="1" smtClean="0">
                <a:solidFill>
                  <a:schemeClr val="tx1"/>
                </a:solidFill>
                <a:latin typeface="Calibri" pitchFamily="34" charset="0"/>
              </a:rPr>
              <a:t>Заюшкина</a:t>
            </a:r>
            <a:r>
              <a:rPr lang="ru-RU" sz="1800" b="0" dirty="0" smtClean="0">
                <a:solidFill>
                  <a:schemeClr val="tx1"/>
                </a:solidFill>
                <a:latin typeface="Calibri" pitchFamily="34" charset="0"/>
              </a:rPr>
              <a:t> избушка» для малышей. Развлечение-игра  «Путешествие в сказку «Маша и медведь»</a:t>
            </a:r>
            <a:endParaRPr lang="ru-RU" sz="1800" b="0" dirty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endParaRPr lang="ru-RU" sz="2000" b="0" dirty="0">
              <a:solidFill>
                <a:schemeClr val="tx1"/>
              </a:solidFill>
            </a:endParaRPr>
          </a:p>
          <a:p>
            <a:pPr algn="ctr"/>
            <a:endParaRPr lang="ru-RU" sz="1800" b="0" dirty="0">
              <a:solidFill>
                <a:schemeClr val="tx1"/>
              </a:solidFill>
            </a:endParaRPr>
          </a:p>
        </p:txBody>
      </p:sp>
      <p:pic>
        <p:nvPicPr>
          <p:cNvPr id="6146" name="Picture 2" descr="D:\YandexDisk\Фотокамера\2020-12-21 10-20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726" y="4504872"/>
            <a:ext cx="3826474" cy="2200728"/>
          </a:xfrm>
          <a:prstGeom prst="rect">
            <a:avLst/>
          </a:prstGeom>
          <a:noFill/>
        </p:spPr>
      </p:pic>
      <p:pic>
        <p:nvPicPr>
          <p:cNvPr id="6147" name="Picture 3" descr="D:\YandexDisk\Фотокамера\2022-01-13 09-10-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95800"/>
            <a:ext cx="40386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476250"/>
            <a:ext cx="8316913" cy="564991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Игровой </a:t>
            </a:r>
          </a:p>
          <a:p>
            <a:pPr marL="0" eaLnBrk="1" hangingPunct="1">
              <a:spcBef>
                <a:spcPct val="0"/>
              </a:spcBef>
              <a:buFontTx/>
              <a:buNone/>
            </a:pPr>
            <a:r>
              <a:rPr lang="ru-RU" sz="2000" dirty="0" smtClean="0"/>
              <a:t>Погружает детей в игровую (сюжетную) ситуацию .Сюжетно – ролевая игра «Библиотека» .Сюжетно – ролевая игра «Больница для книг». Игра «Назови детёнышей животных» «Назови маму, папу и детёныша». «Сравни зайца и медведя» Маршрутная игра «Проведи карандашом  путь зайчика к домику, не отрывая карандаш от бумаги. Игра «Как передвигаются животные» «Угадай животное по описанию. </a:t>
            </a:r>
            <a:r>
              <a:rPr lang="ru-RU" sz="2000" dirty="0" err="1" smtClean="0"/>
              <a:t>Выкладыва-ние</a:t>
            </a:r>
            <a:r>
              <a:rPr lang="ru-RU" sz="2000" dirty="0" smtClean="0"/>
              <a:t> на </a:t>
            </a:r>
            <a:r>
              <a:rPr lang="ru-RU" sz="2000" dirty="0" err="1" smtClean="0"/>
              <a:t>фланелеграфе</a:t>
            </a:r>
            <a:r>
              <a:rPr lang="ru-RU" sz="2000" dirty="0" smtClean="0"/>
              <a:t> иллюстрации сказки, проговаривать выражения, присказки: посылали молодицу под горушку, по водицу. Подвижная игра «Коровушки и пастушок». Игры к персонажами «Волшебный сундучок с загадками». Подвижная игра «Зайцы и лиса». Расскажи о животном так, чтобы его можно угадать. Игра «Подбери слова действия». Игра «Чей хвост»</a:t>
            </a:r>
            <a:endParaRPr lang="ru-RU" sz="2000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2000" b="1" dirty="0" smtClean="0">
              <a:solidFill>
                <a:srgbClr val="0000CC"/>
              </a:solidFill>
            </a:endParaRPr>
          </a:p>
        </p:txBody>
      </p:sp>
      <p:pic>
        <p:nvPicPr>
          <p:cNvPr id="5121" name="Picture 1" descr="D:\YandexDisk\Фотокамера\2020-11-20 09-59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267200"/>
            <a:ext cx="4038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476250"/>
            <a:ext cx="8229600" cy="567848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000" dirty="0" smtClean="0"/>
          </a:p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3 этап. Завершающий: </a:t>
            </a:r>
          </a:p>
          <a:p>
            <a:r>
              <a:rPr lang="ru-RU" sz="2000" smtClean="0"/>
              <a:t>итоговая </a:t>
            </a:r>
            <a:r>
              <a:rPr lang="ru-RU" sz="2000" dirty="0" smtClean="0"/>
              <a:t>диагностика компонентов нравственного сознания детей (нравственная норма и оценка); наблюдение за детьми в процессе выполнения заданий; оценка эмоциональной сферы каждого ребёнка с последующим анализом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4 этап: Обобщающий</a:t>
            </a:r>
          </a:p>
          <a:p>
            <a:pPr lvl="0"/>
            <a:r>
              <a:rPr lang="ru-RU" sz="2000" dirty="0" smtClean="0"/>
              <a:t>рефлексия участников проекта;</a:t>
            </a:r>
          </a:p>
          <a:p>
            <a:pPr lvl="0"/>
            <a:r>
              <a:rPr lang="ru-RU" sz="2000" dirty="0" smtClean="0"/>
              <a:t>отчет о реализации проекта;</a:t>
            </a:r>
          </a:p>
          <a:p>
            <a:pPr lvl="0"/>
            <a:r>
              <a:rPr lang="ru-RU" sz="2000" dirty="0" smtClean="0"/>
              <a:t>оформление полученного материала по проекту, монтаж;</a:t>
            </a:r>
          </a:p>
          <a:p>
            <a:pPr lvl="0"/>
            <a:r>
              <a:rPr lang="ru-RU" sz="2000" dirty="0" smtClean="0"/>
              <a:t>инсценировка сказки для родителей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4097" name="Picture 1" descr="D:\YandexDisk\Фотокамера\2021-10-15 09-12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419600"/>
            <a:ext cx="3962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Результаты проекта: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143000"/>
            <a:ext cx="7848600" cy="4983163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/>
          <a:lstStyle/>
          <a:p>
            <a:pPr algn="just"/>
            <a:r>
              <a:rPr lang="ru-RU" sz="2000" dirty="0" smtClean="0"/>
              <a:t>В результате работы дети могут:</a:t>
            </a:r>
            <a:r>
              <a:rPr lang="ru-RU" sz="2000" b="1" dirty="0" smtClean="0"/>
              <a:t> </a:t>
            </a:r>
            <a:endParaRPr lang="ru-RU" sz="2000" dirty="0" smtClean="0"/>
          </a:p>
          <a:p>
            <a:pPr lvl="0" algn="just"/>
            <a:r>
              <a:rPr lang="ru-RU" sz="2000" dirty="0" smtClean="0"/>
              <a:t>самостоятельно рассматривать книгу, комментировать увиденное, узнавать на иллюстрациях литературных героев;</a:t>
            </a:r>
          </a:p>
          <a:p>
            <a:pPr lvl="0" algn="just"/>
            <a:r>
              <a:rPr lang="ru-RU" sz="2000" dirty="0" smtClean="0"/>
              <a:t>инсценировать сказки;</a:t>
            </a:r>
          </a:p>
          <a:p>
            <a:pPr lvl="0" algn="just"/>
            <a:r>
              <a:rPr lang="ru-RU" sz="2000" dirty="0" smtClean="0"/>
              <a:t>воспроизводить сюжет, выделять и называть главных героев;</a:t>
            </a:r>
          </a:p>
          <a:p>
            <a:pPr lvl="0" algn="just"/>
            <a:r>
              <a:rPr lang="ru-RU" sz="2000" dirty="0" smtClean="0"/>
              <a:t>«настраиваться» на чтение сказки;</a:t>
            </a:r>
          </a:p>
          <a:p>
            <a:pPr lvl="0" algn="just"/>
            <a:r>
              <a:rPr lang="ru-RU" sz="2000" dirty="0" smtClean="0"/>
              <a:t>высказывать и элементарно обосновывать первые литературные предпочтения;</a:t>
            </a:r>
          </a:p>
          <a:p>
            <a:pPr lvl="0" algn="just"/>
            <a:r>
              <a:rPr lang="ru-RU" sz="2000" dirty="0" smtClean="0"/>
              <a:t>участвовать в совместном обсуждении;</a:t>
            </a:r>
          </a:p>
          <a:p>
            <a:pPr lvl="0" algn="just"/>
            <a:r>
              <a:rPr lang="ru-RU" sz="2000" dirty="0" smtClean="0"/>
              <a:t>рассказывать по иллюстрациям;</a:t>
            </a:r>
          </a:p>
          <a:p>
            <a:pPr lvl="0" algn="just"/>
            <a:r>
              <a:rPr lang="ru-RU" sz="2000" dirty="0" smtClean="0"/>
              <a:t>выражать восприятие текста во внешнем действии.</a:t>
            </a:r>
          </a:p>
          <a:p>
            <a:pPr algn="just"/>
            <a:r>
              <a:rPr lang="ru-RU" sz="2000" dirty="0" smtClean="0"/>
              <a:t>В результате работы родители:</a:t>
            </a:r>
            <a:r>
              <a:rPr lang="ru-RU" sz="2000" b="1" dirty="0" smtClean="0"/>
              <a:t> </a:t>
            </a:r>
            <a:endParaRPr lang="ru-RU" sz="2000" dirty="0" smtClean="0"/>
          </a:p>
          <a:p>
            <a:pPr lvl="0" algn="just"/>
            <a:r>
              <a:rPr lang="ru-RU" sz="2000" dirty="0" smtClean="0"/>
              <a:t>активные участники мероприятий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Список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66"/>
                </a:solidFill>
              </a:rPr>
              <a:t>литературы:</a:t>
            </a:r>
          </a:p>
        </p:txBody>
      </p:sp>
      <p:sp>
        <p:nvSpPr>
          <p:cNvPr id="4813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066800"/>
            <a:ext cx="8229600" cy="5059363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/>
          <a:lstStyle/>
          <a:p>
            <a:pPr marL="457200" indent="-457200" algn="just">
              <a:buAutoNum type="arabicPeriod"/>
            </a:pPr>
            <a:r>
              <a:rPr lang="ru-RU" sz="2000" dirty="0" smtClean="0"/>
              <a:t>Зарецкая Н.В. Музыкальные сказки для детского сада: сценарии, костюмы, танцы, ноты. - М.: Айрис - Пресс, 2004. 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Михайлова М.А. А у наших ворот развесёлый хоровод. Народные праздники, игры и развлечения/Художник В.Н.Куров - Ярославль: Академия развития, Академия, К*: Академия холдинг, 2001. 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Николаева С.Н. Методика экологического воспитания в детском саду: Работа с детьми средних и старших групп детского сада: Книга для воспитателей детского сада. - М.: Просвещение, 2002. 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План - программа педагогического процесса в детском саду: Методическое пособие для воспитателей детского сада /</a:t>
            </a:r>
            <a:r>
              <a:rPr lang="ru-RU" sz="2000" dirty="0" err="1" smtClean="0"/>
              <a:t>СоСт</a:t>
            </a:r>
            <a:r>
              <a:rPr lang="ru-RU" sz="2000" dirty="0" smtClean="0"/>
              <a:t>. Н.В. Гончарова и др.; под ред. З.А.Михайловой - 2-е </a:t>
            </a:r>
            <a:r>
              <a:rPr lang="ru-RU" sz="2000" dirty="0" err="1" smtClean="0"/>
              <a:t>изд.-СПб</a:t>
            </a:r>
            <a:r>
              <a:rPr lang="ru-RU" sz="2000" dirty="0" smtClean="0"/>
              <a:t>: «Детство-Пресс», 2002. 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Якобсон С.Г. Моральное воспитание в детском саду, Москва. Издательский дом «Воспитание дошкольника», 2003.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3816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5400" dirty="0" smtClean="0"/>
              <a:t>         </a:t>
            </a:r>
          </a:p>
          <a:p>
            <a:pPr algn="ctr">
              <a:buFont typeface="Arial" charset="0"/>
              <a:buNone/>
            </a:pPr>
            <a:r>
              <a:rPr lang="ru-RU" sz="6000" b="1" i="1" dirty="0" smtClean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66"/>
                </a:solidFill>
              </a:rPr>
              <a:t>Актуальность:</a:t>
            </a:r>
            <a:endParaRPr lang="uk-UA" b="1" i="1" dirty="0" smtClean="0">
              <a:solidFill>
                <a:srgbClr val="FF0066"/>
              </a:solidFill>
            </a:endParaRPr>
          </a:p>
        </p:txBody>
      </p:sp>
      <p:sp>
        <p:nvSpPr>
          <p:cNvPr id="8194" name="Объект 3"/>
          <p:cNvSpPr>
            <a:spLocks noGrp="1"/>
          </p:cNvSpPr>
          <p:nvPr>
            <p:ph sz="half" idx="2"/>
          </p:nvPr>
        </p:nvSpPr>
        <p:spPr>
          <a:xfrm>
            <a:off x="539750" y="1125538"/>
            <a:ext cx="7993063" cy="5399087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None/>
            </a:pPr>
            <a:r>
              <a:rPr lang="ru-RU" sz="2400" dirty="0" smtClean="0"/>
              <a:t>К сожалению, на сегодняшний день, существует проблема у большинства родителей.  Они не находят времени сесть с ребенком и почитать книгу. И наши дети воспитываются не на сказках, а на современных мультфильмах. Детские психологи считают это большим упущением взрослых в воспитании своих детей.. На самом деле сказка представляет собой одно из самых древних средств нравственного, эстетического воспитания, а так же формируют поведенческие стереотипы будущих членов взрослого общества. Поэтому мы решили уделить немного больше времени именно русским народным сказкам в развитии и воспитании наших детей.</a:t>
            </a:r>
          </a:p>
          <a:p>
            <a:pPr marL="0" algn="just" eaLnBrk="1" hangingPunct="1">
              <a:spcBef>
                <a:spcPts val="0"/>
              </a:spcBef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uk-UA" sz="24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792163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00FF"/>
                </a:solidFill>
              </a:rPr>
              <a:t/>
            </a:r>
            <a:br>
              <a:rPr lang="ru-RU" sz="4000" b="1" u="sng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Основная цель проекта: 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921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229600" cy="4800599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/>
          <a:lstStyle/>
          <a:p>
            <a:r>
              <a:rPr lang="ru-RU" sz="2800" b="1" dirty="0" smtClean="0"/>
              <a:t>Цель:</a:t>
            </a:r>
            <a:r>
              <a:rPr lang="ru-RU" sz="2800" dirty="0" smtClean="0"/>
              <a:t> приобщение детей к духовно – нравственным ценностям через сказку.</a:t>
            </a:r>
          </a:p>
          <a:p>
            <a:r>
              <a:rPr lang="ru-RU" sz="2800" b="1" dirty="0" smtClean="0"/>
              <a:t>Объект:</a:t>
            </a:r>
            <a:r>
              <a:rPr lang="ru-RU" sz="2800" dirty="0" smtClean="0"/>
              <a:t> нравственные качества детей 4-5 лет: справедливость, доброта, дружба, отзывчивость.</a:t>
            </a:r>
          </a:p>
          <a:p>
            <a:r>
              <a:rPr lang="ru-RU" sz="2800" b="1" dirty="0" smtClean="0"/>
              <a:t>Предмет</a:t>
            </a:r>
            <a:r>
              <a:rPr lang="ru-RU" sz="2800" dirty="0" smtClean="0"/>
              <a:t>: Русская народная сказка как средство формирования нравственных качеств детей (справедливость, доброта, дружба, отзывчивость).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Текст 4"/>
          <p:cNvSpPr>
            <a:spLocks noGrp="1"/>
          </p:cNvSpPr>
          <p:nvPr>
            <p:ph type="body" idx="1"/>
          </p:nvPr>
        </p:nvSpPr>
        <p:spPr>
          <a:xfrm>
            <a:off x="1116013" y="100013"/>
            <a:ext cx="6154737" cy="762000"/>
          </a:xfrm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z="4400" b="1" i="1" dirty="0" smtClean="0">
                <a:solidFill>
                  <a:srgbClr val="FF0066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66800"/>
            <a:ext cx="6934199" cy="4524315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cs typeface="+mn-cs"/>
              </a:rPr>
              <a:t>Задачи:</a:t>
            </a:r>
          </a:p>
          <a:p>
            <a:pPr lvl="0" algn="just"/>
            <a:r>
              <a:rPr lang="ru-RU" sz="2400" b="0" dirty="0" smtClean="0">
                <a:solidFill>
                  <a:schemeClr val="tx1"/>
                </a:solidFill>
                <a:latin typeface="+mn-lt"/>
                <a:cs typeface="+mn-cs"/>
              </a:rPr>
              <a:t>Формировать нравственные представления (эталоны) о нормах социальных отношений и моделях поведения через сказку.</a:t>
            </a:r>
          </a:p>
          <a:p>
            <a:pPr lvl="0" algn="just"/>
            <a:r>
              <a:rPr lang="ru-RU" sz="2400" b="0" dirty="0" smtClean="0">
                <a:solidFill>
                  <a:schemeClr val="tx1"/>
                </a:solidFill>
                <a:latin typeface="+mn-lt"/>
                <a:cs typeface="+mn-cs"/>
              </a:rPr>
              <a:t>Расширять представления детей об окружающем мире посредством введения их в литературную культуру.</a:t>
            </a:r>
          </a:p>
          <a:p>
            <a:pPr lvl="0" algn="just"/>
            <a:r>
              <a:rPr lang="ru-RU" sz="2400" b="0" dirty="0" smtClean="0">
                <a:solidFill>
                  <a:schemeClr val="tx1"/>
                </a:solidFill>
                <a:latin typeface="+mn-lt"/>
                <a:cs typeface="+mn-cs"/>
              </a:rPr>
              <a:t>Способствовать формированию нравственных качеств  в процессе установления позитивных межличностных отношений.</a:t>
            </a:r>
          </a:p>
          <a:p>
            <a:pPr lvl="0" algn="just"/>
            <a:r>
              <a:rPr lang="ru-RU" sz="2400" b="0" dirty="0" smtClean="0">
                <a:solidFill>
                  <a:schemeClr val="tx1"/>
                </a:solidFill>
                <a:latin typeface="+mn-lt"/>
                <a:cs typeface="+mn-cs"/>
              </a:rPr>
              <a:t>Воспитывать у детей отзывчивость, общительность, дружелюбие.</a:t>
            </a:r>
            <a:endParaRPr lang="ru-RU" sz="2400" b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Предполагаемый результат:</a:t>
            </a:r>
            <a:r>
              <a:rPr lang="ru-RU" sz="4000" b="1" i="1" u="sng" dirty="0" smtClean="0">
                <a:solidFill>
                  <a:srgbClr val="FF0000"/>
                </a:solidFill>
              </a:rPr>
              <a:t/>
            </a:r>
            <a:br>
              <a:rPr lang="ru-RU" sz="4000" b="1" i="1" u="sng" dirty="0" smtClean="0">
                <a:solidFill>
                  <a:srgbClr val="FF0000"/>
                </a:solidFill>
              </a:rPr>
            </a:br>
            <a:endParaRPr lang="ru-RU" sz="40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5183187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/>
          <a:lstStyle/>
          <a:p>
            <a:pPr lvl="0"/>
            <a:r>
              <a:rPr lang="ru-RU" sz="2800" dirty="0" smtClean="0"/>
              <a:t>Формирование основы духовно-нравственного воспитания у детей, в части оптимизации межличностных отношений в группе.</a:t>
            </a:r>
          </a:p>
          <a:p>
            <a:pPr lvl="0"/>
            <a:r>
              <a:rPr lang="ru-RU" sz="2800" dirty="0" smtClean="0"/>
              <a:t>Приобщение детей к общечеловеческим нравственным ценностям.</a:t>
            </a:r>
          </a:p>
          <a:p>
            <a:pPr lvl="0"/>
            <a:r>
              <a:rPr lang="ru-RU" sz="2800" dirty="0" smtClean="0"/>
              <a:t>Осознанная позиция родителей в приобщении детей к русской народной сказке.</a:t>
            </a:r>
          </a:p>
          <a:p>
            <a:pPr>
              <a:lnSpc>
                <a:spcPct val="90000"/>
              </a:lnSpc>
              <a:buNone/>
            </a:pPr>
            <a:endParaRPr lang="ru-RU" sz="2800" b="1" u="sng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/>
              <a:t>Вид проекта: 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                      творческий. </a:t>
            </a:r>
          </a:p>
          <a:p>
            <a:pPr>
              <a:buFont typeface="Arial" charset="0"/>
              <a:buNone/>
            </a:pPr>
            <a:r>
              <a:rPr lang="ru-RU" sz="2800" b="1" dirty="0" smtClean="0"/>
              <a:t>Продолжительность проекта: 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                долгосрочный. </a:t>
            </a:r>
          </a:p>
          <a:p>
            <a:pPr>
              <a:buFont typeface="Arial" charset="0"/>
              <a:buNone/>
            </a:pPr>
            <a:r>
              <a:rPr lang="ru-RU" sz="2800" b="1" dirty="0" smtClean="0"/>
              <a:t>Методы проекта: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     познавательно-игровая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     деятельность, беседы,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наблюдения, совместные игры.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YandexDisk\Фотокамера\2019-01-23 12-04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480353"/>
            <a:ext cx="4495800" cy="3225247"/>
          </a:xfrm>
          <a:prstGeom prst="rect">
            <a:avLst/>
          </a:prstGeom>
          <a:noFill/>
        </p:spPr>
      </p:pic>
      <p:sp>
        <p:nvSpPr>
          <p:cNvPr id="13313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Участники проекта:</a:t>
            </a:r>
          </a:p>
        </p:txBody>
      </p:sp>
      <p:sp>
        <p:nvSpPr>
          <p:cNvPr id="13314" name="Rectangle 5"/>
          <p:cNvSpPr>
            <a:spLocks noGrp="1"/>
          </p:cNvSpPr>
          <p:nvPr>
            <p:ph type="body" idx="4294967295"/>
          </p:nvPr>
        </p:nvSpPr>
        <p:spPr>
          <a:xfrm>
            <a:off x="323850" y="1600200"/>
            <a:ext cx="8496300" cy="4525963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/>
              <a:t>Дети :  участвуют в разных видах деятельности (познавательной, игровой, практической).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/>
              <a:t> Воспитатель: осуществляет педагогическое просвещение родителей по проблеме;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    организует деятельность детей и родителей.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/>
              <a:t>Родители: участвуют в 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совместной деятельности;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делятся опытом с другими.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Технологическая  карта  проекта:</a:t>
            </a:r>
            <a:br>
              <a:rPr lang="ru-RU" b="1" i="1" dirty="0" smtClean="0">
                <a:solidFill>
                  <a:srgbClr val="FF0066"/>
                </a:solidFill>
              </a:rPr>
            </a:br>
            <a:endParaRPr lang="ru-RU" b="1" i="1" dirty="0" smtClean="0">
              <a:solidFill>
                <a:srgbClr val="FF0066"/>
              </a:solidFill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0" y="1219200"/>
          <a:ext cx="9144000" cy="602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План-схема работы с детьми и родителями по реализации проекта «Сказка -  ложь, да в ней намёк…»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295400"/>
            <a:ext cx="8447088" cy="53022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/>
              <a:t>                                     </a:t>
            </a:r>
            <a:r>
              <a:rPr lang="ru-RU" sz="2000" b="1" u="sng" dirty="0" smtClean="0"/>
              <a:t>Этапы работы над проектом: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1 этап.   Подготовительный этап- информационный: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1800" dirty="0" smtClean="0"/>
              <a:t>Н</a:t>
            </a:r>
            <a:r>
              <a:rPr lang="ru-RU" sz="2000" dirty="0" smtClean="0"/>
              <a:t>аправляет участников проекта на определение результатов работы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Сбор информации, литературы, дополнительного материала.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Использование компьютерных технологий. Информирование родителей о реализации данного проекта. Подборка методической, справочной, художественной литературы.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Оформление информационно – читательского уголка в группе. Сообщение за круглым столом о предстоящем проекте (актуальность, тема, цель, задач проекта).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Консультация для родителей ««Почему необходимо рассказывать и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читать детям сказки? » Информация для родителей в папке –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передвижке: «Читаем детям сказки ». Опрос - анкетирование </a:t>
            </a:r>
          </a:p>
          <a:p>
            <a:pPr marL="0" indent="0"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«Сказки в жизни вашего ребёнка»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1328</TotalTime>
  <Words>959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Презентация проекта  «Сказка – ложь,  да в ней намек…»  Воспитатель: Моисеева Л.И. МБДОУ «Детский сад №66 «Тополёк» г.Тамбов.         </vt:lpstr>
      <vt:lpstr>Актуальность:</vt:lpstr>
      <vt:lpstr> Основная цель проекта:   </vt:lpstr>
      <vt:lpstr>Слайд 4</vt:lpstr>
      <vt:lpstr>Предполагаемый результат: </vt:lpstr>
      <vt:lpstr>Слайд 6</vt:lpstr>
      <vt:lpstr>Участники проекта:</vt:lpstr>
      <vt:lpstr> Технологическая  карта  проекта: </vt:lpstr>
      <vt:lpstr>  План-схема работы с детьми и родителями по реализации проекта «Сказка -  ложь, да в ней намёк…» </vt:lpstr>
      <vt:lpstr>Слайд 10</vt:lpstr>
      <vt:lpstr>Слайд 11</vt:lpstr>
      <vt:lpstr>Слайд 12</vt:lpstr>
      <vt:lpstr>Слайд 13</vt:lpstr>
      <vt:lpstr>Результаты проекта:</vt:lpstr>
      <vt:lpstr>Список литературы: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Lidia</dc:creator>
  <cp:lastModifiedBy>Agnostik</cp:lastModifiedBy>
  <cp:revision>73</cp:revision>
  <dcterms:created xsi:type="dcterms:W3CDTF">2014-08-06T17:34:00Z</dcterms:created>
  <dcterms:modified xsi:type="dcterms:W3CDTF">2023-01-30T18:32:54Z</dcterms:modified>
</cp:coreProperties>
</file>