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59" r:id="rId5"/>
    <p:sldId id="260" r:id="rId6"/>
    <p:sldId id="301" r:id="rId7"/>
    <p:sldId id="304" r:id="rId8"/>
    <p:sldId id="305" r:id="rId9"/>
    <p:sldId id="307" r:id="rId10"/>
    <p:sldId id="303" r:id="rId11"/>
    <p:sldId id="306" r:id="rId12"/>
    <p:sldId id="302" r:id="rId13"/>
  </p:sldIdLst>
  <p:sldSz cx="12192000" cy="6858000"/>
  <p:notesSz cx="6858000" cy="9144000"/>
  <p:embeddedFontLst>
    <p:embeddedFont>
      <p:font typeface="Book Antiqua" pitchFamily="18" charset="0"/>
      <p:regular r:id="rId16"/>
      <p:bold r:id="rId17"/>
      <p:italic r:id="rId18"/>
      <p:bold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Bahnschrift SemiCondensed" pitchFamily="34" charset="0"/>
      <p:regular r:id="rId24"/>
      <p:bold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8C3C1CB-7866-4754-8E8B-E5E43CF43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204A74F-9E17-4469-8DF0-1CAE29C7AA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54934-6736-4E06-99EB-49FED268596C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0C20296-4F28-4EB1-8A63-8D40C4707C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3A9FD9E-8C68-4CA1-86CF-74269F77BE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AC43A-DF3C-45A5-8D50-76867FF2A2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2037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A034C-6DA2-4DFF-8828-28692F570EE2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AC523-75C2-400A-98B9-383DA83CEC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788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Макет_0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: скругленные верхние углы 35">
            <a:extLst>
              <a:ext uri="{FF2B5EF4-FFF2-40B4-BE49-F238E27FC236}">
                <a16:creationId xmlns:a16="http://schemas.microsoft.com/office/drawing/2014/main" xmlns="" id="{C8381C48-6B58-410C-B2E5-8AF7EB49E7BE}"/>
              </a:ext>
            </a:extLst>
          </p:cNvPr>
          <p:cNvSpPr/>
          <p:nvPr userDrawn="1"/>
        </p:nvSpPr>
        <p:spPr>
          <a:xfrm>
            <a:off x="2073349" y="958480"/>
            <a:ext cx="8048846" cy="4476465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76200">
            <a:solidFill>
              <a:schemeClr val="bg1">
                <a:lumMod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F6CF8346-84F3-41A1-B001-E05E39D795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67640 w 12192000"/>
              <a:gd name="connsiteY0" fmla="*/ 174534 h 6858000"/>
              <a:gd name="connsiteX1" fmla="*/ 167640 w 12192000"/>
              <a:gd name="connsiteY1" fmla="*/ 6683466 h 6858000"/>
              <a:gd name="connsiteX2" fmla="*/ 12024358 w 12192000"/>
              <a:gd name="connsiteY2" fmla="*/ 6683466 h 6858000"/>
              <a:gd name="connsiteX3" fmla="*/ 12024358 w 12192000"/>
              <a:gd name="connsiteY3" fmla="*/ 174534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7640" y="174534"/>
                </a:moveTo>
                <a:lnTo>
                  <a:pt x="167640" y="6683466"/>
                </a:lnTo>
                <a:lnTo>
                  <a:pt x="12024358" y="6683466"/>
                </a:lnTo>
                <a:lnTo>
                  <a:pt x="12024358" y="17453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57697" y="1133475"/>
            <a:ext cx="7676606" cy="2387600"/>
          </a:xfrm>
          <a:prstGeom prst="rect">
            <a:avLst/>
          </a:prstGeom>
        </p:spPr>
        <p:txBody>
          <a:bodyPr anchor="b"/>
          <a:lstStyle>
            <a:lvl1pPr algn="ctr">
              <a:defRPr sz="6600" b="0" i="0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dirty="0"/>
              <a:t>fonik.ru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30B8BD5-4E83-47BA-B3E8-0D5EAA01B1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57697" y="3533775"/>
            <a:ext cx="7676606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i="1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9B13188F-9E03-4B90-8BB4-191D8CC47719}"/>
              </a:ext>
            </a:extLst>
          </p:cNvPr>
          <p:cNvCxnSpPr>
            <a:cxnSpLocks/>
          </p:cNvCxnSpPr>
          <p:nvPr userDrawn="1"/>
        </p:nvCxnSpPr>
        <p:spPr>
          <a:xfrm>
            <a:off x="2257697" y="3535823"/>
            <a:ext cx="76766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D22462D3-C949-4335-946A-A68DEEA5F502}"/>
              </a:ext>
            </a:extLst>
          </p:cNvPr>
          <p:cNvSpPr/>
          <p:nvPr userDrawn="1"/>
        </p:nvSpPr>
        <p:spPr>
          <a:xfrm flipV="1">
            <a:off x="2190593" y="1003740"/>
            <a:ext cx="7810807" cy="272956"/>
          </a:xfrm>
          <a:custGeom>
            <a:avLst/>
            <a:gdLst>
              <a:gd name="connsiteX0" fmla="*/ 1908889 w 9857237"/>
              <a:gd name="connsiteY0" fmla="*/ 272956 h 272956"/>
              <a:gd name="connsiteX1" fmla="*/ 9288557 w 9857237"/>
              <a:gd name="connsiteY1" fmla="*/ 272956 h 272956"/>
              <a:gd name="connsiteX2" fmla="*/ 9812626 w 9857237"/>
              <a:gd name="connsiteY2" fmla="*/ 54431 h 272956"/>
              <a:gd name="connsiteX3" fmla="*/ 9857237 w 9857237"/>
              <a:gd name="connsiteY3" fmla="*/ 1 h 272956"/>
              <a:gd name="connsiteX4" fmla="*/ 7948348 w 9857237"/>
              <a:gd name="connsiteY4" fmla="*/ 1 h 272956"/>
              <a:gd name="connsiteX5" fmla="*/ 7948348 w 9857237"/>
              <a:gd name="connsiteY5" fmla="*/ 0 h 272956"/>
              <a:gd name="connsiteX6" fmla="*/ 0 w 9857237"/>
              <a:gd name="connsiteY6" fmla="*/ 0 h 272956"/>
              <a:gd name="connsiteX7" fmla="*/ 44610 w 9857237"/>
              <a:gd name="connsiteY7" fmla="*/ 54430 h 272956"/>
              <a:gd name="connsiteX8" fmla="*/ 568680 w 9857237"/>
              <a:gd name="connsiteY8" fmla="*/ 272955 h 272956"/>
              <a:gd name="connsiteX9" fmla="*/ 1908889 w 9857237"/>
              <a:gd name="connsiteY9" fmla="*/ 272955 h 27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57237" h="272956">
                <a:moveTo>
                  <a:pt x="1908889" y="272956"/>
                </a:moveTo>
                <a:lnTo>
                  <a:pt x="9288557" y="272956"/>
                </a:lnTo>
                <a:cubicBezTo>
                  <a:pt x="9493220" y="272956"/>
                  <a:pt x="9678506" y="189447"/>
                  <a:pt x="9812626" y="54431"/>
                </a:cubicBezTo>
                <a:lnTo>
                  <a:pt x="9857237" y="1"/>
                </a:lnTo>
                <a:lnTo>
                  <a:pt x="7948348" y="1"/>
                </a:lnTo>
                <a:lnTo>
                  <a:pt x="7948348" y="0"/>
                </a:lnTo>
                <a:lnTo>
                  <a:pt x="0" y="0"/>
                </a:lnTo>
                <a:lnTo>
                  <a:pt x="44610" y="54430"/>
                </a:lnTo>
                <a:cubicBezTo>
                  <a:pt x="178731" y="189446"/>
                  <a:pt x="364018" y="272955"/>
                  <a:pt x="568680" y="272955"/>
                </a:cubicBezTo>
                <a:lnTo>
                  <a:pt x="1908889" y="272955"/>
                </a:lnTo>
                <a:close/>
              </a:path>
            </a:pathLst>
          </a:custGeom>
          <a:solidFill>
            <a:schemeClr val="bg1">
              <a:lumMod val="5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E359523-CDAA-4C5B-9FD0-3D96BE797AC8}"/>
              </a:ext>
            </a:extLst>
          </p:cNvPr>
          <p:cNvSpPr/>
          <p:nvPr userDrawn="1"/>
        </p:nvSpPr>
        <p:spPr>
          <a:xfrm>
            <a:off x="2118406" y="5132313"/>
            <a:ext cx="7966800" cy="272956"/>
          </a:xfrm>
          <a:prstGeom prst="rect">
            <a:avLst/>
          </a:prstGeom>
          <a:solidFill>
            <a:schemeClr val="bg1">
              <a:lumMod val="5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xmlns="" id="{970F1E11-BB6D-4F64-B86A-6F542940C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053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10" grpId="0" animBg="1"/>
      <p:bldP spid="10" grpId="1" animBg="1"/>
      <p:bldP spid="2" grpId="0"/>
      <p:bldP spid="2" grpId="1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6" presetClass="exit" presetSubtype="32" fill="hold" nodeType="withEffect">
                  <p:stCondLst>
                    <p:cond delay="0"/>
                  </p:stCondLst>
                  <p:childTnLst>
                    <p:animEffect transition="out" filter="circle(out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3" grpId="1" animBg="1"/>
      <p:bldP spid="4" grpId="0" animBg="1"/>
      <p:bldP spid="4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4840C427-43B0-4361-B418-EC0F19ED15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E415699-3E2B-4955-AEDA-F5AE8B5831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F8552F65-2442-4D7F-8676-9019459667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596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12B99B6-F197-4A9A-9EBA-4CA1334693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169842CC-5E24-4D21-917A-9B530CF8712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xmlns="" id="{ED104E8E-86E5-4AB0-94CB-0A41132E675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95808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1BF853CB-9A3A-48E7-8210-50E1B25B28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FE316087-5D8C-43D5-A74B-3EFF5A415FB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6698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52FDFF4C-0FC6-46B1-9096-3E0D05F055A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9C0C6447-6A78-4716-8C44-015AB6A9A2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5BE6BB9-A286-40E7-BC09-D041B53C94B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1976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B259AA83-2B88-42D9-B1FD-80E88E5657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8F5044A8-2B0E-41E1-BCC9-29906A9E701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xmlns="" id="{5F5C2E90-1AAF-4762-B6CB-A803D6254E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810523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36A49BDC-5BAA-4A76-8A46-C937866830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xmlns="" id="{FF12F504-9955-441E-9BE1-F95ED7D354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9" name="Текст 16">
            <a:extLst>
              <a:ext uri="{FF2B5EF4-FFF2-40B4-BE49-F238E27FC236}">
                <a16:creationId xmlns:a16="http://schemas.microsoft.com/office/drawing/2014/main" xmlns="" id="{7456112A-47F2-474C-93BB-661A5482C8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6" name="Текст 16">
            <a:extLst>
              <a:ext uri="{FF2B5EF4-FFF2-40B4-BE49-F238E27FC236}">
                <a16:creationId xmlns:a16="http://schemas.microsoft.com/office/drawing/2014/main" xmlns="" id="{04011941-2380-4C1E-ACF0-DC8367B103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66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C72EB271-7CFB-4003-8010-D506E26D5E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CBA73729-24B1-46DE-9FBE-E5B7681DE8D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8DCB80D3-9302-4FC3-8CEE-9431486DB3E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864C1380-4C07-447E-B3DC-AC6146E3889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11131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2671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DADED7DE-9430-414A-85BD-DA5192BBF5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564705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D0D5CF75-F27F-4265-9669-5DB93ED7D6C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580686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4084A4BD-04C5-4596-9071-26CDD73C1B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91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000" b="0" i="0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xmlns="" id="{9917964A-3136-4C88-AD04-58972679F9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6686" y="1316659"/>
            <a:ext cx="11839112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424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91BCFDA3-088D-40A5-B5A4-6D12CA893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163928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E8A72FC8-FAC0-4384-9251-93ECB77E34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66AB6339-99A2-4593-8DCD-03FB4F7ADC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4165705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AC1D7B40-10D5-4BCC-9461-D282F4D42D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62789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6C7FC55C-EFA8-43B4-B529-6FFA21B2BC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C5FF46F4-1DC0-4B29-B542-AAAD689AAD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721952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AF210C07-2B56-4BCA-AA18-9202D7FA19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28326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57FF125-90F8-4B22-8E5C-E5B1D0563D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55E0A213-8260-4749-8EB4-A86D698B6F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16000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1DD8D5F-EF75-4E8D-8B39-681F56F75D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310B3B4D-4C4F-42A2-848A-CCBCDACA06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58697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01D53731-628C-4568-814B-E5C7E1FE81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14C0424D-5147-4D07-BACC-078F3EECA0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722985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84CFF0B-EEF8-4134-AABA-06BF0D82D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BF160DAE-3D8C-4AA0-8496-A27B8FEEEB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077295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04191B2-BE1E-4BB1-8AE2-F6743F020D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DB13013B-A5ED-4A7D-8390-6E6ACA583C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57766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55BE8E06-DD29-4F84-87A0-257802117D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432F524-71F5-4F2C-9A34-FBDF4320F27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60"/>
            <a:ext cx="11839112" cy="5352980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2633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9CC23C73-A4B2-48F6-BC13-421664032CE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8388B2AF-EBAF-4576-953B-E1AB77C283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719650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DAC09956-EE3E-447D-955F-33A99072DF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5" name="Текст 16">
            <a:extLst>
              <a:ext uri="{FF2B5EF4-FFF2-40B4-BE49-F238E27FC236}">
                <a16:creationId xmlns:a16="http://schemas.microsoft.com/office/drawing/2014/main" xmlns="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0682421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D6D67CD8-1361-4DA5-A174-FBA4C5E2C6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419052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93B4AC3F-85B9-4DFA-A892-0B8D3EE88B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B156BB6C-45FA-4336-B8D2-A28F488B921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7804421" cy="5352981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8878243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F2077EA3-F710-41BB-A21D-3C5A1FD36D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1AF14686-07BA-4D3A-957A-D9647B106F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6709695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02A7BDBA-4EAD-4EBF-BA2D-2E6A2FEDF1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Текст 16">
            <a:extLst>
              <a:ext uri="{FF2B5EF4-FFF2-40B4-BE49-F238E27FC236}">
                <a16:creationId xmlns:a16="http://schemas.microsoft.com/office/drawing/2014/main" xmlns="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2456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6211E8A3-5C13-4122-8178-ECECCCD62A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321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DA58AFC-2AC1-4723-BF19-AA1194D89E7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3E6D4336-3D3E-4A1C-A547-E81D65F5EB3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7026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5107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EB935F9B-136E-4164-A7E1-0D608F6222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ECFC04E0-983B-4E7B-9C3A-30D00E00699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7129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819A869-D66E-4185-A8D9-037A9DB31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xmlns="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7671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5019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137430C5-768D-49B5-9ABD-735675B2FD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xmlns="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EB21029C-D043-41EA-8AC3-3E49433BBC8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55580" y="131209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891901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C5219A09-D779-4129-AB12-9B0C02EBB0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64979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B6021482-9C7D-42ED-BE73-930451C0D3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1070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9445B233-B0BA-4E3E-901A-0F6946A48B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5F1F784D-F76A-4CBE-A914-23F4A6E7533A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20D80179-D420-451B-AF51-DD7C7AB62E4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8837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576BCD72-C796-4E1B-B2F9-0AF0D532B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Текст 16">
            <a:extLst>
              <a:ext uri="{FF2B5EF4-FFF2-40B4-BE49-F238E27FC236}">
                <a16:creationId xmlns:a16="http://schemas.microsoft.com/office/drawing/2014/main" xmlns="" id="{DA34351D-9FB7-4ECC-9013-DB8F362BB7F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4901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99803688-9DA5-4641-B090-3A06169B58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344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78543A6A-3012-4F49-9503-8329B09E80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24D2FBDB-CF3D-408A-9245-3DE78B4CF3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071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8FE52E36-EAAE-4B5D-8154-15E46173A9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4257BBEE-D0E5-4678-87A1-8357B00D86C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7"/>
            <a:ext cx="5729145" cy="5352981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1B7DFD72-3637-4EAA-9001-B1A9FF3924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00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504FF81B-D8A9-4535-AF7C-5BF04823FB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2" name="Текст 16">
            <a:extLst>
              <a:ext uri="{FF2B5EF4-FFF2-40B4-BE49-F238E27FC236}">
                <a16:creationId xmlns:a16="http://schemas.microsoft.com/office/drawing/2014/main" xmlns="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xmlns="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770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1EE9F44D-F1EE-448C-B0D2-0923F3BFAB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2" name="Текст 16">
            <a:extLst>
              <a:ext uri="{FF2B5EF4-FFF2-40B4-BE49-F238E27FC236}">
                <a16:creationId xmlns:a16="http://schemas.microsoft.com/office/drawing/2014/main" xmlns="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xmlns="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57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28B87854-F2CA-4F3F-9D28-5A7CD35D8F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72253"/>
            <a:ext cx="11839113" cy="970062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0CE5C7E1-4298-4143-A722-FEE24C707A1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9"/>
            <a:ext cx="5729145" cy="5352979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2Same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81442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C136D3B-1F8B-4746-9F88-D8505FEDB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6B25D2B4-1129-49B4-9525-CF253E3896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018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66" r:id="rId3"/>
    <p:sldLayoutId id="2147483726" r:id="rId4"/>
    <p:sldLayoutId id="2147483657" r:id="rId5"/>
    <p:sldLayoutId id="2147483667" r:id="rId6"/>
    <p:sldLayoutId id="2147483660" r:id="rId7"/>
    <p:sldLayoutId id="2147483694" r:id="rId8"/>
    <p:sldLayoutId id="2147483658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56" r:id="rId15"/>
    <p:sldLayoutId id="2147483668" r:id="rId16"/>
    <p:sldLayoutId id="214748366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4" r:id="rId31"/>
    <p:sldLayoutId id="2147483715" r:id="rId32"/>
    <p:sldLayoutId id="2147483716" r:id="rId33"/>
    <p:sldLayoutId id="2147483717" r:id="rId34"/>
    <p:sldLayoutId id="2147483684" r:id="rId35"/>
    <p:sldLayoutId id="2147483713" r:id="rId36"/>
    <p:sldLayoutId id="2147483724" r:id="rId37"/>
    <p:sldLayoutId id="2147483725" r:id="rId38"/>
    <p:sldLayoutId id="2147483653" r:id="rId39"/>
    <p:sldLayoutId id="2147483718" r:id="rId40"/>
    <p:sldLayoutId id="2147483719" r:id="rId41"/>
    <p:sldLayoutId id="2147483720" r:id="rId42"/>
    <p:sldLayoutId id="2147483721" r:id="rId43"/>
    <p:sldLayoutId id="2147483722" r:id="rId44"/>
    <p:sldLayoutId id="2147483723" r:id="rId4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i-sad/vospitatelnaya-rabota/2021/11/25/pamyatka-dlya-roditeley-i-detey-ostorozhno-tonkiy-led" TargetMode="External"/><Relationship Id="rId2" Type="http://schemas.openxmlformats.org/officeDocument/2006/relationships/hyperlink" Target="https://nsportal.ru/shkola/klassnoe-rukovodstvo/library/2014/03/10/mery-bezopasnosti-i-pravila-povedeniya-na-l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ranatalantov.com/publications/14776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64;&#1082;&#1086;&#1083;&#1072;15\&#1056;&#1072;&#1073;&#1086;&#1095;&#1080;&#1081;%20&#1089;&#1090;&#1086;&#1083;\&#1103;&#1088;&#1091;&#1083;&#1080;&#1085;&#1072;\&#1086;&#1089;&#1090;&#1086;&#1088;&#1086;&#1078;&#1085;&#1086;%20&#1090;&#1086;&#1085;&#1082;&#1080;&#1081;%20&#1083;&#1077;&#1076;\VID_20220331_095316%20(1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82554F-BC95-488A-B77A-3F8B5C74C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«Осторожно тонкий лед»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BFD2B54-2E3A-4C73-80F8-545FAA73D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3023" y="3533775"/>
            <a:ext cx="6011056" cy="1655762"/>
          </a:xfrm>
        </p:spPr>
        <p:txBody>
          <a:bodyPr/>
          <a:lstStyle/>
          <a:p>
            <a:r>
              <a:rPr lang="ru-RU" dirty="0" smtClean="0"/>
              <a:t>Презентацию подготовила: методист МКОУ «ООШ № 15» </a:t>
            </a:r>
            <a:r>
              <a:rPr lang="ru-RU" dirty="0" err="1" smtClean="0"/>
              <a:t>Ярулина</a:t>
            </a:r>
            <a:r>
              <a:rPr lang="ru-RU" dirty="0" smtClean="0"/>
              <a:t> Р.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84766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Чтобы избежать опасности, запомните:</a:t>
            </a:r>
            <a:endParaRPr lang="ru-RU" dirty="0" smtClean="0"/>
          </a:p>
          <a:p>
            <a:r>
              <a:rPr lang="ru-RU" dirty="0" smtClean="0"/>
              <a:t>• осенний лед становится прочным только после того, как установятся непрерывные морозные дни;</a:t>
            </a:r>
          </a:p>
          <a:p>
            <a:r>
              <a:rPr lang="ru-RU" dirty="0" smtClean="0"/>
              <a:t>• безопасным для человека считается лед толщиной не менее 7 см;</a:t>
            </a:r>
          </a:p>
          <a:p>
            <a:r>
              <a:rPr lang="ru-RU" dirty="0" smtClean="0"/>
              <a:t>• переходить водоемы нужно в местах, где оборудованы специальные ледовые переправы. В местах, где ледовые переправы отсутствуют, при переходе следует обязательно проверять прочность льда палкой;</a:t>
            </a:r>
          </a:p>
          <a:p>
            <a:r>
              <a:rPr lang="ru-RU" dirty="0" smtClean="0"/>
              <a:t>• лед непрочен в местах быстрого течения, стоковых вод и бьющих ключей, а также в районах произрастания водной растительности, вблизи деревьев, кустов;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676" y="0"/>
            <a:ext cx="6399006" cy="2713220"/>
          </a:xfrm>
        </p:spPr>
        <p:txBody>
          <a:bodyPr/>
          <a:lstStyle/>
          <a:p>
            <a:r>
              <a:rPr lang="ru-RU" dirty="0" smtClean="0"/>
              <a:t>Всем родителям раздадим памятки</a:t>
            </a:r>
            <a:endParaRPr lang="ru-RU" dirty="0"/>
          </a:p>
        </p:txBody>
      </p:sp>
      <p:pic>
        <p:nvPicPr>
          <p:cNvPr id="4" name="Содержимое 3" descr="tonkii_led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6580683" y="-229265"/>
            <a:ext cx="5357273" cy="754446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88"/>
            <a:ext cx="11839113" cy="96797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используемой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1826324"/>
            <a:ext cx="11839112" cy="535261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https://65.mchs.gov.ru/deyatelnost/press-centr/novosti/4318737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https://nsportal.ru/shkola/klassnoe-rukovodstvo/library/2014/03/10/mery-bezopasnosti-i-pravila-povedeniya-na-ldu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https://nsportal.ru/detskii-sad/vospitatelnaya-rabota/2021/11/25/pamyatka-dlya-roditeley-i-detey-ostorozhno-tonkiy-led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https://stranatalantov.com/publications/14776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B379F9-5858-4542-A8AF-A6D0FEAF0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887" y="202233"/>
            <a:ext cx="11839113" cy="970062"/>
          </a:xfrm>
          <a:noFill/>
        </p:spPr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230AA2-DF0D-44C1-AE6D-4B8EAB6768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noFill/>
        </p:spPr>
        <p:txBody>
          <a:bodyPr/>
          <a:lstStyle/>
          <a:p>
            <a:r>
              <a:rPr lang="ru-RU" dirty="0" smtClean="0"/>
              <a:t>Цели и задачи</a:t>
            </a:r>
          </a:p>
          <a:p>
            <a:r>
              <a:rPr lang="ru-RU" dirty="0" smtClean="0"/>
              <a:t>Вступление</a:t>
            </a:r>
          </a:p>
          <a:p>
            <a:r>
              <a:rPr lang="ru-RU" dirty="0" smtClean="0"/>
              <a:t>Меры предосторожности</a:t>
            </a:r>
          </a:p>
          <a:p>
            <a:r>
              <a:rPr lang="ru-RU" dirty="0" smtClean="0"/>
              <a:t>Важно знать</a:t>
            </a:r>
          </a:p>
          <a:p>
            <a:r>
              <a:rPr lang="ru-RU" dirty="0" smtClean="0"/>
              <a:t>Заключение</a:t>
            </a:r>
          </a:p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706404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177270-6FE8-43F4-9830-D59756457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41C5E51-AECD-4869-9974-6BDAE2577D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Научить детей осторожному поведению в весенне-зимний период.</a:t>
            </a:r>
          </a:p>
          <a:p>
            <a:endParaRPr lang="ru-RU" dirty="0" smtClean="0"/>
          </a:p>
          <a:p>
            <a:r>
              <a:rPr lang="ru-RU" dirty="0" smtClean="0"/>
              <a:t>Рассмотреть красочные иллюстрации с предупреждениями и полезными советами правильного поведения на льду.</a:t>
            </a:r>
          </a:p>
          <a:p>
            <a:r>
              <a:rPr lang="ru-RU" dirty="0" smtClean="0"/>
              <a:t>Изучить порядок действий при чрезвычайных ситуациях.</a:t>
            </a:r>
          </a:p>
          <a:p>
            <a:r>
              <a:rPr lang="ru-RU" dirty="0" smtClean="0"/>
              <a:t>Научиться правильному оказанию 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21757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370" y="1424067"/>
            <a:ext cx="102083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Ежегодно тонкий лед становится причиной гибели людей, чаще всего среди погибших оказываются дети, которые гуляют вблизи замерзших водоемов без присмотра родителей, и рыбаки, выходящие на свой страх и риск на непрочный и коварный лед. Многие рыбаки–любители, провалившись раз под лед, идут снова и снова, надеясь на авось… и очередное везение, однако, такая самоуверенность приводит только к непоправимой трагедии.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761" y="187617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3981651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9F7B42-CCAF-436E-901F-10FF2727F7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Меры предосторожности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5CF7A81-6DD4-4D07-B060-0AF243A518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31683" y="1181747"/>
            <a:ext cx="5960317" cy="5352613"/>
          </a:xfrm>
          <a:solidFill>
            <a:schemeClr val="bg1">
              <a:lumMod val="95000"/>
              <a:alpha val="7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dirty="0" smtClean="0"/>
              <a:t>Разрешается:</a:t>
            </a:r>
          </a:p>
          <a:p>
            <a:pPr fontAlgn="base"/>
            <a:r>
              <a:rPr lang="ru-RU" sz="2400" dirty="0" smtClean="0"/>
              <a:t>при переходе через реку следует пользоваться оборудованными ледовыми переправами.</a:t>
            </a:r>
          </a:p>
          <a:p>
            <a:pPr fontAlgn="base"/>
            <a:r>
              <a:rPr lang="ru-RU" sz="2400" dirty="0" smtClean="0"/>
              <a:t>при вынужденном переходе водоема безопаснее всего придерживаться проторенных троп или идти по уже проложенной лыжне. Но если их нет, надо перед тем, как спуститься на лед, очень внимательно осмотреться и наметить предстоящий маршрут.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C1BE0FD-BD37-4015-9D55-9170D61972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1181748"/>
            <a:ext cx="5939007" cy="5352613"/>
          </a:xfrm>
          <a:solidFill>
            <a:schemeClr val="bg1">
              <a:lumMod val="95000"/>
              <a:alpha val="7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dirty="0" smtClean="0"/>
              <a:t>Запрещается:</a:t>
            </a:r>
          </a:p>
          <a:p>
            <a:r>
              <a:rPr lang="ru-RU" sz="2400" dirty="0" smtClean="0"/>
              <a:t> испытывать прочность льда ударом ноги по льду - в этом случае можно сразу провалиться в воду. </a:t>
            </a:r>
          </a:p>
          <a:p>
            <a:r>
              <a:rPr lang="ru-RU" sz="2400" dirty="0" smtClean="0"/>
              <a:t>переходить водоем в темное время суток и в одиночку, т.к. в случае провала под лед, помощи ждать не от кого. </a:t>
            </a:r>
          </a:p>
          <a:p>
            <a:r>
              <a:rPr lang="ru-RU" sz="2400" dirty="0" smtClean="0"/>
              <a:t>Запрещается катание на коньках или лыжах на неокрепшем льду.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1827670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3173" y="906905"/>
            <a:ext cx="9144000" cy="61309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 знать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Школа15\Рабочий стол\ярулина\TONKIJ_LE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118" y="123825"/>
            <a:ext cx="11123327" cy="67341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1839113" cy="2712423"/>
          </a:xfrm>
        </p:spPr>
        <p:txBody>
          <a:bodyPr/>
          <a:lstStyle/>
          <a:p>
            <a:r>
              <a:rPr lang="ru-RU" dirty="0" smtClean="0"/>
              <a:t>А теперь проводим игру чем можно спаси человека попавшего в беду.</a:t>
            </a:r>
            <a:endParaRPr lang="ru-RU" dirty="0"/>
          </a:p>
        </p:txBody>
      </p:sp>
      <p:pic>
        <p:nvPicPr>
          <p:cNvPr id="6" name="Содержимое 5" descr="IMG_20220331_094555.jpg"/>
          <p:cNvPicPr>
            <a:picLocks noGrp="1" noChangeAspect="1"/>
          </p:cNvPicPr>
          <p:nvPr>
            <p:ph sz="quarter" idx="16"/>
          </p:nvPr>
        </p:nvPicPr>
        <p:blipFill>
          <a:blip r:embed="rId2" cstate="print"/>
          <a:stretch>
            <a:fillRect/>
          </a:stretch>
        </p:blipFill>
        <p:spPr>
          <a:xfrm>
            <a:off x="6217014" y="3021481"/>
            <a:ext cx="5729288" cy="3231318"/>
          </a:xfrm>
        </p:spPr>
      </p:pic>
      <p:pic>
        <p:nvPicPr>
          <p:cNvPr id="5" name="Содержимое 4" descr="IMG_20220331_094543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256629" y="3021481"/>
            <a:ext cx="5729287" cy="3231318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1839113" cy="1841243"/>
          </a:xfrm>
        </p:spPr>
        <p:txBody>
          <a:bodyPr/>
          <a:lstStyle/>
          <a:p>
            <a:r>
              <a:rPr lang="ru-RU" dirty="0" smtClean="0"/>
              <a:t>И конечно же попробуем вытащить человека сами.</a:t>
            </a:r>
            <a:endParaRPr lang="ru-RU" dirty="0"/>
          </a:p>
        </p:txBody>
      </p:sp>
      <p:pic>
        <p:nvPicPr>
          <p:cNvPr id="6" name="VID_20220331_095316 (1).mp4">
            <a:hlinkClick r:id="" action="ppaction://media"/>
          </p:cNvPr>
          <p:cNvPicPr>
            <a:picLocks noGrp="1" noRot="1" noChangeAspect="1"/>
          </p:cNvPicPr>
          <p:nvPr>
            <p:ph sz="quarter" idx="14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43397" y="1943331"/>
            <a:ext cx="9739078" cy="547823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296</Words>
  <Application>Microsoft Office PowerPoint</Application>
  <PresentationFormat>Произвольный</PresentationFormat>
  <Paragraphs>40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Times New Roman</vt:lpstr>
      <vt:lpstr>Wingdings</vt:lpstr>
      <vt:lpstr>Calibri</vt:lpstr>
      <vt:lpstr>Bahnschrift SemiCondensed</vt:lpstr>
      <vt:lpstr>Тема Office</vt:lpstr>
      <vt:lpstr>«Осторожно тонкий лед»</vt:lpstr>
      <vt:lpstr>Оглавление</vt:lpstr>
      <vt:lpstr>Цели и задачи</vt:lpstr>
      <vt:lpstr>Слайд 4</vt:lpstr>
      <vt:lpstr>Меры предосторожности</vt:lpstr>
      <vt:lpstr>Слайд 6</vt:lpstr>
      <vt:lpstr>Слайд 7</vt:lpstr>
      <vt:lpstr>А теперь проводим игру чем можно спаси человека попавшего в беду.</vt:lpstr>
      <vt:lpstr>И конечно же попробуем вытащить человека сами.</vt:lpstr>
      <vt:lpstr>Заключение</vt:lpstr>
      <vt:lpstr>Всем родителям раздадим памятки</vt:lpstr>
      <vt:lpstr>Список используемой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Школа15</dc:creator>
  <dc:description>fonik.ru</dc:description>
  <cp:lastModifiedBy>Школа15</cp:lastModifiedBy>
  <cp:revision>12</cp:revision>
  <dcterms:created xsi:type="dcterms:W3CDTF">2020-05-03T07:48:59Z</dcterms:created>
  <dcterms:modified xsi:type="dcterms:W3CDTF">2023-02-07T08:44:46Z</dcterms:modified>
</cp:coreProperties>
</file>