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7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Рита Баймурзина" userId="eddfdcbcc82fdf04" providerId="LiveId" clId="{3D574B5D-EBD8-48E4-87C0-C6F752BEDB6B}"/>
    <pc:docChg chg="modSld">
      <pc:chgData name="Рита Баймурзина" userId="eddfdcbcc82fdf04" providerId="LiveId" clId="{3D574B5D-EBD8-48E4-87C0-C6F752BEDB6B}" dt="2023-01-10T16:44:26.589" v="0" actId="21"/>
      <pc:docMkLst>
        <pc:docMk/>
      </pc:docMkLst>
      <pc:sldChg chg="modSp mod">
        <pc:chgData name="Рита Баймурзина" userId="eddfdcbcc82fdf04" providerId="LiveId" clId="{3D574B5D-EBD8-48E4-87C0-C6F752BEDB6B}" dt="2023-01-10T16:44:26.589" v="0" actId="21"/>
        <pc:sldMkLst>
          <pc:docMk/>
          <pc:sldMk cId="2647833110" sldId="256"/>
        </pc:sldMkLst>
        <pc:spChg chg="mod">
          <ac:chgData name="Рита Баймурзина" userId="eddfdcbcc82fdf04" providerId="LiveId" clId="{3D574B5D-EBD8-48E4-87C0-C6F752BEDB6B}" dt="2023-01-10T16:44:26.589" v="0" actId="21"/>
          <ac:spMkLst>
            <pc:docMk/>
            <pc:sldMk cId="2647833110" sldId="256"/>
            <ac:spMk id="4" creationId="{00000000-0000-0000-0000-000000000000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59105B0-457C-4841-AF13-678CF99A31DC}" type="doc">
      <dgm:prSet loTypeId="urn:microsoft.com/office/officeart/2005/8/layout/default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77073A0-77B2-46E2-A899-526F9B947997}">
      <dgm:prSet custT="1"/>
      <dgm:spPr/>
      <dgm:t>
        <a:bodyPr/>
        <a:lstStyle/>
        <a:p>
          <a:r>
            <a:rPr lang="ru-RU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повышает мотивацию, формирует познавательный интерес</a:t>
          </a:r>
        </a:p>
      </dgm:t>
    </dgm:pt>
    <dgm:pt modelId="{BA8E275C-52C1-4C43-8AB3-9A2674EAF424}" type="parTrans" cxnId="{C6867B49-73B1-4D55-95CF-BFB6A4DC2472}">
      <dgm:prSet/>
      <dgm:spPr/>
      <dgm:t>
        <a:bodyPr/>
        <a:lstStyle/>
        <a:p>
          <a:endParaRPr lang="ru-RU"/>
        </a:p>
      </dgm:t>
    </dgm:pt>
    <dgm:pt modelId="{1947BE9E-3C02-4F1E-B2A8-F7F6C885D0FB}" type="sibTrans" cxnId="{C6867B49-73B1-4D55-95CF-BFB6A4DC2472}">
      <dgm:prSet/>
      <dgm:spPr/>
      <dgm:t>
        <a:bodyPr/>
        <a:lstStyle/>
        <a:p>
          <a:endParaRPr lang="ru-RU"/>
        </a:p>
      </dgm:t>
    </dgm:pt>
    <dgm:pt modelId="{2094854E-105E-4AEB-B8FD-34D4396FC504}">
      <dgm:prSet custT="1"/>
      <dgm:spPr/>
      <dgm:t>
        <a:bodyPr/>
        <a:lstStyle/>
        <a:p>
          <a:r>
            <a:rPr lang="ru-RU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способствует формированию целостной картины мира</a:t>
          </a:r>
        </a:p>
      </dgm:t>
    </dgm:pt>
    <dgm:pt modelId="{B61F0598-AED4-41CA-B5DD-53FA6DA74197}" type="parTrans" cxnId="{E150CD20-E14C-4FF5-85CC-4D94C809A1DD}">
      <dgm:prSet/>
      <dgm:spPr/>
      <dgm:t>
        <a:bodyPr/>
        <a:lstStyle/>
        <a:p>
          <a:endParaRPr lang="ru-RU"/>
        </a:p>
      </dgm:t>
    </dgm:pt>
    <dgm:pt modelId="{81940CE9-8C31-49A8-B5DF-388C370FA1DC}" type="sibTrans" cxnId="{E150CD20-E14C-4FF5-85CC-4D94C809A1DD}">
      <dgm:prSet/>
      <dgm:spPr/>
      <dgm:t>
        <a:bodyPr/>
        <a:lstStyle/>
        <a:p>
          <a:endParaRPr lang="ru-RU"/>
        </a:p>
      </dgm:t>
    </dgm:pt>
    <dgm:pt modelId="{D5407E95-29C9-4DAD-8A16-A4D7D6FC6513}">
      <dgm:prSet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позволяет систематизировать знания</a:t>
          </a:r>
          <a:endParaRPr lang="ru-RU" sz="2000" dirty="0"/>
        </a:p>
      </dgm:t>
    </dgm:pt>
    <dgm:pt modelId="{7A188237-99FA-4ED1-9AF4-9D81FF33DF41}" type="parTrans" cxnId="{230EA957-B31B-4499-A0D1-E09DB1C56BFB}">
      <dgm:prSet/>
      <dgm:spPr/>
      <dgm:t>
        <a:bodyPr/>
        <a:lstStyle/>
        <a:p>
          <a:endParaRPr lang="ru-RU"/>
        </a:p>
      </dgm:t>
    </dgm:pt>
    <dgm:pt modelId="{48F1227D-32E9-4506-9C6C-04C7DF0FCBC9}" type="sibTrans" cxnId="{230EA957-B31B-4499-A0D1-E09DB1C56BFB}">
      <dgm:prSet/>
      <dgm:spPr/>
      <dgm:t>
        <a:bodyPr/>
        <a:lstStyle/>
        <a:p>
          <a:endParaRPr lang="ru-RU"/>
        </a:p>
      </dgm:t>
    </dgm:pt>
    <dgm:pt modelId="{B607804F-DEDB-42AD-95DC-C7C0E98F653C}">
      <dgm:prSet custT="1"/>
      <dgm:spPr/>
      <dgm:t>
        <a:bodyPr/>
        <a:lstStyle/>
        <a:p>
          <a:r>
            <a:rPr lang="ru-RU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способствует развитию в большей степени</a:t>
          </a:r>
        </a:p>
      </dgm:t>
    </dgm:pt>
    <dgm:pt modelId="{41E6D084-C77B-4343-A43A-C3DE6D1BE6D3}" type="parTrans" cxnId="{04F09F20-3204-4D19-B0D3-319EB6EDB06D}">
      <dgm:prSet/>
      <dgm:spPr/>
      <dgm:t>
        <a:bodyPr/>
        <a:lstStyle/>
        <a:p>
          <a:endParaRPr lang="ru-RU"/>
        </a:p>
      </dgm:t>
    </dgm:pt>
    <dgm:pt modelId="{FE86826D-96B7-4D06-ADA4-8AC21505E937}" type="sibTrans" cxnId="{04F09F20-3204-4D19-B0D3-319EB6EDB06D}">
      <dgm:prSet/>
      <dgm:spPr/>
      <dgm:t>
        <a:bodyPr/>
        <a:lstStyle/>
        <a:p>
          <a:endParaRPr lang="ru-RU"/>
        </a:p>
      </dgm:t>
    </dgm:pt>
    <dgm:pt modelId="{63224044-3F88-4860-BF1C-FDE182F12798}">
      <dgm:prSet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снимает перенапряжения, перегрузки утомляемости воспитанников</a:t>
          </a:r>
        </a:p>
      </dgm:t>
    </dgm:pt>
    <dgm:pt modelId="{24FC3ABE-BFF0-4673-9508-87E87BB47C2E}" type="parTrans" cxnId="{FBC32B94-28AE-407A-8230-AB0CF9CC0314}">
      <dgm:prSet/>
      <dgm:spPr/>
      <dgm:t>
        <a:bodyPr/>
        <a:lstStyle/>
        <a:p>
          <a:endParaRPr lang="ru-RU"/>
        </a:p>
      </dgm:t>
    </dgm:pt>
    <dgm:pt modelId="{728AB7EA-631F-47C1-A6D9-3EDC0FDB7D41}" type="sibTrans" cxnId="{FBC32B94-28AE-407A-8230-AB0CF9CC0314}">
      <dgm:prSet/>
      <dgm:spPr/>
      <dgm:t>
        <a:bodyPr/>
        <a:lstStyle/>
        <a:p>
          <a:endParaRPr lang="ru-RU"/>
        </a:p>
      </dgm:t>
    </dgm:pt>
    <dgm:pt modelId="{94C799DB-4765-4A0F-B5B2-4F963939124C}">
      <dgm:prSet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способствует повышению, росту профессионального мастерства педагога</a:t>
          </a:r>
        </a:p>
      </dgm:t>
    </dgm:pt>
    <dgm:pt modelId="{F110D223-ED11-48F1-A621-7F1E03E3B850}" type="parTrans" cxnId="{50C5D4E0-9A99-42EF-95B0-AB93A7ED02C6}">
      <dgm:prSet/>
      <dgm:spPr/>
      <dgm:t>
        <a:bodyPr/>
        <a:lstStyle/>
        <a:p>
          <a:endParaRPr lang="ru-RU"/>
        </a:p>
      </dgm:t>
    </dgm:pt>
    <dgm:pt modelId="{A85BA35F-AB85-4B74-ADD5-433DCBB666D7}" type="sibTrans" cxnId="{50C5D4E0-9A99-42EF-95B0-AB93A7ED02C6}">
      <dgm:prSet/>
      <dgm:spPr/>
      <dgm:t>
        <a:bodyPr/>
        <a:lstStyle/>
        <a:p>
          <a:endParaRPr lang="ru-RU"/>
        </a:p>
      </dgm:t>
    </dgm:pt>
    <dgm:pt modelId="{589E7119-A05D-4AD3-AB96-E5C873BB1FFF}">
      <dgm:prSet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способствует развитию изобразительных и (двигательных!) музыкальных способностей, навыков и умений</a:t>
          </a:r>
        </a:p>
      </dgm:t>
    </dgm:pt>
    <dgm:pt modelId="{81731787-5AFC-4950-B9E1-9CFC76D1BC80}" type="parTrans" cxnId="{4B1AF872-1BD1-425C-B99A-D37D2103F28E}">
      <dgm:prSet/>
      <dgm:spPr/>
      <dgm:t>
        <a:bodyPr/>
        <a:lstStyle/>
        <a:p>
          <a:endParaRPr lang="ru-RU"/>
        </a:p>
      </dgm:t>
    </dgm:pt>
    <dgm:pt modelId="{46419D2D-BBFA-46C7-84EE-547E0A54B471}" type="sibTrans" cxnId="{4B1AF872-1BD1-425C-B99A-D37D2103F28E}">
      <dgm:prSet/>
      <dgm:spPr/>
      <dgm:t>
        <a:bodyPr/>
        <a:lstStyle/>
        <a:p>
          <a:endParaRPr lang="ru-RU"/>
        </a:p>
      </dgm:t>
    </dgm:pt>
    <dgm:pt modelId="{BC9A5D78-DC6E-4788-B210-CE3F0189186D}">
      <dgm:prSet custT="1"/>
      <dgm:spPr/>
      <dgm:t>
        <a:bodyPr/>
        <a:lstStyle/>
        <a:p>
          <a:r>
            <a:rPr lang="ru-RU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способствует развитию речи</a:t>
          </a:r>
        </a:p>
      </dgm:t>
    </dgm:pt>
    <dgm:pt modelId="{6D48D359-E97D-4034-8AA8-8D5E7D1A9D9E}" type="parTrans" cxnId="{9BAD91CC-BE5E-4ECD-B41F-E3B3C2F8BFD2}">
      <dgm:prSet/>
      <dgm:spPr/>
      <dgm:t>
        <a:bodyPr/>
        <a:lstStyle/>
        <a:p>
          <a:endParaRPr lang="ru-RU"/>
        </a:p>
      </dgm:t>
    </dgm:pt>
    <dgm:pt modelId="{C2B8BE87-93FF-4408-B573-1C46A2EEE08A}" type="sibTrans" cxnId="{9BAD91CC-BE5E-4ECD-B41F-E3B3C2F8BFD2}">
      <dgm:prSet/>
      <dgm:spPr/>
      <dgm:t>
        <a:bodyPr/>
        <a:lstStyle/>
        <a:p>
          <a:endParaRPr lang="ru-RU"/>
        </a:p>
      </dgm:t>
    </dgm:pt>
    <dgm:pt modelId="{ABFBA96C-F46B-40AA-AF1A-8BAFA4ECBFAB}" type="pres">
      <dgm:prSet presAssocID="{259105B0-457C-4841-AF13-678CF99A31DC}" presName="diagram" presStyleCnt="0">
        <dgm:presLayoutVars>
          <dgm:dir/>
          <dgm:resizeHandles val="exact"/>
        </dgm:presLayoutVars>
      </dgm:prSet>
      <dgm:spPr/>
    </dgm:pt>
    <dgm:pt modelId="{F99B6445-DAE1-4397-B312-4A557E2128DD}" type="pres">
      <dgm:prSet presAssocID="{63224044-3F88-4860-BF1C-FDE182F12798}" presName="node" presStyleLbl="node1" presStyleIdx="0" presStyleCnt="8">
        <dgm:presLayoutVars>
          <dgm:bulletEnabled val="1"/>
        </dgm:presLayoutVars>
      </dgm:prSet>
      <dgm:spPr/>
    </dgm:pt>
    <dgm:pt modelId="{AC2E62F8-4015-45BD-A5B0-19D2E8B1D835}" type="pres">
      <dgm:prSet presAssocID="{728AB7EA-631F-47C1-A6D9-3EDC0FDB7D41}" presName="sibTrans" presStyleCnt="0"/>
      <dgm:spPr/>
    </dgm:pt>
    <dgm:pt modelId="{D2F82200-2B83-44F0-B1F9-836A19B07D1F}" type="pres">
      <dgm:prSet presAssocID="{589E7119-A05D-4AD3-AB96-E5C873BB1FFF}" presName="node" presStyleLbl="node1" presStyleIdx="1" presStyleCnt="8">
        <dgm:presLayoutVars>
          <dgm:bulletEnabled val="1"/>
        </dgm:presLayoutVars>
      </dgm:prSet>
      <dgm:spPr/>
    </dgm:pt>
    <dgm:pt modelId="{D9C18AF4-9AF0-4CD1-BA22-B7D096B93DA6}" type="pres">
      <dgm:prSet presAssocID="{46419D2D-BBFA-46C7-84EE-547E0A54B471}" presName="sibTrans" presStyleCnt="0"/>
      <dgm:spPr/>
    </dgm:pt>
    <dgm:pt modelId="{C34CB1B6-7322-41BF-80DA-4CA1739908B5}" type="pres">
      <dgm:prSet presAssocID="{94C799DB-4765-4A0F-B5B2-4F963939124C}" presName="node" presStyleLbl="node1" presStyleIdx="2" presStyleCnt="8">
        <dgm:presLayoutVars>
          <dgm:bulletEnabled val="1"/>
        </dgm:presLayoutVars>
      </dgm:prSet>
      <dgm:spPr/>
    </dgm:pt>
    <dgm:pt modelId="{80DFD53A-54E8-41B7-B3CE-BB4D0D9B959C}" type="pres">
      <dgm:prSet presAssocID="{A85BA35F-AB85-4B74-ADD5-433DCBB666D7}" presName="sibTrans" presStyleCnt="0"/>
      <dgm:spPr/>
    </dgm:pt>
    <dgm:pt modelId="{00073206-E0F1-42CD-BBD8-525F6DA08D4D}" type="pres">
      <dgm:prSet presAssocID="{B607804F-DEDB-42AD-95DC-C7C0E98F653C}" presName="node" presStyleLbl="node1" presStyleIdx="3" presStyleCnt="8">
        <dgm:presLayoutVars>
          <dgm:bulletEnabled val="1"/>
        </dgm:presLayoutVars>
      </dgm:prSet>
      <dgm:spPr/>
    </dgm:pt>
    <dgm:pt modelId="{871B79C1-0B2A-411C-B708-C7D4BF381027}" type="pres">
      <dgm:prSet presAssocID="{FE86826D-96B7-4D06-ADA4-8AC21505E937}" presName="sibTrans" presStyleCnt="0"/>
      <dgm:spPr/>
    </dgm:pt>
    <dgm:pt modelId="{BBD79377-CD1F-421F-8A86-6881100043A9}" type="pres">
      <dgm:prSet presAssocID="{BC9A5D78-DC6E-4788-B210-CE3F0189186D}" presName="node" presStyleLbl="node1" presStyleIdx="4" presStyleCnt="8">
        <dgm:presLayoutVars>
          <dgm:bulletEnabled val="1"/>
        </dgm:presLayoutVars>
      </dgm:prSet>
      <dgm:spPr/>
    </dgm:pt>
    <dgm:pt modelId="{FB50786B-67A3-4A95-BD95-76048BD721C1}" type="pres">
      <dgm:prSet presAssocID="{C2B8BE87-93FF-4408-B573-1C46A2EEE08A}" presName="sibTrans" presStyleCnt="0"/>
      <dgm:spPr/>
    </dgm:pt>
    <dgm:pt modelId="{1CA38897-8A29-4233-AE2A-F8F2204C10D3}" type="pres">
      <dgm:prSet presAssocID="{D5407E95-29C9-4DAD-8A16-A4D7D6FC6513}" presName="node" presStyleLbl="node1" presStyleIdx="5" presStyleCnt="8">
        <dgm:presLayoutVars>
          <dgm:bulletEnabled val="1"/>
        </dgm:presLayoutVars>
      </dgm:prSet>
      <dgm:spPr/>
    </dgm:pt>
    <dgm:pt modelId="{F32EAA2D-C6A5-4C87-BF69-8857CA88D75A}" type="pres">
      <dgm:prSet presAssocID="{48F1227D-32E9-4506-9C6C-04C7DF0FCBC9}" presName="sibTrans" presStyleCnt="0"/>
      <dgm:spPr/>
    </dgm:pt>
    <dgm:pt modelId="{425AE77F-0B3A-43D3-AECC-DBD1143D6610}" type="pres">
      <dgm:prSet presAssocID="{277073A0-77B2-46E2-A899-526F9B947997}" presName="node" presStyleLbl="node1" presStyleIdx="6" presStyleCnt="8">
        <dgm:presLayoutVars>
          <dgm:bulletEnabled val="1"/>
        </dgm:presLayoutVars>
      </dgm:prSet>
      <dgm:spPr/>
    </dgm:pt>
    <dgm:pt modelId="{CF65C735-011B-45D7-B4F9-975147CA140D}" type="pres">
      <dgm:prSet presAssocID="{1947BE9E-3C02-4F1E-B2A8-F7F6C885D0FB}" presName="sibTrans" presStyleCnt="0"/>
      <dgm:spPr/>
    </dgm:pt>
    <dgm:pt modelId="{51E24900-799D-42D5-844E-B796C2A4B132}" type="pres">
      <dgm:prSet presAssocID="{2094854E-105E-4AEB-B8FD-34D4396FC504}" presName="node" presStyleLbl="node1" presStyleIdx="7" presStyleCnt="8" custLinFactNeighborX="727" custLinFactNeighborY="3030">
        <dgm:presLayoutVars>
          <dgm:bulletEnabled val="1"/>
        </dgm:presLayoutVars>
      </dgm:prSet>
      <dgm:spPr/>
    </dgm:pt>
  </dgm:ptLst>
  <dgm:cxnLst>
    <dgm:cxn modelId="{1605891D-BD66-4DCD-B166-8FC37567A930}" type="presOf" srcId="{D5407E95-29C9-4DAD-8A16-A4D7D6FC6513}" destId="{1CA38897-8A29-4233-AE2A-F8F2204C10D3}" srcOrd="0" destOrd="0" presId="urn:microsoft.com/office/officeart/2005/8/layout/default"/>
    <dgm:cxn modelId="{04F09F20-3204-4D19-B0D3-319EB6EDB06D}" srcId="{259105B0-457C-4841-AF13-678CF99A31DC}" destId="{B607804F-DEDB-42AD-95DC-C7C0E98F653C}" srcOrd="3" destOrd="0" parTransId="{41E6D084-C77B-4343-A43A-C3DE6D1BE6D3}" sibTransId="{FE86826D-96B7-4D06-ADA4-8AC21505E937}"/>
    <dgm:cxn modelId="{E150CD20-E14C-4FF5-85CC-4D94C809A1DD}" srcId="{259105B0-457C-4841-AF13-678CF99A31DC}" destId="{2094854E-105E-4AEB-B8FD-34D4396FC504}" srcOrd="7" destOrd="0" parTransId="{B61F0598-AED4-41CA-B5DD-53FA6DA74197}" sibTransId="{81940CE9-8C31-49A8-B5DF-388C370FA1DC}"/>
    <dgm:cxn modelId="{418E1839-BAF7-48A3-9C9D-CC13ED0EA1A6}" type="presOf" srcId="{B607804F-DEDB-42AD-95DC-C7C0E98F653C}" destId="{00073206-E0F1-42CD-BBD8-525F6DA08D4D}" srcOrd="0" destOrd="0" presId="urn:microsoft.com/office/officeart/2005/8/layout/default"/>
    <dgm:cxn modelId="{ECBD003D-66B7-4FE3-814C-E9846D4D078C}" type="presOf" srcId="{589E7119-A05D-4AD3-AB96-E5C873BB1FFF}" destId="{D2F82200-2B83-44F0-B1F9-836A19B07D1F}" srcOrd="0" destOrd="0" presId="urn:microsoft.com/office/officeart/2005/8/layout/default"/>
    <dgm:cxn modelId="{E15F2E65-BB57-41F6-8D8E-AD9747CEB4C1}" type="presOf" srcId="{277073A0-77B2-46E2-A899-526F9B947997}" destId="{425AE77F-0B3A-43D3-AECC-DBD1143D6610}" srcOrd="0" destOrd="0" presId="urn:microsoft.com/office/officeart/2005/8/layout/default"/>
    <dgm:cxn modelId="{C6867B49-73B1-4D55-95CF-BFB6A4DC2472}" srcId="{259105B0-457C-4841-AF13-678CF99A31DC}" destId="{277073A0-77B2-46E2-A899-526F9B947997}" srcOrd="6" destOrd="0" parTransId="{BA8E275C-52C1-4C43-8AB3-9A2674EAF424}" sibTransId="{1947BE9E-3C02-4F1E-B2A8-F7F6C885D0FB}"/>
    <dgm:cxn modelId="{2479B34A-15B4-4DC6-A731-48DB5CAFAD22}" type="presOf" srcId="{94C799DB-4765-4A0F-B5B2-4F963939124C}" destId="{C34CB1B6-7322-41BF-80DA-4CA1739908B5}" srcOrd="0" destOrd="0" presId="urn:microsoft.com/office/officeart/2005/8/layout/default"/>
    <dgm:cxn modelId="{4B1AF872-1BD1-425C-B99A-D37D2103F28E}" srcId="{259105B0-457C-4841-AF13-678CF99A31DC}" destId="{589E7119-A05D-4AD3-AB96-E5C873BB1FFF}" srcOrd="1" destOrd="0" parTransId="{81731787-5AFC-4950-B9E1-9CFC76D1BC80}" sibTransId="{46419D2D-BBFA-46C7-84EE-547E0A54B471}"/>
    <dgm:cxn modelId="{230EA957-B31B-4499-A0D1-E09DB1C56BFB}" srcId="{259105B0-457C-4841-AF13-678CF99A31DC}" destId="{D5407E95-29C9-4DAD-8A16-A4D7D6FC6513}" srcOrd="5" destOrd="0" parTransId="{7A188237-99FA-4ED1-9AF4-9D81FF33DF41}" sibTransId="{48F1227D-32E9-4506-9C6C-04C7DF0FCBC9}"/>
    <dgm:cxn modelId="{FBC32B94-28AE-407A-8230-AB0CF9CC0314}" srcId="{259105B0-457C-4841-AF13-678CF99A31DC}" destId="{63224044-3F88-4860-BF1C-FDE182F12798}" srcOrd="0" destOrd="0" parTransId="{24FC3ABE-BFF0-4673-9508-87E87BB47C2E}" sibTransId="{728AB7EA-631F-47C1-A6D9-3EDC0FDB7D41}"/>
    <dgm:cxn modelId="{0C57879E-0D8D-420A-A49C-68B78F1799F1}" type="presOf" srcId="{2094854E-105E-4AEB-B8FD-34D4396FC504}" destId="{51E24900-799D-42D5-844E-B796C2A4B132}" srcOrd="0" destOrd="0" presId="urn:microsoft.com/office/officeart/2005/8/layout/default"/>
    <dgm:cxn modelId="{87A656A1-B911-4A83-A032-64854F0E00B7}" type="presOf" srcId="{BC9A5D78-DC6E-4788-B210-CE3F0189186D}" destId="{BBD79377-CD1F-421F-8A86-6881100043A9}" srcOrd="0" destOrd="0" presId="urn:microsoft.com/office/officeart/2005/8/layout/default"/>
    <dgm:cxn modelId="{3B8131AF-1691-484F-AA26-CFC34AF91CB2}" type="presOf" srcId="{259105B0-457C-4841-AF13-678CF99A31DC}" destId="{ABFBA96C-F46B-40AA-AF1A-8BAFA4ECBFAB}" srcOrd="0" destOrd="0" presId="urn:microsoft.com/office/officeart/2005/8/layout/default"/>
    <dgm:cxn modelId="{9BAD91CC-BE5E-4ECD-B41F-E3B3C2F8BFD2}" srcId="{259105B0-457C-4841-AF13-678CF99A31DC}" destId="{BC9A5D78-DC6E-4788-B210-CE3F0189186D}" srcOrd="4" destOrd="0" parTransId="{6D48D359-E97D-4034-8AA8-8D5E7D1A9D9E}" sibTransId="{C2B8BE87-93FF-4408-B573-1C46A2EEE08A}"/>
    <dgm:cxn modelId="{50C5D4E0-9A99-42EF-95B0-AB93A7ED02C6}" srcId="{259105B0-457C-4841-AF13-678CF99A31DC}" destId="{94C799DB-4765-4A0F-B5B2-4F963939124C}" srcOrd="2" destOrd="0" parTransId="{F110D223-ED11-48F1-A621-7F1E03E3B850}" sibTransId="{A85BA35F-AB85-4B74-ADD5-433DCBB666D7}"/>
    <dgm:cxn modelId="{CDDD30F5-E85B-4F56-BAD7-8AB0168BFBF3}" type="presOf" srcId="{63224044-3F88-4860-BF1C-FDE182F12798}" destId="{F99B6445-DAE1-4397-B312-4A557E2128DD}" srcOrd="0" destOrd="0" presId="urn:microsoft.com/office/officeart/2005/8/layout/default"/>
    <dgm:cxn modelId="{FB6559C6-2C93-4354-A578-A10CB4379E7F}" type="presParOf" srcId="{ABFBA96C-F46B-40AA-AF1A-8BAFA4ECBFAB}" destId="{F99B6445-DAE1-4397-B312-4A557E2128DD}" srcOrd="0" destOrd="0" presId="urn:microsoft.com/office/officeart/2005/8/layout/default"/>
    <dgm:cxn modelId="{80689B07-006B-4F87-BEEA-E17211A22FC7}" type="presParOf" srcId="{ABFBA96C-F46B-40AA-AF1A-8BAFA4ECBFAB}" destId="{AC2E62F8-4015-45BD-A5B0-19D2E8B1D835}" srcOrd="1" destOrd="0" presId="urn:microsoft.com/office/officeart/2005/8/layout/default"/>
    <dgm:cxn modelId="{C4EEB43D-C73C-4409-B1B7-1441AD2818A5}" type="presParOf" srcId="{ABFBA96C-F46B-40AA-AF1A-8BAFA4ECBFAB}" destId="{D2F82200-2B83-44F0-B1F9-836A19B07D1F}" srcOrd="2" destOrd="0" presId="urn:microsoft.com/office/officeart/2005/8/layout/default"/>
    <dgm:cxn modelId="{221E7460-7D5D-4B55-AD43-25D32A99C9BA}" type="presParOf" srcId="{ABFBA96C-F46B-40AA-AF1A-8BAFA4ECBFAB}" destId="{D9C18AF4-9AF0-4CD1-BA22-B7D096B93DA6}" srcOrd="3" destOrd="0" presId="urn:microsoft.com/office/officeart/2005/8/layout/default"/>
    <dgm:cxn modelId="{007C171A-27D8-486A-B1A2-5D6843125ED3}" type="presParOf" srcId="{ABFBA96C-F46B-40AA-AF1A-8BAFA4ECBFAB}" destId="{C34CB1B6-7322-41BF-80DA-4CA1739908B5}" srcOrd="4" destOrd="0" presId="urn:microsoft.com/office/officeart/2005/8/layout/default"/>
    <dgm:cxn modelId="{1863DDAB-8E96-4D77-9767-387B0A378974}" type="presParOf" srcId="{ABFBA96C-F46B-40AA-AF1A-8BAFA4ECBFAB}" destId="{80DFD53A-54E8-41B7-B3CE-BB4D0D9B959C}" srcOrd="5" destOrd="0" presId="urn:microsoft.com/office/officeart/2005/8/layout/default"/>
    <dgm:cxn modelId="{13DB2735-AEED-4721-AE5F-AEE1EEC33F39}" type="presParOf" srcId="{ABFBA96C-F46B-40AA-AF1A-8BAFA4ECBFAB}" destId="{00073206-E0F1-42CD-BBD8-525F6DA08D4D}" srcOrd="6" destOrd="0" presId="urn:microsoft.com/office/officeart/2005/8/layout/default"/>
    <dgm:cxn modelId="{63B037E8-A129-4801-929C-78E2FB696107}" type="presParOf" srcId="{ABFBA96C-F46B-40AA-AF1A-8BAFA4ECBFAB}" destId="{871B79C1-0B2A-411C-B708-C7D4BF381027}" srcOrd="7" destOrd="0" presId="urn:microsoft.com/office/officeart/2005/8/layout/default"/>
    <dgm:cxn modelId="{695CAF8C-0CD5-4C42-9351-43AD06C05D84}" type="presParOf" srcId="{ABFBA96C-F46B-40AA-AF1A-8BAFA4ECBFAB}" destId="{BBD79377-CD1F-421F-8A86-6881100043A9}" srcOrd="8" destOrd="0" presId="urn:microsoft.com/office/officeart/2005/8/layout/default"/>
    <dgm:cxn modelId="{501D25FE-DFAD-4A9F-99E2-237F46A70F0C}" type="presParOf" srcId="{ABFBA96C-F46B-40AA-AF1A-8BAFA4ECBFAB}" destId="{FB50786B-67A3-4A95-BD95-76048BD721C1}" srcOrd="9" destOrd="0" presId="urn:microsoft.com/office/officeart/2005/8/layout/default"/>
    <dgm:cxn modelId="{036B3854-E536-4F4D-8F06-70E4B152792E}" type="presParOf" srcId="{ABFBA96C-F46B-40AA-AF1A-8BAFA4ECBFAB}" destId="{1CA38897-8A29-4233-AE2A-F8F2204C10D3}" srcOrd="10" destOrd="0" presId="urn:microsoft.com/office/officeart/2005/8/layout/default"/>
    <dgm:cxn modelId="{9450AD2D-FB42-4DE4-84C9-A72E5E6591E5}" type="presParOf" srcId="{ABFBA96C-F46B-40AA-AF1A-8BAFA4ECBFAB}" destId="{F32EAA2D-C6A5-4C87-BF69-8857CA88D75A}" srcOrd="11" destOrd="0" presId="urn:microsoft.com/office/officeart/2005/8/layout/default"/>
    <dgm:cxn modelId="{801B8E88-0C9E-4472-925A-66112FF86F4D}" type="presParOf" srcId="{ABFBA96C-F46B-40AA-AF1A-8BAFA4ECBFAB}" destId="{425AE77F-0B3A-43D3-AECC-DBD1143D6610}" srcOrd="12" destOrd="0" presId="urn:microsoft.com/office/officeart/2005/8/layout/default"/>
    <dgm:cxn modelId="{913A687E-BDE9-4721-83B0-0F3575CE2EBF}" type="presParOf" srcId="{ABFBA96C-F46B-40AA-AF1A-8BAFA4ECBFAB}" destId="{CF65C735-011B-45D7-B4F9-975147CA140D}" srcOrd="13" destOrd="0" presId="urn:microsoft.com/office/officeart/2005/8/layout/default"/>
    <dgm:cxn modelId="{8D90CF14-1389-45DE-B3E2-63C33B91E529}" type="presParOf" srcId="{ABFBA96C-F46B-40AA-AF1A-8BAFA4ECBFAB}" destId="{51E24900-799D-42D5-844E-B796C2A4B132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9B6445-DAE1-4397-B312-4A557E2128DD}">
      <dsp:nvSpPr>
        <dsp:cNvPr id="0" name=""/>
        <dsp:cNvSpPr/>
      </dsp:nvSpPr>
      <dsp:spPr>
        <a:xfrm>
          <a:off x="0" y="169333"/>
          <a:ext cx="2539999" cy="15240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снимает перенапряжения, перегрузки утомляемости воспитанников</a:t>
          </a:r>
        </a:p>
      </dsp:txBody>
      <dsp:txXfrm>
        <a:off x="0" y="169333"/>
        <a:ext cx="2539999" cy="1524000"/>
      </dsp:txXfrm>
    </dsp:sp>
    <dsp:sp modelId="{D2F82200-2B83-44F0-B1F9-836A19B07D1F}">
      <dsp:nvSpPr>
        <dsp:cNvPr id="0" name=""/>
        <dsp:cNvSpPr/>
      </dsp:nvSpPr>
      <dsp:spPr>
        <a:xfrm>
          <a:off x="2794000" y="169333"/>
          <a:ext cx="2539999" cy="15240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способствует развитию изобразительных и (двигательных!) музыкальных способностей, навыков и умений</a:t>
          </a:r>
        </a:p>
      </dsp:txBody>
      <dsp:txXfrm>
        <a:off x="2794000" y="169333"/>
        <a:ext cx="2539999" cy="1524000"/>
      </dsp:txXfrm>
    </dsp:sp>
    <dsp:sp modelId="{C34CB1B6-7322-41BF-80DA-4CA1739908B5}">
      <dsp:nvSpPr>
        <dsp:cNvPr id="0" name=""/>
        <dsp:cNvSpPr/>
      </dsp:nvSpPr>
      <dsp:spPr>
        <a:xfrm>
          <a:off x="5587999" y="169333"/>
          <a:ext cx="2539999" cy="15240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способствует повышению, росту профессионального мастерства педагога</a:t>
          </a:r>
        </a:p>
      </dsp:txBody>
      <dsp:txXfrm>
        <a:off x="5587999" y="169333"/>
        <a:ext cx="2539999" cy="1524000"/>
      </dsp:txXfrm>
    </dsp:sp>
    <dsp:sp modelId="{00073206-E0F1-42CD-BBD8-525F6DA08D4D}">
      <dsp:nvSpPr>
        <dsp:cNvPr id="0" name=""/>
        <dsp:cNvSpPr/>
      </dsp:nvSpPr>
      <dsp:spPr>
        <a:xfrm>
          <a:off x="0" y="1947333"/>
          <a:ext cx="2539999" cy="15240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способствует развитию в большей степени</a:t>
          </a:r>
        </a:p>
      </dsp:txBody>
      <dsp:txXfrm>
        <a:off x="0" y="1947333"/>
        <a:ext cx="2539999" cy="1524000"/>
      </dsp:txXfrm>
    </dsp:sp>
    <dsp:sp modelId="{BBD79377-CD1F-421F-8A86-6881100043A9}">
      <dsp:nvSpPr>
        <dsp:cNvPr id="0" name=""/>
        <dsp:cNvSpPr/>
      </dsp:nvSpPr>
      <dsp:spPr>
        <a:xfrm>
          <a:off x="2794000" y="1947333"/>
          <a:ext cx="2539999" cy="15240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способствует развитию речи</a:t>
          </a:r>
        </a:p>
      </dsp:txBody>
      <dsp:txXfrm>
        <a:off x="2794000" y="1947333"/>
        <a:ext cx="2539999" cy="1524000"/>
      </dsp:txXfrm>
    </dsp:sp>
    <dsp:sp modelId="{1CA38897-8A29-4233-AE2A-F8F2204C10D3}">
      <dsp:nvSpPr>
        <dsp:cNvPr id="0" name=""/>
        <dsp:cNvSpPr/>
      </dsp:nvSpPr>
      <dsp:spPr>
        <a:xfrm>
          <a:off x="5587999" y="1947333"/>
          <a:ext cx="2539999" cy="15240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позволяет систематизировать знания</a:t>
          </a:r>
          <a:endParaRPr lang="ru-RU" sz="2000" kern="1200" dirty="0"/>
        </a:p>
      </dsp:txBody>
      <dsp:txXfrm>
        <a:off x="5587999" y="1947333"/>
        <a:ext cx="2539999" cy="1524000"/>
      </dsp:txXfrm>
    </dsp:sp>
    <dsp:sp modelId="{425AE77F-0B3A-43D3-AECC-DBD1143D6610}">
      <dsp:nvSpPr>
        <dsp:cNvPr id="0" name=""/>
        <dsp:cNvSpPr/>
      </dsp:nvSpPr>
      <dsp:spPr>
        <a:xfrm>
          <a:off x="1397000" y="3725333"/>
          <a:ext cx="2539999" cy="15240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повышает мотивацию, формирует познавательный интерес</a:t>
          </a:r>
        </a:p>
      </dsp:txBody>
      <dsp:txXfrm>
        <a:off x="1397000" y="3725333"/>
        <a:ext cx="2539999" cy="1524000"/>
      </dsp:txXfrm>
    </dsp:sp>
    <dsp:sp modelId="{51E24900-799D-42D5-844E-B796C2A4B132}">
      <dsp:nvSpPr>
        <dsp:cNvPr id="0" name=""/>
        <dsp:cNvSpPr/>
      </dsp:nvSpPr>
      <dsp:spPr>
        <a:xfrm>
          <a:off x="4209465" y="3771510"/>
          <a:ext cx="2539999" cy="15240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способствует формированию целостной картины мира</a:t>
          </a:r>
        </a:p>
      </dsp:txBody>
      <dsp:txXfrm>
        <a:off x="4209465" y="3771510"/>
        <a:ext cx="2539999" cy="1524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1/10/2023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1/10/2023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1/10/2023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4863CA-0544-493F-8ADC-9F64AB8D9D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3418" y="2412050"/>
            <a:ext cx="9753599" cy="1182045"/>
          </a:xfrm>
        </p:spPr>
        <p:txBody>
          <a:bodyPr anchor="ctr"/>
          <a:lstStyle/>
          <a:p>
            <a:pPr algn="ctr"/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«Интегрированные занятия как способ освоения художественной культуры»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8263448-6330-49DB-B943-BD27275E31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34384" y="5495843"/>
            <a:ext cx="7766936" cy="966350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Баймурзина Р.А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62909" y="307354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78331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>
            <a:extLst>
              <a:ext uri="{FF2B5EF4-FFF2-40B4-BE49-F238E27FC236}">
                <a16:creationId xmlns:a16="http://schemas.microsoft.com/office/drawing/2014/main" id="{4FC9A60A-EB06-4AD6-BBFC-93700A8EEC6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r="9279" b="14417"/>
          <a:stretch/>
        </p:blipFill>
        <p:spPr>
          <a:xfrm>
            <a:off x="443882" y="351815"/>
            <a:ext cx="3735484" cy="23913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Объект 14">
            <a:extLst>
              <a:ext uri="{FF2B5EF4-FFF2-40B4-BE49-F238E27FC236}">
                <a16:creationId xmlns:a16="http://schemas.microsoft.com/office/drawing/2014/main" id="{0D6229CE-DA51-4A58-A2DD-79E882B7198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r="14651"/>
          <a:stretch/>
        </p:blipFill>
        <p:spPr>
          <a:xfrm>
            <a:off x="4847208" y="2288195"/>
            <a:ext cx="4321730" cy="3214241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E9A1C702-15D5-44B6-8250-35128139F7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151" y="3371094"/>
            <a:ext cx="3426864" cy="275154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08150EC4-98A8-4486-A24B-5EEDF20DD4AA}"/>
              </a:ext>
            </a:extLst>
          </p:cNvPr>
          <p:cNvSpPr txBox="1"/>
          <p:nvPr/>
        </p:nvSpPr>
        <p:spPr>
          <a:xfrm>
            <a:off x="3929015" y="461595"/>
            <a:ext cx="59569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Интегрированное занятие: </a:t>
            </a:r>
          </a:p>
          <a:p>
            <a:pPr algn="ctr"/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+ конструированием</a:t>
            </a:r>
          </a:p>
        </p:txBody>
      </p:sp>
    </p:spTree>
    <p:extLst>
      <p:ext uri="{BB962C8B-B14F-4D97-AF65-F5344CB8AC3E}">
        <p14:creationId xmlns:p14="http://schemas.microsoft.com/office/powerpoint/2010/main" val="8451964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08150EC4-98A8-4486-A24B-5EEDF20DD4AA}"/>
              </a:ext>
            </a:extLst>
          </p:cNvPr>
          <p:cNvSpPr txBox="1"/>
          <p:nvPr/>
        </p:nvSpPr>
        <p:spPr>
          <a:xfrm>
            <a:off x="3416124" y="519729"/>
            <a:ext cx="70412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Интегрированное занятие</a:t>
            </a:r>
          </a:p>
          <a:p>
            <a:pPr algn="ctr"/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рисование + ознакомление с окружающим миром 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428EEFA7-4967-45EC-8F46-09DFF11D75B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44339" y="736847"/>
            <a:ext cx="3344586" cy="2959253"/>
          </a:xfrm>
          <a:prstGeom prst="rect">
            <a:avLst/>
          </a:prstGeom>
        </p:spPr>
      </p:pic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865A9AE8-92E1-419F-BD7A-308706C9325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40845" y="3813158"/>
            <a:ext cx="3248080" cy="287172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C4FE6B1-07CD-4635-9D28-B79CF13EBE1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7496" r="14358" b="22394"/>
          <a:stretch/>
        </p:blipFill>
        <p:spPr>
          <a:xfrm>
            <a:off x="7624965" y="3871347"/>
            <a:ext cx="2681057" cy="240184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66C0705-3681-4706-B0F2-A7345D435C8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15545" b="10022"/>
          <a:stretch/>
        </p:blipFill>
        <p:spPr>
          <a:xfrm>
            <a:off x="3932905" y="1928252"/>
            <a:ext cx="3248080" cy="2359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7327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43A2D96-D7AD-4329-AC9F-A19DE668789A}"/>
              </a:ext>
            </a:extLst>
          </p:cNvPr>
          <p:cNvSpPr txBox="1"/>
          <p:nvPr/>
        </p:nvSpPr>
        <p:spPr>
          <a:xfrm>
            <a:off x="348003" y="287636"/>
            <a:ext cx="89398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Интеграция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процесс сближения, создания единого целого. Интегрированный подход в эстетическом воспитании формирует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объективную картину окружающего мира, развивает творчество.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659" y="2041236"/>
            <a:ext cx="4027055" cy="402705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218" y="2041236"/>
            <a:ext cx="3998190" cy="399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615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7802A4-6C53-4176-A476-3AE92F2C1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77" y="257372"/>
            <a:ext cx="8596668" cy="148553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Интегрированное обучение дошкольников имеет определенные преимущества: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481710635"/>
              </p:ext>
            </p:extLst>
          </p:nvPr>
        </p:nvGraphicFramePr>
        <p:xfrm>
          <a:off x="618960" y="1349307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13612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99866BC-D687-48E8-B1C0-3B2BE6362087}"/>
              </a:ext>
            </a:extLst>
          </p:cNvPr>
          <p:cNvSpPr txBox="1"/>
          <p:nvPr/>
        </p:nvSpPr>
        <p:spPr>
          <a:xfrm>
            <a:off x="202278" y="282920"/>
            <a:ext cx="902762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данной темы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«Интеграция видов деятельности 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ДОУ по развитию художественно-эстетических чувств дошкольников» заключается в том, что образовательный процесс должен включать в себя совокупность образовательных областей, которые обеспечивают разностороннее развитие детей с учетом их возрастных и индивидуальных особенностей.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9483" y="2784468"/>
            <a:ext cx="5098166" cy="3002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0845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73E8E3E-68EB-4780-8709-DCEE0B79C4EF}"/>
              </a:ext>
            </a:extLst>
          </p:cNvPr>
          <p:cNvSpPr txBox="1"/>
          <p:nvPr/>
        </p:nvSpPr>
        <p:spPr>
          <a:xfrm>
            <a:off x="145934" y="160758"/>
            <a:ext cx="9385069" cy="29611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Незаменимым средством формирования духовного мира детей является искусство: литература, скульптура, музыка, народное творчество, живопись. Оно пробуждает у детей дошкольного возраста эмоционально-творческое начало. Оно также тесно связано с нравственным воспитанием, так как красота выступает своеобразным регулятором человеческих взаимоотношений.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935" y="2643910"/>
            <a:ext cx="3768437" cy="376843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611" y="2643910"/>
            <a:ext cx="3768437" cy="3768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870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53A4011-70F9-4ABD-9328-640AFCF2E665}"/>
              </a:ext>
            </a:extLst>
          </p:cNvPr>
          <p:cNvSpPr txBox="1"/>
          <p:nvPr/>
        </p:nvSpPr>
        <p:spPr>
          <a:xfrm>
            <a:off x="172808" y="179419"/>
            <a:ext cx="9590028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получения ожидаемых результатов должна быть создана система работы по художественно-эстетическому воспитанию, которая состоит из взаимосвязанных между собой компонентов: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обновление содержания образования (выбор программ и технологий);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создание условий для эстетического воспитания (кадровое обеспечение, учебно-методическое обеспечение, создание предметно – развивающей среды);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учебно-воспитательного процесса (работа с детьми и родителями);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координация работы с другими учреждениями и организациями.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1025" y="2863210"/>
            <a:ext cx="3650284" cy="365028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4418" y="2840697"/>
            <a:ext cx="3602181" cy="3602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9258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DDCDF81-16DF-4295-9843-E597AAFD66C8}"/>
              </a:ext>
            </a:extLst>
          </p:cNvPr>
          <p:cNvSpPr txBox="1"/>
          <p:nvPr/>
        </p:nvSpPr>
        <p:spPr>
          <a:xfrm>
            <a:off x="319543" y="285942"/>
            <a:ext cx="8866022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Интеграция в системе специально организованных занятий объединяет эти средства и поэтому очень актуальна, так как интегрированные занятия способствуют глубокому проникновению детей в смысл слова, в мир красок и звуков.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7425D9B-96FF-4C38-9B0F-AB05B70C03B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685" r="10297" b="8510"/>
          <a:stretch/>
        </p:blipFill>
        <p:spPr>
          <a:xfrm>
            <a:off x="319543" y="1754134"/>
            <a:ext cx="3544429" cy="227753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F7CE90B-F412-4CC7-9F4D-E16CD880EA2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480" r="6579"/>
          <a:stretch/>
        </p:blipFill>
        <p:spPr>
          <a:xfrm>
            <a:off x="3863972" y="4221386"/>
            <a:ext cx="3217937" cy="238437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F682F7A-06A9-4117-BB4F-E89B5C1492A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642" t="8792" r="20760" b="2708"/>
          <a:stretch/>
        </p:blipFill>
        <p:spPr>
          <a:xfrm>
            <a:off x="6334298" y="1612670"/>
            <a:ext cx="3121086" cy="2332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6778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Объект 17">
            <a:extLst>
              <a:ext uri="{FF2B5EF4-FFF2-40B4-BE49-F238E27FC236}">
                <a16:creationId xmlns:a16="http://schemas.microsoft.com/office/drawing/2014/main" id="{6044C270-BB9B-45AF-9056-FA9B0606C76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l="20535" t="7371" r="28273" b="3666"/>
          <a:stretch/>
        </p:blipFill>
        <p:spPr>
          <a:xfrm>
            <a:off x="5378335" y="2061556"/>
            <a:ext cx="4155317" cy="365862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FC34628-C622-4DC7-8D9D-D7ACE7FE7D5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1261"/>
          <a:stretch/>
        </p:blipFill>
        <p:spPr>
          <a:xfrm>
            <a:off x="471323" y="493826"/>
            <a:ext cx="4192117" cy="3935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8610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FD0815-D803-45CC-B1D7-B22C1CA16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2559728"/>
          </a:xfrm>
        </p:spPr>
        <p:txBody>
          <a:bodyPr>
            <a:normAutofit/>
          </a:bodyPr>
          <a:lstStyle/>
          <a:p>
            <a:r>
              <a:rPr lang="ru-RU" sz="20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Интегрированные занятия:</a:t>
            </a:r>
            <a:br>
              <a:rPr lang="ru-RU" sz="20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помогают формированию грамотной устной речи, ее развитию и обогащению;</a:t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развивают эстетический вкус, умение понимать и ценить произведения искусства;</a:t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благотворно воздействуют на психические процессы ребенка.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8994DDA-9B21-4E62-B7C7-97DA629B406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441" t="16221" r="9265" b="9831"/>
          <a:stretch/>
        </p:blipFill>
        <p:spPr>
          <a:xfrm>
            <a:off x="296805" y="2964062"/>
            <a:ext cx="3380079" cy="245494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BD8F953-C496-456D-80F2-47B8190394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1956" y="2873140"/>
            <a:ext cx="3080551" cy="257387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5D8673D-1C79-4D66-881C-E3CC18D08D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3608" y="2936050"/>
            <a:ext cx="3615634" cy="2510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714138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703</TotalTime>
  <Words>341</Words>
  <Application>Microsoft Office PowerPoint</Application>
  <PresentationFormat>Широкоэкранный</PresentationFormat>
  <Paragraphs>28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Calibri</vt:lpstr>
      <vt:lpstr>Times New Roman</vt:lpstr>
      <vt:lpstr>Trebuchet MS</vt:lpstr>
      <vt:lpstr>Wingdings</vt:lpstr>
      <vt:lpstr>Wingdings 3</vt:lpstr>
      <vt:lpstr>Аспект</vt:lpstr>
      <vt:lpstr>«Интегрированные занятия как способ освоения художественной культуры»</vt:lpstr>
      <vt:lpstr>Презентация PowerPoint</vt:lpstr>
      <vt:lpstr> Интегрированное обучение дошкольников имеет определенные преимущества: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Интегрированные занятия: 1. помогают формированию грамотной устной речи, ее развитию и обогащению; 2. развивают эстетический вкус, умение понимать и ценить произведения искусства; 3. благотворно воздействуют на психические процессы ребенка.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«Интегрированные занятия как способ освоения художественной культуры»</dc:title>
  <dc:creator>Рита Баймурзина</dc:creator>
  <cp:lastModifiedBy>Рита Баймурзина</cp:lastModifiedBy>
  <cp:revision>7</cp:revision>
  <dcterms:created xsi:type="dcterms:W3CDTF">2021-12-07T19:15:36Z</dcterms:created>
  <dcterms:modified xsi:type="dcterms:W3CDTF">2023-01-10T16:44:37Z</dcterms:modified>
</cp:coreProperties>
</file>