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257" r:id="rId2"/>
    <p:sldId id="310" r:id="rId3"/>
    <p:sldId id="313" r:id="rId4"/>
    <p:sldId id="312" r:id="rId5"/>
    <p:sldId id="258" r:id="rId6"/>
    <p:sldId id="261" r:id="rId7"/>
    <p:sldId id="266" r:id="rId8"/>
    <p:sldId id="267" r:id="rId9"/>
    <p:sldId id="268" r:id="rId10"/>
    <p:sldId id="306" r:id="rId11"/>
    <p:sldId id="269" r:id="rId12"/>
    <p:sldId id="263" r:id="rId13"/>
    <p:sldId id="307" r:id="rId14"/>
    <p:sldId id="273" r:id="rId15"/>
    <p:sldId id="314" r:id="rId16"/>
    <p:sldId id="311" r:id="rId17"/>
    <p:sldId id="308" r:id="rId18"/>
    <p:sldId id="274" r:id="rId19"/>
    <p:sldId id="315" r:id="rId20"/>
    <p:sldId id="319" r:id="rId21"/>
    <p:sldId id="318" r:id="rId22"/>
    <p:sldId id="317" r:id="rId23"/>
    <p:sldId id="316" r:id="rId24"/>
    <p:sldId id="321" r:id="rId25"/>
    <p:sldId id="262" r:id="rId26"/>
    <p:sldId id="277" r:id="rId27"/>
    <p:sldId id="278" r:id="rId28"/>
    <p:sldId id="279" r:id="rId29"/>
    <p:sldId id="271" r:id="rId30"/>
    <p:sldId id="260" r:id="rId31"/>
    <p:sldId id="270" r:id="rId32"/>
    <p:sldId id="280" r:id="rId33"/>
    <p:sldId id="259" r:id="rId34"/>
    <p:sldId id="289" r:id="rId35"/>
    <p:sldId id="283" r:id="rId36"/>
    <p:sldId id="281" r:id="rId37"/>
    <p:sldId id="282" r:id="rId38"/>
    <p:sldId id="284" r:id="rId39"/>
    <p:sldId id="285" r:id="rId40"/>
    <p:sldId id="286" r:id="rId41"/>
    <p:sldId id="287" r:id="rId42"/>
    <p:sldId id="288" r:id="rId43"/>
    <p:sldId id="295" r:id="rId44"/>
    <p:sldId id="296" r:id="rId45"/>
    <p:sldId id="290" r:id="rId46"/>
    <p:sldId id="293" r:id="rId47"/>
    <p:sldId id="323" r:id="rId48"/>
    <p:sldId id="326" r:id="rId49"/>
    <p:sldId id="327" r:id="rId50"/>
    <p:sldId id="301" r:id="rId51"/>
    <p:sldId id="299" r:id="rId52"/>
    <p:sldId id="300" r:id="rId53"/>
    <p:sldId id="297" r:id="rId54"/>
    <p:sldId id="292" r:id="rId55"/>
    <p:sldId id="329" r:id="rId56"/>
    <p:sldId id="303" r:id="rId57"/>
    <p:sldId id="302" r:id="rId58"/>
    <p:sldId id="305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DF87D5"/>
    <a:srgbClr val="F571D9"/>
    <a:srgbClr val="CED7AF"/>
    <a:srgbClr val="9900CC"/>
    <a:srgbClr val="CFB7C8"/>
    <a:srgbClr val="0CE3EE"/>
    <a:srgbClr val="D9FBFD"/>
    <a:srgbClr val="F8D46E"/>
    <a:srgbClr val="66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5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'Лист1'!$B$1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'Лист1'!$A$2:$A$5</c:f>
              <c:strCache>
                <c:ptCount val="2"/>
                <c:pt idx="0">
                  <c:v>2021-2022</c:v>
                </c:pt>
                <c:pt idx="1">
                  <c:v>2022-2023</c:v>
                </c:pt>
              </c:strCache>
            </c:strRef>
          </c:cat>
          <c:val>
            <c:numRef>
              <c:f>'Лист1'!$B$2:$B$5</c:f>
              <c:numCache>
                <c:formatCode>0%</c:formatCode>
                <c:ptCount val="4"/>
                <c:pt idx="0">
                  <c:v>0.60000000000000064</c:v>
                </c:pt>
                <c:pt idx="1">
                  <c:v>0.79</c:v>
                </c:pt>
              </c:numCache>
            </c:numRef>
          </c:val>
        </c:ser>
        <c:ser>
          <c:idx val="1"/>
          <c:order val="1"/>
          <c:tx>
            <c:strRef>
              <c:f>'Лист1'!$C$1</c:f>
              <c:strCache>
                <c:ptCount val="1"/>
                <c:pt idx="0">
                  <c:v>Ряд 2</c:v>
                </c:pt>
              </c:strCache>
            </c:strRef>
          </c:tx>
          <c:cat>
            <c:strRef>
              <c:f>'Лист1'!$A$2:$A$5</c:f>
              <c:strCache>
                <c:ptCount val="2"/>
                <c:pt idx="0">
                  <c:v>2021-2022</c:v>
                </c:pt>
                <c:pt idx="1">
                  <c:v>2022-2023</c:v>
                </c:pt>
              </c:strCache>
            </c:strRef>
          </c:cat>
          <c:val>
            <c:numRef>
              <c:f>'Лист1'!$C$2:$C$5</c:f>
              <c:numCache>
                <c:formatCode>0%</c:formatCode>
                <c:ptCount val="4"/>
                <c:pt idx="0">
                  <c:v>0.3300000000000009</c:v>
                </c:pt>
                <c:pt idx="1">
                  <c:v>0.21000000000000021</c:v>
                </c:pt>
              </c:numCache>
            </c:numRef>
          </c:val>
        </c:ser>
        <c:ser>
          <c:idx val="2"/>
          <c:order val="2"/>
          <c:tx>
            <c:strRef>
              <c:f>'Лист1'!$D$1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'Лист1'!$A$2:$A$5</c:f>
              <c:strCache>
                <c:ptCount val="2"/>
                <c:pt idx="0">
                  <c:v>2021-2022</c:v>
                </c:pt>
                <c:pt idx="1">
                  <c:v>2022-2023</c:v>
                </c:pt>
              </c:strCache>
            </c:strRef>
          </c:cat>
          <c:val>
            <c:numRef>
              <c:f>'Лист1'!$D$2:$D$5</c:f>
              <c:numCache>
                <c:formatCode>General</c:formatCode>
                <c:ptCount val="4"/>
                <c:pt idx="0" formatCode="0%">
                  <c:v>7.0000000000000034E-2</c:v>
                </c:pt>
              </c:numCache>
            </c:numRef>
          </c:val>
        </c:ser>
        <c:axId val="144446592"/>
        <c:axId val="144448128"/>
      </c:barChart>
      <c:catAx>
        <c:axId val="144446592"/>
        <c:scaling>
          <c:orientation val="minMax"/>
        </c:scaling>
        <c:axPos val="b"/>
        <c:tickLblPos val="nextTo"/>
        <c:crossAx val="144448128"/>
        <c:crosses val="autoZero"/>
        <c:auto val="1"/>
        <c:lblAlgn val="ctr"/>
        <c:lblOffset val="100"/>
      </c:catAx>
      <c:valAx>
        <c:axId val="144448128"/>
        <c:scaling>
          <c:orientation val="minMax"/>
        </c:scaling>
        <c:axPos val="l"/>
        <c:majorGridlines/>
        <c:numFmt formatCode="0%" sourceLinked="1"/>
        <c:tickLblPos val="nextTo"/>
        <c:crossAx val="144446592"/>
        <c:crosses val="autoZero"/>
        <c:crossBetween val="between"/>
      </c:valAx>
    </c:plotArea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92BB-B9C6-4560-9AED-0794225CA12B}" type="datetimeFigureOut">
              <a:rPr lang="ru-RU" smtClean="0"/>
              <a:pPr/>
              <a:t>19.03.2023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AECFB7-CBB4-4DA7-B544-270DBCD9534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ECFB7-CBB4-4DA7-B544-270DBCD95346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17625" y="877888"/>
            <a:ext cx="4221163" cy="31654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56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060450" y="4349750"/>
            <a:ext cx="4740275" cy="3513138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FC52-C294-4E3A-BA37-F275A2E57D12}" type="datetimeFigureOut">
              <a:rPr lang="ru-RU" smtClean="0"/>
              <a:pPr/>
              <a:t>19.03.2023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F331-0908-436F-A028-841F1F2B4F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FC52-C294-4E3A-BA37-F275A2E57D12}" type="datetimeFigureOut">
              <a:rPr lang="ru-RU" smtClean="0"/>
              <a:pPr/>
              <a:t>19.03.2023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F331-0908-436F-A028-841F1F2B4F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FC52-C294-4E3A-BA37-F275A2E57D12}" type="datetimeFigureOut">
              <a:rPr lang="ru-RU" smtClean="0"/>
              <a:pPr/>
              <a:t>19.03.2023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F331-0908-436F-A028-841F1F2B4F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FC52-C294-4E3A-BA37-F275A2E57D12}" type="datetimeFigureOut">
              <a:rPr lang="ru-RU" smtClean="0"/>
              <a:pPr/>
              <a:t>19.03.2023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F331-0908-436F-A028-841F1F2B4F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FC52-C294-4E3A-BA37-F275A2E57D12}" type="datetimeFigureOut">
              <a:rPr lang="ru-RU" smtClean="0"/>
              <a:pPr/>
              <a:t>19.03.2023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F331-0908-436F-A028-841F1F2B4F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FC52-C294-4E3A-BA37-F275A2E57D12}" type="datetimeFigureOut">
              <a:rPr lang="ru-RU" smtClean="0"/>
              <a:pPr/>
              <a:t>19.03.2023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F331-0908-436F-A028-841F1F2B4F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FC52-C294-4E3A-BA37-F275A2E57D12}" type="datetimeFigureOut">
              <a:rPr lang="ru-RU" smtClean="0"/>
              <a:pPr/>
              <a:t>19.03.2023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F331-0908-436F-A028-841F1F2B4F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FC52-C294-4E3A-BA37-F275A2E57D12}" type="datetimeFigureOut">
              <a:rPr lang="ru-RU" smtClean="0"/>
              <a:pPr/>
              <a:t>19.03.2023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F331-0908-436F-A028-841F1F2B4F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FC52-C294-4E3A-BA37-F275A2E57D12}" type="datetimeFigureOut">
              <a:rPr lang="ru-RU" smtClean="0"/>
              <a:pPr/>
              <a:t>19.03.2023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F331-0908-436F-A028-841F1F2B4F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FC52-C294-4E3A-BA37-F275A2E57D12}" type="datetimeFigureOut">
              <a:rPr lang="ru-RU" smtClean="0"/>
              <a:pPr/>
              <a:t>19.03.2023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F331-0908-436F-A028-841F1F2B4F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16FC52-C294-4E3A-BA37-F275A2E57D12}" type="datetimeFigureOut">
              <a:rPr lang="ru-RU" smtClean="0"/>
              <a:pPr/>
              <a:t>19.03.2023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EF331-0908-436F-A028-841F1F2B4F3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16FC52-C294-4E3A-BA37-F275A2E57D12}" type="datetimeFigureOut">
              <a:rPr lang="ru-RU" smtClean="0"/>
              <a:pPr/>
              <a:t>19.03.2023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EF331-0908-436F-A028-841F1F2B4F3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12" Type="http://schemas.openxmlformats.org/officeDocument/2006/relationships/image" Target="../media/image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11" Type="http://schemas.openxmlformats.org/officeDocument/2006/relationships/image" Target="../media/image37.pn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png"/><Relationship Id="rId9" Type="http://schemas.openxmlformats.org/officeDocument/2006/relationships/image" Target="../media/image35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image" Target="../media/image43.png"/><Relationship Id="rId10" Type="http://schemas.openxmlformats.org/officeDocument/2006/relationships/image" Target="../media/image48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4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5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4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15" Type="http://schemas.microsoft.com/office/2007/relationships/hdphoto" Target="NULL"/><Relationship Id="rId4" Type="http://schemas.openxmlformats.org/officeDocument/2006/relationships/image" Target="../media/image1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hyperlink" Target="&#1057;&#1089;&#1099;&#1083;&#1082;&#1080;" TargetMode="External"/><Relationship Id="rId5" Type="http://schemas.openxmlformats.org/officeDocument/2006/relationships/oleObject" Target="../embeddings/oleObject1.bin"/><Relationship Id="rId4" Type="http://schemas.openxmlformats.org/officeDocument/2006/relationships/hyperlink" Target="&#1044;&#1080;&#1087;&#1083;&#1086;&#1084;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videouroki.net/catalog/?utm_source=multiurok&amp;utm_medium=banner&amp;utm_campaign=mhead&amp;utm_content=catalog&amp;utm_term=20210217" TargetMode="External"/><Relationship Id="rId2" Type="http://schemas.openxmlformats.org/officeDocument/2006/relationships/hyperlink" Target="https://nsportal.ru/sites/default/files/2018/06/05/vystuplenie_na_mo.docx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uchitelya.com/pedagogika/177888-vzaimodeystvie-igrovoy-i-uchebno-poznavatelnoy-deyatelnosti-mladshih-shkolnikov.html" TargetMode="Externa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gif"/><Relationship Id="rId2" Type="http://schemas.openxmlformats.org/officeDocument/2006/relationships/image" Target="../media/image60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3808" y="1052736"/>
            <a:ext cx="4286280" cy="2600343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МБОУ «</a:t>
            </a: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Истоминская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ООШ»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err="1" smtClean="0">
                <a:solidFill>
                  <a:schemeClr val="tx2">
                    <a:lumMod val="75000"/>
                  </a:schemeClr>
                </a:solidFill>
              </a:rPr>
              <a:t>Балахнинского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района </a:t>
            </a:r>
            <a:b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Нижегородской области</a:t>
            </a: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929058" y="2924944"/>
            <a:ext cx="4531374" cy="1718502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accent2"/>
                </a:solidFill>
              </a:rPr>
              <a:t>  Учитель:</a:t>
            </a:r>
            <a:r>
              <a:rPr lang="ru-RU" sz="1800" b="1" dirty="0" smtClean="0"/>
              <a:t> </a:t>
            </a:r>
            <a:r>
              <a:rPr lang="ru-RU" sz="1800" b="1" dirty="0" smtClean="0">
                <a:solidFill>
                  <a:srgbClr val="FF0000"/>
                </a:solidFill>
              </a:rPr>
              <a:t>Карабанова Анна      Юрьевна</a:t>
            </a:r>
          </a:p>
          <a:p>
            <a:pPr marL="182880" algn="l">
              <a:buClr>
                <a:schemeClr val="accent6">
                  <a:lumMod val="75000"/>
                </a:schemeClr>
              </a:buClr>
              <a:defRPr/>
            </a:pPr>
            <a:r>
              <a:rPr lang="ru-RU" altLang="ru-RU" sz="1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Должность: учитель начальных классов</a:t>
            </a:r>
          </a:p>
          <a:p>
            <a:pPr marL="182880" algn="l">
              <a:buClr>
                <a:schemeClr val="accent6">
                  <a:lumMod val="75000"/>
                </a:schemeClr>
              </a:buClr>
              <a:defRPr/>
            </a:pPr>
            <a:r>
              <a:rPr lang="ru-RU" sz="1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Стаж работы – 35  лет</a:t>
            </a:r>
            <a:endParaRPr lang="ru-RU" sz="1800" dirty="0" smtClean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5" descr="x_0ef11cb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500174"/>
            <a:ext cx="1905012" cy="1428760"/>
          </a:xfrm>
          <a:prstGeom prst="rect">
            <a:avLst/>
          </a:prstGeom>
          <a:noFill/>
          <a:ln w="38100">
            <a:solidFill>
              <a:srgbClr val="333399"/>
            </a:solidFill>
            <a:miter lim="800000"/>
            <a:headEnd/>
            <a:tailEnd/>
          </a:ln>
        </p:spPr>
      </p:pic>
      <p:pic>
        <p:nvPicPr>
          <p:cNvPr id="2053" name="Picture 7" descr="a5b3190e87f15788cc2d876be0a56b2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1484784"/>
            <a:ext cx="1810174" cy="1357322"/>
          </a:xfrm>
          <a:prstGeom prst="rect">
            <a:avLst/>
          </a:prstGeom>
          <a:noFill/>
          <a:ln w="38100">
            <a:solidFill>
              <a:srgbClr val="333399"/>
            </a:solidFill>
            <a:miter lim="800000"/>
            <a:headEnd/>
            <a:tailEnd/>
          </a:ln>
        </p:spPr>
      </p:pic>
      <p:pic>
        <p:nvPicPr>
          <p:cNvPr id="2056" name="Picture 12" descr="shkola_0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323654">
            <a:off x="4786127" y="512633"/>
            <a:ext cx="828675" cy="130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7" name="Picture 14" descr="16-17_po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32656"/>
            <a:ext cx="1000132" cy="93204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2058" name="Picture 16" descr="fk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332656"/>
            <a:ext cx="932109" cy="928694"/>
          </a:xfrm>
          <a:prstGeom prst="rect">
            <a:avLst/>
          </a:prstGeom>
          <a:noFill/>
          <a:ln w="25400">
            <a:solidFill>
              <a:srgbClr val="FF0000">
                <a:alpha val="95000"/>
              </a:srgbClr>
            </a:solidFill>
            <a:miter lim="800000"/>
            <a:headEnd/>
            <a:tailEnd/>
          </a:ln>
        </p:spPr>
      </p:pic>
      <p:pic>
        <p:nvPicPr>
          <p:cNvPr id="12" name="Рисунок 11" descr="https://i.mycdn.me/image?id=859510883340&amp;t=3&amp;plc=WEB&amp;ts=00&amp;tkn=*kHwiBP_vaK-FlifYp0QFwSBfOo0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85786" y="3143248"/>
            <a:ext cx="2500330" cy="3286148"/>
          </a:xfrm>
          <a:prstGeom prst="rect">
            <a:avLst/>
          </a:prstGeom>
          <a:noFill/>
          <a:ln w="9525">
            <a:solidFill>
              <a:srgbClr val="0070C0">
                <a:alpha val="95000"/>
              </a:srgbClr>
            </a:solidFill>
            <a:miter lim="800000"/>
            <a:headEnd/>
            <a:tailEnd/>
          </a:ln>
        </p:spPr>
      </p:pic>
      <p:pic>
        <p:nvPicPr>
          <p:cNvPr id="11" name="Picture 2" descr="http://cog734.mskobr.ru/images/%284%2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04248" y="476672"/>
            <a:ext cx="1681701" cy="785818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635896" y="4293096"/>
            <a:ext cx="4572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– это естественная для ребенка и гуманная форма обучения. Обучая посредством игры, мы учим детей не так, как нам, удобно дать учебный материал, а как детям удобно и естественно его взять. </a:t>
            </a:r>
            <a:endParaRPr lang="ru-RU" sz="2000" b="1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86401" y="332656"/>
            <a:ext cx="613341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u="sng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Педагогические технологии </a:t>
            </a:r>
          </a:p>
          <a:p>
            <a:pPr algn="ctr"/>
            <a:r>
              <a:rPr lang="ru-RU" sz="3600" b="1" u="sng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современного образования:</a:t>
            </a:r>
            <a:endParaRPr lang="ru-RU" sz="3600" b="1" u="sng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gray">
          <a:xfrm>
            <a:off x="2411760" y="3068960"/>
            <a:ext cx="6480720" cy="432048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ru-RU" sz="2800" b="1" dirty="0" smtClean="0"/>
              <a:t>проектная технология</a:t>
            </a:r>
            <a:endParaRPr lang="ru-RU" sz="2800" b="1" dirty="0"/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gray">
          <a:xfrm>
            <a:off x="2051720" y="1628800"/>
            <a:ext cx="6480720" cy="36004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FF0000"/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ru-RU" sz="2800" b="1" dirty="0" smtClean="0"/>
              <a:t>развивающее обучение; </a:t>
            </a:r>
            <a:endParaRPr lang="ru-RU" sz="2800" b="1" dirty="0"/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gray">
          <a:xfrm>
            <a:off x="2663280" y="2060848"/>
            <a:ext cx="6480720" cy="36004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F8D46E"/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lvl="0" indent="449263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проблемное обучение; </a:t>
            </a:r>
            <a:endParaRPr lang="ru-RU" sz="36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gray">
          <a:xfrm>
            <a:off x="1547664" y="2492896"/>
            <a:ext cx="6480720" cy="36004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ru-RU" sz="2800" b="1" dirty="0" smtClean="0"/>
              <a:t>коммуникативное обучение</a:t>
            </a:r>
            <a:endParaRPr lang="ru-RU" sz="2800" b="1" dirty="0"/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gray">
          <a:xfrm>
            <a:off x="1907704" y="3573016"/>
            <a:ext cx="6480720" cy="504056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ru-RU" sz="2800" b="1" i="1" u="sng" dirty="0" smtClean="0"/>
              <a:t>игровые технологии</a:t>
            </a:r>
            <a:endParaRPr lang="ru-RU" sz="2800" b="1" dirty="0"/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gray">
          <a:xfrm>
            <a:off x="1187624" y="4149080"/>
            <a:ext cx="7740352" cy="504056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5"/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информационно-коммуникативные технологии</a:t>
            </a:r>
            <a:endParaRPr lang="ru-RU" sz="2800" b="1" dirty="0"/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gray">
          <a:xfrm>
            <a:off x="2483768" y="4725144"/>
            <a:ext cx="6480720" cy="504056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0CE3EE"/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ru-RU" sz="2800" b="1" dirty="0" smtClean="0"/>
              <a:t>групповые технологии</a:t>
            </a:r>
            <a:endParaRPr lang="ru-RU" sz="2800" b="1" dirty="0"/>
          </a:p>
        </p:txBody>
      </p:sp>
      <p:sp>
        <p:nvSpPr>
          <p:cNvPr id="16" name="AutoShape 12"/>
          <p:cNvSpPr>
            <a:spLocks noChangeArrowheads="1"/>
          </p:cNvSpPr>
          <p:nvPr/>
        </p:nvSpPr>
        <p:spPr bwMode="gray">
          <a:xfrm>
            <a:off x="1907704" y="5373216"/>
            <a:ext cx="6480720" cy="504056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F571D9"/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ru-RU" sz="2800" b="1" dirty="0" err="1" smtClean="0"/>
              <a:t>компетентностный</a:t>
            </a:r>
            <a:r>
              <a:rPr lang="ru-RU" sz="2800" b="1" dirty="0" smtClean="0"/>
              <a:t> подход</a:t>
            </a:r>
            <a:endParaRPr lang="ru-RU" sz="2800" b="1" dirty="0"/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gray">
          <a:xfrm>
            <a:off x="2663280" y="6021288"/>
            <a:ext cx="6480720" cy="504056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r>
              <a:rPr lang="ru-RU" sz="2800" b="1" dirty="0" err="1" smtClean="0"/>
              <a:t>деятельностный</a:t>
            </a:r>
            <a:r>
              <a:rPr lang="ru-RU" sz="2800" b="1" dirty="0" smtClean="0"/>
              <a:t> подход</a:t>
            </a:r>
            <a:endParaRPr lang="ru-RU" sz="2800" b="1" dirty="0"/>
          </a:p>
        </p:txBody>
      </p:sp>
      <p:pic>
        <p:nvPicPr>
          <p:cNvPr id="14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548680"/>
            <a:ext cx="1080120" cy="720080"/>
          </a:xfrm>
          <a:prstGeom prst="rect">
            <a:avLst/>
          </a:prstGeom>
          <a:noFill/>
        </p:spPr>
      </p:pic>
      <p:pic>
        <p:nvPicPr>
          <p:cNvPr id="15" name="Рисунок 14" descr="https://almaz-klimat.lviv.ua/uploads/s/k/e/v/kevjugt7lwnk/img/full_n7gFqkU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412776"/>
            <a:ext cx="5683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https://almaz-klimat.lviv.ua/uploads/s/k/e/v/kevjugt7lwnk/img/full_n7gFqkU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5949280"/>
            <a:ext cx="5683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https://almaz-klimat.lviv.ua/uploads/s/k/e/v/kevjugt7lwnk/img/full_n7gFqkU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5373216"/>
            <a:ext cx="5683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https://almaz-klimat.lviv.ua/uploads/s/k/e/v/kevjugt7lwnk/img/full_n7gFqkU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4653136"/>
            <a:ext cx="5683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https://almaz-klimat.lviv.ua/uploads/s/k/e/v/kevjugt7lwnk/img/full_n7gFqkU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077072"/>
            <a:ext cx="5683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https://almaz-klimat.lviv.ua/uploads/s/k/e/v/kevjugt7lwnk/img/full_n7gFqkU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429000"/>
            <a:ext cx="5683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https://almaz-klimat.lviv.ua/uploads/s/k/e/v/kevjugt7lwnk/img/full_n7gFqkU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924944"/>
            <a:ext cx="5683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https://almaz-klimat.lviv.ua/uploads/s/k/e/v/kevjugt7lwnk/img/full_n7gFqkU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420888"/>
            <a:ext cx="5683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Рисунок 26" descr="https://almaz-klimat.lviv.ua/uploads/s/k/e/v/kevjugt7lwnk/img/full_n7gFqkU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916832"/>
            <a:ext cx="5683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 descr="https://shareslide.ru/img/thumbs/ac2f6dfef9b1aad97d9a284f87a38638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ая выноска 2"/>
          <p:cNvSpPr/>
          <p:nvPr/>
        </p:nvSpPr>
        <p:spPr>
          <a:xfrm>
            <a:off x="539552" y="980728"/>
            <a:ext cx="2664296" cy="1872208"/>
          </a:xfrm>
          <a:prstGeom prst="wedgeRectCallou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+mj-lt"/>
              </a:rPr>
              <a:t>учебно-познавательная деятельность</a:t>
            </a:r>
            <a:endParaRPr lang="ru-RU" sz="2400" b="1" dirty="0">
              <a:latin typeface="+mj-lt"/>
            </a:endParaRPr>
          </a:p>
        </p:txBody>
      </p:sp>
      <p:sp>
        <p:nvSpPr>
          <p:cNvPr id="4" name="Прямоугольная выноска 3"/>
          <p:cNvSpPr/>
          <p:nvPr/>
        </p:nvSpPr>
        <p:spPr>
          <a:xfrm flipH="1">
            <a:off x="6084168" y="980728"/>
            <a:ext cx="2376264" cy="1872208"/>
          </a:xfrm>
          <a:prstGeom prst="wedgeRectCallou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игровая деятельность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5" name="Крест 4"/>
          <p:cNvSpPr/>
          <p:nvPr/>
        </p:nvSpPr>
        <p:spPr>
          <a:xfrm>
            <a:off x="3779912" y="1196752"/>
            <a:ext cx="1728192" cy="1584176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 5"/>
          <p:cNvSpPr/>
          <p:nvPr/>
        </p:nvSpPr>
        <p:spPr>
          <a:xfrm>
            <a:off x="3131840" y="2708920"/>
            <a:ext cx="2880320" cy="127444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Выноска со стрелкой вверх 6"/>
          <p:cNvSpPr/>
          <p:nvPr/>
        </p:nvSpPr>
        <p:spPr>
          <a:xfrm>
            <a:off x="2195736" y="3789040"/>
            <a:ext cx="5040560" cy="2880320"/>
          </a:xfrm>
          <a:prstGeom prst="upArrowCallou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2483768" y="4664750"/>
            <a:ext cx="424847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интерес к знаниям,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влекательное </a:t>
            </a: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обучение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преодоление трудностей в усвоении учебного материала.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Прямая со стрелкой 9"/>
          <p:cNvCxnSpPr>
            <a:stCxn id="3" idx="4"/>
            <a:endCxn id="7" idx="1"/>
          </p:cNvCxnSpPr>
          <p:nvPr/>
        </p:nvCxnSpPr>
        <p:spPr>
          <a:xfrm>
            <a:off x="1316647" y="3086962"/>
            <a:ext cx="879089" cy="1710853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4"/>
            <a:endCxn id="7" idx="3"/>
          </p:cNvCxnSpPr>
          <p:nvPr/>
        </p:nvCxnSpPr>
        <p:spPr>
          <a:xfrm flipH="1">
            <a:off x="7236296" y="3086962"/>
            <a:ext cx="531051" cy="1710853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0"/>
            <a:ext cx="1090600" cy="872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AutoShape 2" descr="https://shareslide.ru/img/thumbs/ac2f6dfef9b1aad97d9a284f87a38638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https://theslide.ru/img/tmb/1/8442/aa01e78381dbf72cecfc259eb20cf1c8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6" name="AutoShape 6" descr="https://uso.sakhalin.gov.ru/rodnik/wp-content/uploads/2022/07/slide-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8" name="AutoShape 8" descr="http://900igr.net/up/datas/213693/01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0" name="AutoShape 10" descr="https://shareslide.ru/img/thumbs/2e9d064094301a65b73c3852d2cd6a05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32" name="AutoShape 12" descr="https://shareslide.ru/img/thumbs/2e9d064094301a65b73c3852d2cd6a05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4" name="Picture 14" descr="https://fs.znanio.ru/d5af0e/c4/73/ae62c03fb36a00262b2718544dd739b2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516216" y="3356992"/>
            <a:ext cx="242688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Василий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Александрович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Сухомлинский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Вертикальный свиток 9"/>
          <p:cNvSpPr/>
          <p:nvPr/>
        </p:nvSpPr>
        <p:spPr>
          <a:xfrm>
            <a:off x="179512" y="0"/>
            <a:ext cx="7056784" cy="6858000"/>
          </a:xfrm>
          <a:prstGeom prst="verticalScroll">
            <a:avLst/>
          </a:prstGeom>
          <a:solidFill>
            <a:srgbClr val="F8D4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1475656" y="1157550"/>
            <a:ext cx="468052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«Игра – это искра, зажигающая огонек пытливости и любознательности…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В игре раскрывается перед детьми мир, раскрываются творческие способности личности. Без игры нет, и не может быть полноценного умственного развития».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12" name="Picture 2" descr="http://cog734.mskobr.ru/images/%284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675075" cy="7200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AutoShape 2" descr="https://kartinkin.net/uploads/posts/2022-03/1646254917_12-kartinkin-net-p-animirovannie-kartinki-dlya-prezentatsii-1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8372" name="Picture 4" descr="https://otvet.imgsmail.ru/download/14118325_50f610e9c0285c371cf51e8f5ca59a3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554696"/>
            <a:ext cx="2736304" cy="575462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0"/>
            <a:ext cx="583226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CC0066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ПРОБЛЕМА</a:t>
            </a:r>
            <a:endParaRPr lang="ru-RU" sz="54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CC0066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Выноска 3 4"/>
          <p:cNvSpPr/>
          <p:nvPr/>
        </p:nvSpPr>
        <p:spPr>
          <a:xfrm flipH="1">
            <a:off x="395536" y="1052736"/>
            <a:ext cx="5112568" cy="5544616"/>
          </a:xfrm>
          <a:prstGeom prst="borderCallout3">
            <a:avLst>
              <a:gd name="adj1" fmla="val 98190"/>
              <a:gd name="adj2" fmla="val -1052"/>
              <a:gd name="adj3" fmla="val 83710"/>
              <a:gd name="adj4" fmla="val -16667"/>
              <a:gd name="adj5" fmla="val 84347"/>
              <a:gd name="adj6" fmla="val -16276"/>
              <a:gd name="adj7" fmla="val -11030"/>
              <a:gd name="adj8" fmla="val -15007"/>
            </a:avLst>
          </a:prstGeom>
          <a:solidFill>
            <a:schemeClr val="accent6">
              <a:lumMod val="20000"/>
              <a:lumOff val="80000"/>
            </a:schemeClr>
          </a:solidFill>
          <a:ln w="444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Как сделать, чтобы труд школьника стал источником умственного удовлетворения и душевной радости, чтобы ребенок почувствовал, что учение – это радость, а не только долг, учением можно заниматься с увлечением, а не по обязанности. Как организовать учебный процесс, чтобы детям было интересно, увлекательно учиться? 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5292080" y="332656"/>
            <a:ext cx="792088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http://cog734.mskobr.ru/images/%284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836712"/>
            <a:ext cx="1090600" cy="872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5015880"/>
            <a:ext cx="2343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" name="Блок-схема: дисплей 2"/>
          <p:cNvSpPr/>
          <p:nvPr/>
        </p:nvSpPr>
        <p:spPr>
          <a:xfrm rot="16200000">
            <a:off x="-1764704" y="2780928"/>
            <a:ext cx="5184576" cy="1008112"/>
          </a:xfrm>
          <a:prstGeom prst="flowChartDispla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rgbClr val="FFFF00"/>
                </a:solidFill>
              </a:rPr>
              <a:t>И Г Р А</a:t>
            </a:r>
            <a:endParaRPr lang="ru-RU" sz="6600" b="1" dirty="0">
              <a:solidFill>
                <a:srgbClr val="FFFF00"/>
              </a:solidFill>
            </a:endParaRPr>
          </a:p>
        </p:txBody>
      </p:sp>
      <p:sp>
        <p:nvSpPr>
          <p:cNvPr id="4" name="Цилиндр 3"/>
          <p:cNvSpPr/>
          <p:nvPr/>
        </p:nvSpPr>
        <p:spPr>
          <a:xfrm rot="16200000">
            <a:off x="4985808" y="-873240"/>
            <a:ext cx="1071570" cy="5643602"/>
          </a:xfrm>
          <a:prstGeom prst="can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 anchorCtr="1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способствует повышению познавательной активности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Цилиндр 4"/>
          <p:cNvSpPr/>
          <p:nvPr/>
        </p:nvSpPr>
        <p:spPr>
          <a:xfrm rot="16200000">
            <a:off x="5057816" y="1575032"/>
            <a:ext cx="1071570" cy="5643602"/>
          </a:xfrm>
          <a:prstGeom prst="can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 anchorCtr="1"/>
          <a:lstStyle/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развивает  учебную </a:t>
            </a:r>
          </a:p>
          <a:p>
            <a:pPr algn="ctr"/>
            <a:r>
              <a:rPr lang="ru-RU" sz="2800" b="1" dirty="0" smtClean="0">
                <a:solidFill>
                  <a:schemeClr val="accent6">
                    <a:lumMod val="75000"/>
                  </a:schemeClr>
                </a:solidFill>
              </a:rPr>
              <a:t>мотивацию и инициативу</a:t>
            </a:r>
            <a:endParaRPr lang="ru-RU" sz="2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Цилиндр 6"/>
          <p:cNvSpPr/>
          <p:nvPr/>
        </p:nvSpPr>
        <p:spPr>
          <a:xfrm rot="16200000">
            <a:off x="4985808" y="350896"/>
            <a:ext cx="1071570" cy="5643602"/>
          </a:xfrm>
          <a:prstGeom prst="can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 anchorCtr="1"/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70C0"/>
                </a:solidFill>
              </a:rPr>
              <a:t>формирует интерес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70C0"/>
                </a:solidFill>
              </a:rPr>
              <a:t>к знаниям</a:t>
            </a:r>
            <a:endParaRPr lang="ru-RU" sz="3200" b="1" dirty="0" smtClean="0">
              <a:solidFill>
                <a:srgbClr val="0070C0"/>
              </a:solidFill>
              <a:latin typeface="+mj-lt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12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332656"/>
            <a:ext cx="1080120" cy="864096"/>
          </a:xfrm>
          <a:prstGeom prst="rect">
            <a:avLst/>
          </a:prstGeom>
          <a:noFill/>
        </p:spPr>
      </p:pic>
      <p:sp>
        <p:nvSpPr>
          <p:cNvPr id="18" name="Цилиндр 17"/>
          <p:cNvSpPr/>
          <p:nvPr/>
        </p:nvSpPr>
        <p:spPr>
          <a:xfrm rot="16200000">
            <a:off x="5057816" y="2943184"/>
            <a:ext cx="1071570" cy="5643602"/>
          </a:xfrm>
          <a:prstGeom prst="can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 anchorCtr="1"/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</a:rPr>
              <a:t>стремление к творческой деятельности</a:t>
            </a:r>
            <a:endParaRPr lang="ru-RU" sz="3200" b="1" dirty="0">
              <a:solidFill>
                <a:srgbClr val="00B050"/>
              </a:solidFill>
            </a:endParaRPr>
          </a:p>
        </p:txBody>
      </p:sp>
      <p:cxnSp>
        <p:nvCxnSpPr>
          <p:cNvPr id="20" name="Соединительная линия уступом 19"/>
          <p:cNvCxnSpPr/>
          <p:nvPr/>
        </p:nvCxnSpPr>
        <p:spPr>
          <a:xfrm>
            <a:off x="1259632" y="1196752"/>
            <a:ext cx="1584176" cy="864096"/>
          </a:xfrm>
          <a:prstGeom prst="bentConnector3">
            <a:avLst>
              <a:gd name="adj1" fmla="val 50000"/>
            </a:avLst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оединительная линия уступом 22"/>
          <p:cNvCxnSpPr/>
          <p:nvPr/>
        </p:nvCxnSpPr>
        <p:spPr>
          <a:xfrm>
            <a:off x="1403648" y="2204864"/>
            <a:ext cx="1440160" cy="936104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5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Соединительная линия уступом 23"/>
          <p:cNvCxnSpPr/>
          <p:nvPr/>
        </p:nvCxnSpPr>
        <p:spPr>
          <a:xfrm>
            <a:off x="1259632" y="3501008"/>
            <a:ext cx="1728192" cy="936104"/>
          </a:xfrm>
          <a:prstGeom prst="bentConnector3">
            <a:avLst>
              <a:gd name="adj1" fmla="val 50000"/>
            </a:avLst>
          </a:prstGeom>
          <a:ln w="63500">
            <a:solidFill>
              <a:srgbClr val="99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24"/>
          <p:cNvCxnSpPr/>
          <p:nvPr/>
        </p:nvCxnSpPr>
        <p:spPr>
          <a:xfrm>
            <a:off x="1331640" y="4869160"/>
            <a:ext cx="1656184" cy="864096"/>
          </a:xfrm>
          <a:prstGeom prst="bentConnector3">
            <a:avLst>
              <a:gd name="adj1" fmla="val 50000"/>
            </a:avLst>
          </a:prstGeom>
          <a:ln w="635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2500298" y="1285860"/>
            <a:ext cx="4000528" cy="2803525"/>
            <a:chOff x="1968" y="1488"/>
            <a:chExt cx="1776" cy="1766"/>
          </a:xfrm>
        </p:grpSpPr>
        <p:sp>
          <p:nvSpPr>
            <p:cNvPr id="3" name="AutoShape 21"/>
            <p:cNvSpPr>
              <a:spLocks noChangeArrowheads="1"/>
            </p:cNvSpPr>
            <p:nvPr/>
          </p:nvSpPr>
          <p:spPr bwMode="gray">
            <a:xfrm rot="6774404">
              <a:off x="2004" y="1578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0"/>
                    <a:invGamma/>
                  </a:schemeClr>
                </a:gs>
                <a:gs pos="100000">
                  <a:schemeClr val="hlink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4" name="AutoShape 22"/>
            <p:cNvSpPr>
              <a:spLocks noChangeArrowheads="1"/>
            </p:cNvSpPr>
            <p:nvPr/>
          </p:nvSpPr>
          <p:spPr bwMode="gray">
            <a:xfrm rot="12174404">
              <a:off x="1968" y="1567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0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5" name="AutoShape 23"/>
            <p:cNvSpPr>
              <a:spLocks noChangeArrowheads="1"/>
            </p:cNvSpPr>
            <p:nvPr/>
          </p:nvSpPr>
          <p:spPr bwMode="gray">
            <a:xfrm rot="17574404">
              <a:off x="2029" y="1500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6275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6" name="AutoShape 24"/>
            <p:cNvSpPr>
              <a:spLocks noChangeArrowheads="1"/>
            </p:cNvSpPr>
            <p:nvPr/>
          </p:nvSpPr>
          <p:spPr bwMode="gray">
            <a:xfrm rot="22974404">
              <a:off x="2056" y="1536"/>
              <a:ext cx="1688" cy="1664"/>
            </a:xfrm>
            <a:custGeom>
              <a:avLst/>
              <a:gdLst>
                <a:gd name="G0" fmla="+- -1509893 0 0"/>
                <a:gd name="G1" fmla="+- -5955455 0 0"/>
                <a:gd name="G2" fmla="+- -1509893 0 -5955455"/>
                <a:gd name="G3" fmla="+- 10800 0 0"/>
                <a:gd name="G4" fmla="+- 0 0 -1509893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926 0 0"/>
                <a:gd name="G9" fmla="+- 0 0 -5955455"/>
                <a:gd name="G10" fmla="+- 7926 0 2700"/>
                <a:gd name="G11" fmla="cos G10 -1509893"/>
                <a:gd name="G12" fmla="sin G10 -1509893"/>
                <a:gd name="G13" fmla="cos 13500 -1509893"/>
                <a:gd name="G14" fmla="sin 13500 -1509893"/>
                <a:gd name="G15" fmla="+- G11 10800 0"/>
                <a:gd name="G16" fmla="+- G12 10800 0"/>
                <a:gd name="G17" fmla="+- G13 10800 0"/>
                <a:gd name="G18" fmla="+- G14 10800 0"/>
                <a:gd name="G19" fmla="*/ 7926 1 2"/>
                <a:gd name="G20" fmla="+- G19 5400 0"/>
                <a:gd name="G21" fmla="cos G20 -1509893"/>
                <a:gd name="G22" fmla="sin G20 -1509893"/>
                <a:gd name="G23" fmla="+- G21 10800 0"/>
                <a:gd name="G24" fmla="+- G12 G23 G22"/>
                <a:gd name="G25" fmla="+- G22 G23 G11"/>
                <a:gd name="G26" fmla="cos 10800 -1509893"/>
                <a:gd name="G27" fmla="sin 10800 -1509893"/>
                <a:gd name="G28" fmla="cos 7926 -1509893"/>
                <a:gd name="G29" fmla="sin 7926 -1509893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5955455"/>
                <a:gd name="G36" fmla="sin G34 -5955455"/>
                <a:gd name="G37" fmla="+/ -5955455 -1509893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926 G39"/>
                <a:gd name="G43" fmla="sin 7926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16689 w 21600"/>
                <a:gd name="T5" fmla="*/ 1746 h 21600"/>
                <a:gd name="T6" fmla="*/ 10657 w 21600"/>
                <a:gd name="T7" fmla="*/ 1438 h 21600"/>
                <a:gd name="T8" fmla="*/ 15121 w 21600"/>
                <a:gd name="T9" fmla="*/ 4156 h 21600"/>
                <a:gd name="T10" fmla="*/ 23223 w 21600"/>
                <a:gd name="T11" fmla="*/ 5516 h 21600"/>
                <a:gd name="T12" fmla="*/ 21035 w 21600"/>
                <a:gd name="T13" fmla="*/ 10942 h 21600"/>
                <a:gd name="T14" fmla="*/ 15609 w 21600"/>
                <a:gd name="T15" fmla="*/ 8754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8093" y="7698"/>
                  </a:moveTo>
                  <a:cubicBezTo>
                    <a:pt x="16849" y="4772"/>
                    <a:pt x="13978" y="2874"/>
                    <a:pt x="10800" y="2874"/>
                  </a:cubicBezTo>
                  <a:cubicBezTo>
                    <a:pt x="10759" y="2873"/>
                    <a:pt x="10719" y="2874"/>
                    <a:pt x="10679" y="2874"/>
                  </a:cubicBezTo>
                  <a:lnTo>
                    <a:pt x="10635" y="1"/>
                  </a:lnTo>
                  <a:cubicBezTo>
                    <a:pt x="10690" y="0"/>
                    <a:pt x="10745" y="-1"/>
                    <a:pt x="10800" y="0"/>
                  </a:cubicBezTo>
                  <a:cubicBezTo>
                    <a:pt x="15131" y="0"/>
                    <a:pt x="19043" y="2587"/>
                    <a:pt x="20738" y="6573"/>
                  </a:cubicBezTo>
                  <a:lnTo>
                    <a:pt x="23223" y="5516"/>
                  </a:lnTo>
                  <a:lnTo>
                    <a:pt x="21035" y="10942"/>
                  </a:lnTo>
                  <a:lnTo>
                    <a:pt x="15609" y="8754"/>
                  </a:lnTo>
                  <a:lnTo>
                    <a:pt x="18093" y="7698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0"/>
                    <a:invGamma/>
                  </a:schemeClr>
                </a:gs>
                <a:gs pos="100000">
                  <a:schemeClr val="accent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algn="ctr" eaLnBrk="1" hangingPunct="1">
                <a:defRPr/>
              </a:pPr>
              <a:endParaRPr lang="ru-RU"/>
            </a:p>
          </p:txBody>
        </p:sp>
      </p:grpSp>
      <p:sp>
        <p:nvSpPr>
          <p:cNvPr id="7" name="AutoShape 8"/>
          <p:cNvSpPr>
            <a:spLocks noChangeArrowheads="1"/>
          </p:cNvSpPr>
          <p:nvPr/>
        </p:nvSpPr>
        <p:spPr bwMode="gray">
          <a:xfrm>
            <a:off x="285720" y="642918"/>
            <a:ext cx="2357454" cy="1428760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folHlink">
                  <a:gamma/>
                  <a:shade val="69804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9" name="AutoShape 16"/>
          <p:cNvSpPr>
            <a:spLocks noChangeArrowheads="1"/>
          </p:cNvSpPr>
          <p:nvPr/>
        </p:nvSpPr>
        <p:spPr bwMode="gray">
          <a:xfrm>
            <a:off x="928662" y="4714884"/>
            <a:ext cx="2571768" cy="1785950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accent2">
                  <a:gamma/>
                  <a:shade val="79216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gray">
          <a:xfrm>
            <a:off x="179512" y="2780928"/>
            <a:ext cx="2500330" cy="1500198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hlink">
                  <a:gamma/>
                  <a:shade val="79216"/>
                  <a:invGamma/>
                </a:schemeClr>
              </a:gs>
              <a:gs pos="100000">
                <a:schemeClr val="hlink"/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1640" y="260648"/>
            <a:ext cx="66722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u="sng" dirty="0" smtClean="0">
                <a:solidFill>
                  <a:srgbClr val="C00000"/>
                </a:solidFill>
              </a:rPr>
              <a:t>ВЕДУЩАЯ  ПЕДАГОГИЧЕСКАЯ ИДЕЯ</a:t>
            </a:r>
            <a:endParaRPr lang="ru-RU" sz="2400" b="1" u="sng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34" y="785794"/>
            <a:ext cx="1857388" cy="1128714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Формирование познавательной деятельности.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3528" y="2924944"/>
            <a:ext cx="2143140" cy="1214446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Стимулирование, </a:t>
            </a:r>
          </a:p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развитие творческой самостоятельности.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42976" y="4929198"/>
            <a:ext cx="2071702" cy="134302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Активизация учащихся в процессе учебной работы.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" name="AutoShape 12"/>
          <p:cNvSpPr>
            <a:spLocks noChangeArrowheads="1"/>
          </p:cNvSpPr>
          <p:nvPr/>
        </p:nvSpPr>
        <p:spPr bwMode="gray">
          <a:xfrm>
            <a:off x="6357950" y="642918"/>
            <a:ext cx="2571768" cy="1643074"/>
          </a:xfrm>
          <a:prstGeom prst="roundRect">
            <a:avLst>
              <a:gd name="adj" fmla="val 12699"/>
            </a:avLst>
          </a:prstGeom>
          <a:gradFill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rgbClr val="FF9900"/>
              </a:gs>
            </a:gsLst>
            <a:lin ang="5400000" scaled="1"/>
          </a:gradFill>
          <a:ln w="9525" cmpd="sng" algn="ctr">
            <a:solidFill>
              <a:schemeClr val="accent1">
                <a:lumMod val="75000"/>
                <a:alpha val="72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500826" y="785794"/>
            <a:ext cx="2285984" cy="1357322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Деятельностный</a:t>
            </a: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аспект личного вклада педагога в развитие образования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7000892" y="2571744"/>
            <a:ext cx="1857388" cy="1000132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Проектная деятельность</a:t>
            </a:r>
            <a:endParaRPr lang="ru-RU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6516216" y="3857628"/>
            <a:ext cx="2342064" cy="1083540"/>
          </a:xfrm>
          <a:prstGeom prst="flowChartAlternateProcess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u="sng" dirty="0" smtClean="0">
                <a:solidFill>
                  <a:schemeClr val="accent6">
                    <a:lumMod val="50000"/>
                  </a:schemeClr>
                </a:solidFill>
              </a:rPr>
              <a:t>Игровые технологии</a:t>
            </a:r>
            <a:endParaRPr lang="ru-RU" sz="2800" b="1" u="sng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6572264" y="5143512"/>
            <a:ext cx="2357454" cy="1071570"/>
          </a:xfrm>
          <a:prstGeom prst="flowChartAlternate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Информационно-коммуникационные технологии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4143372" y="5214950"/>
            <a:ext cx="2143140" cy="1000132"/>
          </a:xfrm>
          <a:prstGeom prst="flowChartAlternateProcess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Технология обучения в сотрудничестве</a:t>
            </a:r>
            <a:endParaRPr lang="ru-RU" b="1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26" name="Прямая соединительная линия 25"/>
          <p:cNvCxnSpPr>
            <a:endCxn id="18" idx="0"/>
          </p:cNvCxnSpPr>
          <p:nvPr/>
        </p:nvCxnSpPr>
        <p:spPr>
          <a:xfrm rot="5400000">
            <a:off x="7786710" y="2428868"/>
            <a:ext cx="285752" cy="1588"/>
          </a:xfrm>
          <a:prstGeom prst="line">
            <a:avLst/>
          </a:prstGeom>
          <a:ln cmpd="sng">
            <a:solidFill>
              <a:schemeClr val="accent1">
                <a:shade val="95000"/>
                <a:satMod val="105000"/>
                <a:alpha val="4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endCxn id="19" idx="0"/>
          </p:cNvCxnSpPr>
          <p:nvPr/>
        </p:nvCxnSpPr>
        <p:spPr>
          <a:xfrm flipH="1">
            <a:off x="7687248" y="3644108"/>
            <a:ext cx="243132" cy="2135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stCxn id="19" idx="2"/>
          </p:cNvCxnSpPr>
          <p:nvPr/>
        </p:nvCxnSpPr>
        <p:spPr>
          <a:xfrm>
            <a:off x="7687248" y="4941168"/>
            <a:ext cx="241544" cy="131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5400000">
            <a:off x="4964909" y="3178967"/>
            <a:ext cx="2786082" cy="1143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2843808" y="1412776"/>
            <a:ext cx="30963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C006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изучение дидактических возможностей использования игровых технологий на уроках в начальной школе;</a:t>
            </a:r>
            <a:endParaRPr lang="ru-RU" sz="2400" b="1" dirty="0" smtClean="0">
              <a:solidFill>
                <a:srgbClr val="CC0066"/>
              </a:solidFill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dirty="0" smtClean="0">
              <a:solidFill>
                <a:srgbClr val="CC0066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войная стрелка вверх/вниз 3"/>
          <p:cNvSpPr/>
          <p:nvPr/>
        </p:nvSpPr>
        <p:spPr>
          <a:xfrm>
            <a:off x="467544" y="332656"/>
            <a:ext cx="1584176" cy="6048672"/>
          </a:xfrm>
          <a:prstGeom prst="upDownArrow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-752208" y="2848552"/>
            <a:ext cx="39388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 а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ч 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gray">
          <a:xfrm>
            <a:off x="2123728" y="692696"/>
            <a:ext cx="6264696" cy="936104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 sz="2800" b="1" dirty="0"/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gray">
          <a:xfrm>
            <a:off x="1907704" y="2060848"/>
            <a:ext cx="6264696" cy="9112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 sz="2800" b="1" dirty="0"/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gray">
          <a:xfrm>
            <a:off x="1907704" y="3645024"/>
            <a:ext cx="6264696" cy="9112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CFB7C8"/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 sz="2800" b="1" dirty="0"/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gray">
          <a:xfrm>
            <a:off x="2123728" y="5013176"/>
            <a:ext cx="6264696" cy="9112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 sz="2800" b="1" dirty="0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195736" y="775157"/>
            <a:ext cx="73083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Проанализировать опыт эффективности взаимодействия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игровой и учебно-познавательной деятельности.</a:t>
            </a:r>
            <a:endParaRPr kumimoji="0" lang="ru-RU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979712" y="2254314"/>
            <a:ext cx="67687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Выявить значение игровой деятельности в развитии  младших школьников.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051720" y="3783523"/>
            <a:ext cx="642592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Диагностировать уровень развития познавательной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активности </a:t>
            </a: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процессе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игровой деятельности.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195736" y="4981236"/>
            <a:ext cx="822797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Обобщить и разработать систему  методов и приемов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организации взаимодействия игровой и учебно-познавательной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деятельности </a:t>
            </a: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младших школьников,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средства формирования универсальных учебных действий.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395536" y="0"/>
            <a:ext cx="3168352" cy="2292350"/>
            <a:chOff x="884" y="2523"/>
            <a:chExt cx="862" cy="862"/>
          </a:xfrm>
        </p:grpSpPr>
        <p:sp>
          <p:nvSpPr>
            <p:cNvPr id="3" name="Oval 41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00CC66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4" name="Oval 42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5" name="Oval 43"/>
            <p:cNvSpPr>
              <a:spLocks noChangeArrowheads="1"/>
            </p:cNvSpPr>
            <p:nvPr/>
          </p:nvSpPr>
          <p:spPr bwMode="gray">
            <a:xfrm>
              <a:off x="940" y="2579"/>
              <a:ext cx="750" cy="750"/>
            </a:xfrm>
            <a:prstGeom prst="ellipse">
              <a:avLst/>
            </a:prstGeom>
            <a:gradFill rotWithShape="1">
              <a:gsLst>
                <a:gs pos="0">
                  <a:srgbClr val="006E37"/>
                </a:gs>
                <a:gs pos="50000">
                  <a:srgbClr val="00CC66"/>
                </a:gs>
                <a:gs pos="100000">
                  <a:srgbClr val="006E37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6" name="Oval 44"/>
            <p:cNvSpPr>
              <a:spLocks noChangeArrowheads="1"/>
            </p:cNvSpPr>
            <p:nvPr/>
          </p:nvSpPr>
          <p:spPr bwMode="gray">
            <a:xfrm>
              <a:off x="941" y="2579"/>
              <a:ext cx="749" cy="750"/>
            </a:xfrm>
            <a:prstGeom prst="ellipse">
              <a:avLst/>
            </a:prstGeom>
            <a:gradFill rotWithShape="1">
              <a:gsLst>
                <a:gs pos="0">
                  <a:srgbClr val="008241"/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7" name="Oval 45"/>
            <p:cNvSpPr>
              <a:spLocks noChangeArrowheads="1"/>
            </p:cNvSpPr>
            <p:nvPr/>
          </p:nvSpPr>
          <p:spPr bwMode="gray">
            <a:xfrm>
              <a:off x="981" y="2617"/>
              <a:ext cx="674" cy="674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8" name="Oval 46"/>
            <p:cNvSpPr>
              <a:spLocks noChangeArrowheads="1"/>
            </p:cNvSpPr>
            <p:nvPr/>
          </p:nvSpPr>
          <p:spPr bwMode="gray">
            <a:xfrm>
              <a:off x="992" y="2628"/>
              <a:ext cx="653" cy="653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9" name="Oval 47"/>
            <p:cNvSpPr>
              <a:spLocks noChangeArrowheads="1"/>
            </p:cNvSpPr>
            <p:nvPr/>
          </p:nvSpPr>
          <p:spPr bwMode="gray">
            <a:xfrm>
              <a:off x="1000" y="2632"/>
              <a:ext cx="637" cy="63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E9E9E9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10" name="Oval 48"/>
            <p:cNvSpPr>
              <a:spLocks noChangeArrowheads="1"/>
            </p:cNvSpPr>
            <p:nvPr/>
          </p:nvSpPr>
          <p:spPr bwMode="gray">
            <a:xfrm>
              <a:off x="1007" y="2638"/>
              <a:ext cx="606" cy="595"/>
            </a:xfrm>
            <a:prstGeom prst="ellipse">
              <a:avLst/>
            </a:prstGeom>
            <a:gradFill rotWithShape="1">
              <a:gsLst>
                <a:gs pos="0">
                  <a:srgbClr val="989898"/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11" name="Oval 49"/>
            <p:cNvSpPr>
              <a:spLocks noChangeArrowheads="1"/>
            </p:cNvSpPr>
            <p:nvPr/>
          </p:nvSpPr>
          <p:spPr bwMode="gray">
            <a:xfrm>
              <a:off x="1042" y="2655"/>
              <a:ext cx="539" cy="48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1" hangingPunct="1"/>
              <a:endParaRPr lang="ru-RU" altLang="ru-RU"/>
            </a:p>
          </p:txBody>
        </p:sp>
      </p:grpSp>
      <p:grpSp>
        <p:nvGrpSpPr>
          <p:cNvPr id="12" name="Group 7"/>
          <p:cNvGrpSpPr>
            <a:grpSpLocks/>
          </p:cNvGrpSpPr>
          <p:nvPr/>
        </p:nvGrpSpPr>
        <p:grpSpPr bwMode="auto">
          <a:xfrm>
            <a:off x="323528" y="2276872"/>
            <a:ext cx="3384376" cy="2314575"/>
            <a:chOff x="1921" y="1585"/>
            <a:chExt cx="1059" cy="1057"/>
          </a:xfrm>
        </p:grpSpPr>
        <p:sp>
          <p:nvSpPr>
            <p:cNvPr id="13" name="Oval 8"/>
            <p:cNvSpPr>
              <a:spLocks noChangeArrowheads="1"/>
            </p:cNvSpPr>
            <p:nvPr/>
          </p:nvSpPr>
          <p:spPr bwMode="gray">
            <a:xfrm>
              <a:off x="1921" y="1585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A886E0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14" name="Oval 9"/>
            <p:cNvSpPr>
              <a:spLocks noChangeArrowheads="1"/>
            </p:cNvSpPr>
            <p:nvPr/>
          </p:nvSpPr>
          <p:spPr bwMode="gray">
            <a:xfrm>
              <a:off x="1921" y="1585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15" name="Oval 10"/>
            <p:cNvSpPr>
              <a:spLocks noChangeArrowheads="1"/>
            </p:cNvSpPr>
            <p:nvPr/>
          </p:nvSpPr>
          <p:spPr bwMode="gray">
            <a:xfrm>
              <a:off x="1978" y="1642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5B4979"/>
                </a:gs>
                <a:gs pos="50000">
                  <a:srgbClr val="A886E0"/>
                </a:gs>
                <a:gs pos="100000">
                  <a:srgbClr val="5B4979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gray">
            <a:xfrm>
              <a:off x="1978" y="1643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6B558E"/>
                </a:gs>
                <a:gs pos="100000">
                  <a:srgbClr val="A886E0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17" name="Oval 12"/>
            <p:cNvSpPr>
              <a:spLocks noChangeArrowheads="1"/>
            </p:cNvSpPr>
            <p:nvPr/>
          </p:nvSpPr>
          <p:spPr bwMode="gray">
            <a:xfrm>
              <a:off x="2027" y="1697"/>
              <a:ext cx="830" cy="82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grpSp>
          <p:nvGrpSpPr>
            <p:cNvPr id="18" name="Group 13"/>
            <p:cNvGrpSpPr>
              <a:grpSpLocks/>
            </p:cNvGrpSpPr>
            <p:nvPr/>
          </p:nvGrpSpPr>
          <p:grpSpPr bwMode="auto">
            <a:xfrm>
              <a:off x="2044" y="1703"/>
              <a:ext cx="803" cy="802"/>
              <a:chOff x="4166" y="1706"/>
              <a:chExt cx="1252" cy="1252"/>
            </a:xfrm>
          </p:grpSpPr>
          <p:sp>
            <p:nvSpPr>
              <p:cNvPr id="19" name="Oval 1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eaLnBrk="1" hangingPunct="1"/>
                <a:endParaRPr lang="ru-RU" altLang="ru-RU"/>
              </a:p>
            </p:txBody>
          </p:sp>
          <p:sp>
            <p:nvSpPr>
              <p:cNvPr id="20" name="Oval 1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eaLnBrk="1" hangingPunct="1"/>
                <a:endParaRPr lang="ru-RU" altLang="ru-RU"/>
              </a:p>
            </p:txBody>
          </p:sp>
          <p:sp>
            <p:nvSpPr>
              <p:cNvPr id="21" name="Oval 1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eaLnBrk="1" hangingPunct="1"/>
                <a:endParaRPr lang="ru-RU" altLang="ru-RU"/>
              </a:p>
            </p:txBody>
          </p:sp>
          <p:sp>
            <p:nvSpPr>
              <p:cNvPr id="22" name="Oval 17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114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horz" wrap="none" anchor="ctr"/>
              <a:lstStyle/>
              <a:p>
                <a:pPr algn="ctr" eaLnBrk="1" hangingPunct="1"/>
                <a:endParaRPr lang="ru-RU" altLang="ru-RU" b="1" dirty="0"/>
              </a:p>
            </p:txBody>
          </p:sp>
        </p:grpSp>
      </p:grpSp>
      <p:grpSp>
        <p:nvGrpSpPr>
          <p:cNvPr id="23" name="Group 18"/>
          <p:cNvGrpSpPr>
            <a:grpSpLocks/>
          </p:cNvGrpSpPr>
          <p:nvPr/>
        </p:nvGrpSpPr>
        <p:grpSpPr bwMode="auto">
          <a:xfrm>
            <a:off x="395536" y="4554537"/>
            <a:ext cx="3384376" cy="2303463"/>
            <a:chOff x="3022" y="1007"/>
            <a:chExt cx="1055" cy="1055"/>
          </a:xfrm>
        </p:grpSpPr>
        <p:sp>
          <p:nvSpPr>
            <p:cNvPr id="24" name="Oval 19"/>
            <p:cNvSpPr>
              <a:spLocks noChangeArrowheads="1"/>
            </p:cNvSpPr>
            <p:nvPr/>
          </p:nvSpPr>
          <p:spPr bwMode="gray">
            <a:xfrm>
              <a:off x="3022" y="1007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3399FF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25" name="Oval 20"/>
            <p:cNvSpPr>
              <a:spLocks noChangeArrowheads="1"/>
            </p:cNvSpPr>
            <p:nvPr/>
          </p:nvSpPr>
          <p:spPr bwMode="gray">
            <a:xfrm>
              <a:off x="3022" y="1007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26" name="Oval 21"/>
            <p:cNvSpPr>
              <a:spLocks noChangeArrowheads="1"/>
            </p:cNvSpPr>
            <p:nvPr/>
          </p:nvSpPr>
          <p:spPr bwMode="gray">
            <a:xfrm>
              <a:off x="3093" y="1064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1C538A"/>
                </a:gs>
                <a:gs pos="50000">
                  <a:srgbClr val="3399FF"/>
                </a:gs>
                <a:gs pos="100000">
                  <a:srgbClr val="1C538A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27" name="Oval 22"/>
            <p:cNvSpPr>
              <a:spLocks noChangeArrowheads="1"/>
            </p:cNvSpPr>
            <p:nvPr/>
          </p:nvSpPr>
          <p:spPr bwMode="gray">
            <a:xfrm>
              <a:off x="3094" y="1066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2061A2"/>
                </a:gs>
                <a:gs pos="100000">
                  <a:srgbClr val="3399FF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28" name="Oval 23"/>
            <p:cNvSpPr>
              <a:spLocks noChangeArrowheads="1"/>
            </p:cNvSpPr>
            <p:nvPr/>
          </p:nvSpPr>
          <p:spPr bwMode="gray">
            <a:xfrm>
              <a:off x="3137" y="1115"/>
              <a:ext cx="824" cy="823"/>
            </a:xfrm>
            <a:prstGeom prst="ellipse">
              <a:avLst/>
            </a:prstGeom>
            <a:solidFill>
              <a:srgbClr val="000000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grpSp>
          <p:nvGrpSpPr>
            <p:cNvPr id="29" name="Group 24"/>
            <p:cNvGrpSpPr>
              <a:grpSpLocks/>
            </p:cNvGrpSpPr>
            <p:nvPr/>
          </p:nvGrpSpPr>
          <p:grpSpPr bwMode="auto">
            <a:xfrm>
              <a:off x="3153" y="1125"/>
              <a:ext cx="799" cy="800"/>
              <a:chOff x="4166" y="1706"/>
              <a:chExt cx="1252" cy="1252"/>
            </a:xfrm>
          </p:grpSpPr>
          <p:sp>
            <p:nvSpPr>
              <p:cNvPr id="30" name="Oval 25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eaLnBrk="1" hangingPunct="1"/>
                <a:endParaRPr lang="ru-RU" altLang="ru-RU"/>
              </a:p>
            </p:txBody>
          </p:sp>
          <p:sp>
            <p:nvSpPr>
              <p:cNvPr id="31" name="Oval 26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eaLnBrk="1" hangingPunct="1"/>
                <a:endParaRPr lang="ru-RU" altLang="ru-RU"/>
              </a:p>
            </p:txBody>
          </p:sp>
          <p:sp>
            <p:nvSpPr>
              <p:cNvPr id="32" name="Oval 27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eaLnBrk="1" hangingPunct="1"/>
                <a:endParaRPr lang="ru-RU" altLang="ru-RU"/>
              </a:p>
            </p:txBody>
          </p:sp>
          <p:sp>
            <p:nvSpPr>
              <p:cNvPr id="33" name="Oval 28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114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horz" wrap="none" anchor="ctr"/>
              <a:lstStyle/>
              <a:p>
                <a:pPr algn="ctr" eaLnBrk="1" hangingPunct="1"/>
                <a:endParaRPr lang="ru-RU" altLang="ru-RU" b="1" dirty="0"/>
              </a:p>
            </p:txBody>
          </p:sp>
        </p:grpSp>
      </p:grpSp>
      <p:sp>
        <p:nvSpPr>
          <p:cNvPr id="34" name="Прямоугольник 33"/>
          <p:cNvSpPr/>
          <p:nvPr/>
        </p:nvSpPr>
        <p:spPr>
          <a:xfrm>
            <a:off x="539552" y="764704"/>
            <a:ext cx="26642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Объект </a:t>
            </a:r>
          </a:p>
          <a:p>
            <a:pPr algn="ctr"/>
            <a:r>
              <a:rPr lang="ru-RU" sz="2800" b="1" dirty="0" smtClean="0"/>
              <a:t>исследования </a:t>
            </a:r>
            <a:endParaRPr lang="ru-RU" sz="28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55576" y="2852936"/>
            <a:ext cx="237626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Предмет </a:t>
            </a:r>
          </a:p>
          <a:p>
            <a:pPr algn="ctr"/>
            <a:r>
              <a:rPr lang="ru-RU" sz="2800" b="1" dirty="0" smtClean="0"/>
              <a:t>исследования</a:t>
            </a:r>
            <a:endParaRPr lang="ru-RU" sz="28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1043608" y="5445224"/>
            <a:ext cx="23636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Гипотеза</a:t>
            </a:r>
            <a:endParaRPr lang="ru-RU" sz="3200" dirty="0"/>
          </a:p>
        </p:txBody>
      </p:sp>
      <p:grpSp>
        <p:nvGrpSpPr>
          <p:cNvPr id="37" name="Group 9"/>
          <p:cNvGrpSpPr>
            <a:grpSpLocks/>
          </p:cNvGrpSpPr>
          <p:nvPr/>
        </p:nvGrpSpPr>
        <p:grpSpPr bwMode="auto">
          <a:xfrm>
            <a:off x="3851920" y="260648"/>
            <a:ext cx="4392488" cy="1653282"/>
            <a:chOff x="471" y="272"/>
            <a:chExt cx="1161" cy="1539"/>
          </a:xfrm>
        </p:grpSpPr>
        <p:sp>
          <p:nvSpPr>
            <p:cNvPr id="38" name="Oval 10"/>
            <p:cNvSpPr>
              <a:spLocks noChangeArrowheads="1"/>
            </p:cNvSpPr>
            <p:nvPr/>
          </p:nvSpPr>
          <p:spPr bwMode="lt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9" name="AutoShape 11"/>
            <p:cNvSpPr>
              <a:spLocks noChangeArrowheads="1"/>
            </p:cNvSpPr>
            <p:nvPr/>
          </p:nvSpPr>
          <p:spPr bwMode="lt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</p:grpSp>
      <p:grpSp>
        <p:nvGrpSpPr>
          <p:cNvPr id="46" name="Group 6"/>
          <p:cNvGrpSpPr>
            <a:grpSpLocks/>
          </p:cNvGrpSpPr>
          <p:nvPr/>
        </p:nvGrpSpPr>
        <p:grpSpPr bwMode="auto">
          <a:xfrm>
            <a:off x="3995936" y="2348880"/>
            <a:ext cx="4176464" cy="1728192"/>
            <a:chOff x="471" y="272"/>
            <a:chExt cx="1161" cy="1539"/>
          </a:xfrm>
        </p:grpSpPr>
        <p:sp>
          <p:nvSpPr>
            <p:cNvPr id="47" name="Oval 7"/>
            <p:cNvSpPr>
              <a:spLocks noChangeArrowheads="1"/>
            </p:cNvSpPr>
            <p:nvPr/>
          </p:nvSpPr>
          <p:spPr bwMode="lt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8" name="AutoShape 8"/>
            <p:cNvSpPr>
              <a:spLocks noChangeArrowheads="1"/>
            </p:cNvSpPr>
            <p:nvPr/>
          </p:nvSpPr>
          <p:spPr bwMode="lt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>
                    <a:alpha val="50000"/>
                  </a:schemeClr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49" name="Group 3"/>
          <p:cNvGrpSpPr>
            <a:grpSpLocks/>
          </p:cNvGrpSpPr>
          <p:nvPr/>
        </p:nvGrpSpPr>
        <p:grpSpPr bwMode="auto">
          <a:xfrm>
            <a:off x="4067944" y="4437112"/>
            <a:ext cx="4176464" cy="2232248"/>
            <a:chOff x="471" y="272"/>
            <a:chExt cx="1161" cy="1539"/>
          </a:xfrm>
          <a:solidFill>
            <a:srgbClr val="CC0066"/>
          </a:solidFill>
        </p:grpSpPr>
        <p:sp>
          <p:nvSpPr>
            <p:cNvPr id="50" name="Oval 4"/>
            <p:cNvSpPr>
              <a:spLocks noChangeArrowheads="1"/>
            </p:cNvSpPr>
            <p:nvPr/>
          </p:nvSpPr>
          <p:spPr bwMode="ltGray">
            <a:xfrm>
              <a:off x="471" y="1438"/>
              <a:ext cx="1159" cy="362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1" name="AutoShape 5"/>
            <p:cNvSpPr>
              <a:spLocks noChangeArrowheads="1"/>
            </p:cNvSpPr>
            <p:nvPr/>
          </p:nvSpPr>
          <p:spPr bwMode="lt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448020" y="662499"/>
            <a:ext cx="3719031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познавательная деятельность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Учащихся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уроках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начальной школе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4139952" y="3058552"/>
            <a:ext cx="39604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связь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учебно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–познавательной и игровой деятельности.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4355976" y="4896742"/>
            <a:ext cx="3600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использование игровых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технологий на уроках является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эффективным способом активизации познавательной деятельности школьников,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ведущим к прочному усвоению знаний.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Стрелка вправо 54"/>
          <p:cNvSpPr/>
          <p:nvPr/>
        </p:nvSpPr>
        <p:spPr>
          <a:xfrm>
            <a:off x="3131840" y="1772816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Стрелка вправо 55"/>
          <p:cNvSpPr/>
          <p:nvPr/>
        </p:nvSpPr>
        <p:spPr>
          <a:xfrm>
            <a:off x="3275856" y="407707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трелка вправо 56"/>
          <p:cNvSpPr/>
          <p:nvPr/>
        </p:nvSpPr>
        <p:spPr>
          <a:xfrm>
            <a:off x="3203848" y="63733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2" descr="https://fsd.multiurok.ru/html/2018/04/15/s_5ad3984049b2e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fsd.multiurok.ru/html/2018/04/15/s_5ad3984049b2e/img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6635" y="404664"/>
            <a:ext cx="80502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Принципы классификации педагогических игр:</a:t>
            </a:r>
            <a:endParaRPr lang="ru-RU" sz="28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chemeClr val="bg2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0" y="980728"/>
            <a:ext cx="91440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 виду деятельности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(двигательные, умственные, трудовые, социальные, психологические);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 характеру педагогического процесса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(обучающие, тренировочные, контролирующие, развивающие, преобразующие);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 характеру игровой методики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(предметные, сюжетные, ролевые, деловые, имитационные, игры-драматизации);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 структуре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(игры-упражнения, игры-состязания).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808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1268760"/>
            <a:ext cx="1440160" cy="115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2800" b="1" u="sng" dirty="0" smtClean="0">
                <a:solidFill>
                  <a:srgbClr val="C00000"/>
                </a:solidFill>
              </a:rPr>
              <a:t>Классификация дидактических игр  </a:t>
            </a:r>
            <a:r>
              <a:rPr lang="ru-RU" sz="2800" b="1" i="1" u="sng" dirty="0" smtClean="0">
                <a:solidFill>
                  <a:srgbClr val="C00000"/>
                </a:solidFill>
              </a:rPr>
              <a:t>С.А. Шмакова.</a:t>
            </a:r>
            <a:endParaRPr lang="ru-RU" sz="2800" b="1" u="sng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052735"/>
          <a:ext cx="8229600" cy="55746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424"/>
                <a:gridCol w="3960440"/>
                <a:gridCol w="3538736"/>
              </a:tblGrid>
              <a:tr h="79142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1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по содержанию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</a:tr>
              <a:tr h="1721036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2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по форме 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игровые тренинги и упражнения, игровые тесты, игровые импровизации, соревнования, конкурсы, игровые аукционы, игровые модели - КВН, Поле чудес 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</a:tr>
              <a:tr h="1449293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3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по характеру: 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собственно игры и игровые модели (деловые, имитационные, </a:t>
                      </a:r>
                      <a:r>
                        <a:rPr lang="ru-RU" sz="1800" b="1" kern="1200" dirty="0" err="1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организаторско-деятельностные</a:t>
                      </a: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)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</a:tr>
              <a:tr h="79142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4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по времени проведения: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длительные и кратковременные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</a:tr>
              <a:tr h="791429">
                <a:tc>
                  <a:txBody>
                    <a:bodyPr/>
                    <a:lstStyle/>
                    <a:p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5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по месту проведения: </a:t>
                      </a:r>
                      <a:endParaRPr lang="ru-RU" sz="18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настольные, комнатные, уличные</a:t>
                      </a:r>
                      <a:endParaRPr lang="ru-RU" sz="1800" b="1" dirty="0"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0"/>
            <a:ext cx="6934200" cy="12144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Педагогическое кредо- </a:t>
            </a:r>
            <a:b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dirty="0" smtClean="0"/>
              <a:t>  </a:t>
            </a:r>
            <a:r>
              <a:rPr lang="ru-RU" sz="2800" dirty="0" smtClean="0">
                <a:solidFill>
                  <a:srgbClr val="000000"/>
                </a:solidFill>
              </a:rPr>
              <a:t/>
            </a:r>
            <a:br>
              <a:rPr lang="ru-RU" sz="2800" dirty="0" smtClean="0">
                <a:solidFill>
                  <a:srgbClr val="000000"/>
                </a:solidFill>
              </a:rPr>
            </a:br>
            <a:endParaRPr lang="en-US" sz="2800" dirty="0" smtClean="0"/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gray">
          <a:xfrm>
            <a:off x="4500562" y="3714752"/>
            <a:ext cx="2622550" cy="2286016"/>
          </a:xfrm>
          <a:prstGeom prst="homePlate">
            <a:avLst>
              <a:gd name="adj" fmla="val 25461"/>
            </a:avLst>
          </a:prstGeom>
          <a:gradFill rotWithShape="1">
            <a:gsLst>
              <a:gs pos="0">
                <a:srgbClr val="F6F6F6"/>
              </a:gs>
              <a:gs pos="100000">
                <a:srgbClr val="C0C0C0"/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gray">
          <a:xfrm>
            <a:off x="2714612" y="3714752"/>
            <a:ext cx="2809875" cy="2309815"/>
          </a:xfrm>
          <a:prstGeom prst="homePlate">
            <a:avLst>
              <a:gd name="adj" fmla="val 27281"/>
            </a:avLst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39" name="AutoShape 7"/>
          <p:cNvSpPr>
            <a:spLocks noChangeArrowheads="1"/>
          </p:cNvSpPr>
          <p:nvPr/>
        </p:nvSpPr>
        <p:spPr bwMode="ltGray">
          <a:xfrm>
            <a:off x="928662" y="3714752"/>
            <a:ext cx="2522537" cy="2254250"/>
          </a:xfrm>
          <a:prstGeom prst="homePlate">
            <a:avLst>
              <a:gd name="adj" fmla="val 25000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9804"/>
                  <a:invGamma/>
                </a:schemeClr>
              </a:gs>
            </a:gsLst>
            <a:lin ang="27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56796" dir="3806097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 sz="4000" dirty="0"/>
          </a:p>
        </p:txBody>
      </p:sp>
      <p:sp>
        <p:nvSpPr>
          <p:cNvPr id="4103" name="Rectangle 8"/>
          <p:cNvSpPr>
            <a:spLocks noChangeArrowheads="1"/>
          </p:cNvSpPr>
          <p:nvPr/>
        </p:nvSpPr>
        <p:spPr bwMode="black">
          <a:xfrm>
            <a:off x="1000100" y="4429132"/>
            <a:ext cx="2087563" cy="954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FFFFFF"/>
                </a:solidFill>
              </a:rPr>
              <a:t>Успешный    учитель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4104" name="Rectangle 10"/>
          <p:cNvSpPr>
            <a:spLocks noChangeArrowheads="1"/>
          </p:cNvSpPr>
          <p:nvPr/>
        </p:nvSpPr>
        <p:spPr bwMode="auto">
          <a:xfrm>
            <a:off x="5072066" y="4786322"/>
            <a:ext cx="2027237" cy="954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111111"/>
                </a:solidFill>
              </a:rPr>
              <a:t>Успешный  </a:t>
            </a:r>
          </a:p>
          <a:p>
            <a:pPr algn="ctr"/>
            <a:r>
              <a:rPr lang="ru-RU" sz="2800" b="1" dirty="0">
                <a:solidFill>
                  <a:srgbClr val="111111"/>
                </a:solidFill>
              </a:rPr>
              <a:t>ученик</a:t>
            </a:r>
            <a:endParaRPr lang="en-US" sz="2800" b="1" dirty="0">
              <a:solidFill>
                <a:srgbClr val="111111"/>
              </a:solidFill>
            </a:endParaRPr>
          </a:p>
        </p:txBody>
      </p:sp>
      <p:sp>
        <p:nvSpPr>
          <p:cNvPr id="4105" name="Прямоугольник 10"/>
          <p:cNvSpPr>
            <a:spLocks noChangeArrowheads="1"/>
          </p:cNvSpPr>
          <p:nvPr/>
        </p:nvSpPr>
        <p:spPr bwMode="auto">
          <a:xfrm>
            <a:off x="1214438" y="1571625"/>
            <a:ext cx="5857875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ru-RU" b="1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8438" name="Freeform 6"/>
          <p:cNvSpPr>
            <a:spLocks/>
          </p:cNvSpPr>
          <p:nvPr/>
        </p:nvSpPr>
        <p:spPr bwMode="gray">
          <a:xfrm>
            <a:off x="1043608" y="3643314"/>
            <a:ext cx="5534970" cy="5175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7" y="267"/>
              </a:cxn>
              <a:cxn ang="0">
                <a:pos x="3454" y="267"/>
              </a:cxn>
              <a:cxn ang="0">
                <a:pos x="3292" y="8"/>
              </a:cxn>
              <a:cxn ang="0">
                <a:pos x="0" y="0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12700" cap="flat" cmpd="sng">
            <a:noFill/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</a:rPr>
              <a:t>«Не мыслями надо учить, а  учить  мыслить»</a:t>
            </a:r>
          </a:p>
        </p:txBody>
      </p:sp>
      <p:sp>
        <p:nvSpPr>
          <p:cNvPr id="13" name="AutoShape 9"/>
          <p:cNvSpPr>
            <a:spLocks noChangeArrowheads="1"/>
          </p:cNvSpPr>
          <p:nvPr/>
        </p:nvSpPr>
        <p:spPr bwMode="auto">
          <a:xfrm>
            <a:off x="1643042" y="1571612"/>
            <a:ext cx="5072098" cy="1571636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0800">
            <a:solidFill>
              <a:srgbClr val="7030A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just" fontAlgn="base">
              <a:spcBef>
                <a:spcPct val="0"/>
              </a:spcBef>
              <a:spcAft>
                <a:spcPts val="1000"/>
              </a:spcAft>
            </a:pP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От 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юбви к детям и  веры в их возможности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сотрудничества с детьми и их родителями</a:t>
            </a:r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к непрерывному поиску наиболее эффективных способов работы.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Freeform 7"/>
          <p:cNvSpPr>
            <a:spLocks/>
          </p:cNvSpPr>
          <p:nvPr/>
        </p:nvSpPr>
        <p:spPr bwMode="gray">
          <a:xfrm rot="17248270" flipH="1" flipV="1">
            <a:off x="6384233" y="2310578"/>
            <a:ext cx="2388886" cy="2048817"/>
          </a:xfrm>
          <a:custGeom>
            <a:avLst/>
            <a:gdLst>
              <a:gd name="T0" fmla="*/ 0 w 982"/>
              <a:gd name="T1" fmla="*/ 2147483647 h 774"/>
              <a:gd name="T2" fmla="*/ 2147483647 w 982"/>
              <a:gd name="T3" fmla="*/ 2147483647 h 774"/>
              <a:gd name="T4" fmla="*/ 2147483647 w 982"/>
              <a:gd name="T5" fmla="*/ 2147483647 h 774"/>
              <a:gd name="T6" fmla="*/ 2147483647 w 982"/>
              <a:gd name="T7" fmla="*/ 2147483647 h 774"/>
              <a:gd name="T8" fmla="*/ 2147483647 w 982"/>
              <a:gd name="T9" fmla="*/ 2147483647 h 774"/>
              <a:gd name="T10" fmla="*/ 2147483647 w 982"/>
              <a:gd name="T11" fmla="*/ 2147483647 h 774"/>
              <a:gd name="T12" fmla="*/ 2147483647 w 982"/>
              <a:gd name="T13" fmla="*/ 2147483647 h 774"/>
              <a:gd name="T14" fmla="*/ 2147483647 w 982"/>
              <a:gd name="T15" fmla="*/ 2147483647 h 774"/>
              <a:gd name="T16" fmla="*/ 2147483647 w 982"/>
              <a:gd name="T17" fmla="*/ 2147483647 h 774"/>
              <a:gd name="T18" fmla="*/ 2147483647 w 982"/>
              <a:gd name="T19" fmla="*/ 2147483647 h 774"/>
              <a:gd name="T20" fmla="*/ 2147483647 w 982"/>
              <a:gd name="T21" fmla="*/ 2147483647 h 774"/>
              <a:gd name="T22" fmla="*/ 2147483647 w 982"/>
              <a:gd name="T23" fmla="*/ 2147483647 h 774"/>
              <a:gd name="T24" fmla="*/ 2147483647 w 982"/>
              <a:gd name="T25" fmla="*/ 2147483647 h 774"/>
              <a:gd name="T26" fmla="*/ 2147483647 w 982"/>
              <a:gd name="T27" fmla="*/ 2147483647 h 774"/>
              <a:gd name="T28" fmla="*/ 2147483647 w 982"/>
              <a:gd name="T29" fmla="*/ 2147483647 h 774"/>
              <a:gd name="T30" fmla="*/ 2147483647 w 982"/>
              <a:gd name="T31" fmla="*/ 2147483647 h 774"/>
              <a:gd name="T32" fmla="*/ 2147483647 w 982"/>
              <a:gd name="T33" fmla="*/ 2147483647 h 774"/>
              <a:gd name="T34" fmla="*/ 2147483647 w 982"/>
              <a:gd name="T35" fmla="*/ 2147483647 h 774"/>
              <a:gd name="T36" fmla="*/ 2147483647 w 982"/>
              <a:gd name="T37" fmla="*/ 2147483647 h 774"/>
              <a:gd name="T38" fmla="*/ 2147483647 w 982"/>
              <a:gd name="T39" fmla="*/ 2147483647 h 774"/>
              <a:gd name="T40" fmla="*/ 2147483647 w 982"/>
              <a:gd name="T41" fmla="*/ 2147483647 h 774"/>
              <a:gd name="T42" fmla="*/ 2147483647 w 982"/>
              <a:gd name="T43" fmla="*/ 2147483647 h 774"/>
              <a:gd name="T44" fmla="*/ 2147483647 w 982"/>
              <a:gd name="T45" fmla="*/ 2147483647 h 774"/>
              <a:gd name="T46" fmla="*/ 2147483647 w 982"/>
              <a:gd name="T47" fmla="*/ 2147483647 h 774"/>
              <a:gd name="T48" fmla="*/ 2147483647 w 982"/>
              <a:gd name="T49" fmla="*/ 2147483647 h 774"/>
              <a:gd name="T50" fmla="*/ 2147483647 w 982"/>
              <a:gd name="T51" fmla="*/ 2147483647 h 774"/>
              <a:gd name="T52" fmla="*/ 2147483647 w 982"/>
              <a:gd name="T53" fmla="*/ 0 h 774"/>
              <a:gd name="T54" fmla="*/ 2147483647 w 982"/>
              <a:gd name="T55" fmla="*/ 2147483647 h 774"/>
              <a:gd name="T56" fmla="*/ 2147483647 w 982"/>
              <a:gd name="T57" fmla="*/ 2147483647 h 774"/>
              <a:gd name="T58" fmla="*/ 2147483647 w 982"/>
              <a:gd name="T59" fmla="*/ 2147483647 h 774"/>
              <a:gd name="T60" fmla="*/ 2147483647 w 982"/>
              <a:gd name="T61" fmla="*/ 2147483647 h 774"/>
              <a:gd name="T62" fmla="*/ 2147483647 w 982"/>
              <a:gd name="T63" fmla="*/ 2147483647 h 774"/>
              <a:gd name="T64" fmla="*/ 2147483647 w 982"/>
              <a:gd name="T65" fmla="*/ 2147483647 h 774"/>
              <a:gd name="T66" fmla="*/ 2147483647 w 982"/>
              <a:gd name="T67" fmla="*/ 2147483647 h 774"/>
              <a:gd name="T68" fmla="*/ 2147483647 w 982"/>
              <a:gd name="T69" fmla="*/ 2147483647 h 774"/>
              <a:gd name="T70" fmla="*/ 2147483647 w 982"/>
              <a:gd name="T71" fmla="*/ 2147483647 h 774"/>
              <a:gd name="T72" fmla="*/ 2147483647 w 982"/>
              <a:gd name="T73" fmla="*/ 2147483647 h 774"/>
              <a:gd name="T74" fmla="*/ 2147483647 w 982"/>
              <a:gd name="T75" fmla="*/ 2147483647 h 774"/>
              <a:gd name="T76" fmla="*/ 2147483647 w 982"/>
              <a:gd name="T77" fmla="*/ 2147483647 h 774"/>
              <a:gd name="T78" fmla="*/ 2147483647 w 982"/>
              <a:gd name="T79" fmla="*/ 2147483647 h 774"/>
              <a:gd name="T80" fmla="*/ 2147483647 w 982"/>
              <a:gd name="T81" fmla="*/ 2147483647 h 774"/>
              <a:gd name="T82" fmla="*/ 2147483647 w 982"/>
              <a:gd name="T83" fmla="*/ 2147483647 h 774"/>
              <a:gd name="T84" fmla="*/ 2147483647 w 982"/>
              <a:gd name="T85" fmla="*/ 2147483647 h 774"/>
              <a:gd name="T86" fmla="*/ 2147483647 w 982"/>
              <a:gd name="T87" fmla="*/ 2147483647 h 774"/>
              <a:gd name="T88" fmla="*/ 2147483647 w 982"/>
              <a:gd name="T89" fmla="*/ 2147483647 h 774"/>
              <a:gd name="T90" fmla="*/ 2147483647 w 982"/>
              <a:gd name="T91" fmla="*/ 2147483647 h 774"/>
              <a:gd name="T92" fmla="*/ 2147483647 w 982"/>
              <a:gd name="T93" fmla="*/ 2147483647 h 774"/>
              <a:gd name="T94" fmla="*/ 2147483647 w 982"/>
              <a:gd name="T95" fmla="*/ 2147483647 h 774"/>
              <a:gd name="T96" fmla="*/ 2147483647 w 982"/>
              <a:gd name="T97" fmla="*/ 2147483647 h 774"/>
              <a:gd name="T98" fmla="*/ 2147483647 w 982"/>
              <a:gd name="T99" fmla="*/ 2147483647 h 774"/>
              <a:gd name="T100" fmla="*/ 2147483647 w 982"/>
              <a:gd name="T101" fmla="*/ 2147483647 h 774"/>
              <a:gd name="T102" fmla="*/ 2147483647 w 982"/>
              <a:gd name="T103" fmla="*/ 2147483647 h 774"/>
              <a:gd name="T104" fmla="*/ 0 w 982"/>
              <a:gd name="T105" fmla="*/ 2147483647 h 774"/>
              <a:gd name="T106" fmla="*/ 0 w 982"/>
              <a:gd name="T107" fmla="*/ 2147483647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rgbClr val="E7A9A9">
                  <a:alpha val="32001"/>
                </a:srgbClr>
              </a:gs>
              <a:gs pos="100000">
                <a:srgbClr val="D05656"/>
              </a:gs>
            </a:gsLst>
            <a:lin ang="0" scaled="1"/>
          </a:gra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6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9" y="285728"/>
            <a:ext cx="1971836" cy="114300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395536" y="476672"/>
          <a:ext cx="8229600" cy="606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424"/>
                <a:gridCol w="3960440"/>
                <a:gridCol w="3538736"/>
              </a:tblGrid>
              <a:tr h="563761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6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по составу и количеству участников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: одиночные, парные, групповые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</a:tr>
              <a:tr h="801135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7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по степени управления: 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предложенные взрослыми (организованные), стихийные;</a:t>
                      </a:r>
                    </a:p>
                    <a:p>
                      <a:endParaRPr lang="ru-RU" sz="1600" b="1" dirty="0"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</a:tr>
              <a:tr h="563761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8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по наличию или отсутствию аксессуаров: 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без предметов, с предметами;</a:t>
                      </a:r>
                      <a:endParaRPr lang="ru-RU" sz="1600" b="1" dirty="0"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</a:tr>
              <a:tr h="175062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9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по характеру правил: 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игры с «жесткими» (готовыми) правилами; игры «вольные», где правила устанавливаются по ходу игровых действий; игры со свободной стихией, где комбинируются первый и второй варианты;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</a:tr>
              <a:tr h="2225373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j-lt"/>
                        </a:rPr>
                        <a:t>10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rgbClr val="C00000"/>
                          </a:solidFill>
                          <a:latin typeface="+mj-lt"/>
                          <a:ea typeface="+mn-ea"/>
                          <a:cs typeface="+mn-cs"/>
                        </a:rPr>
                        <a:t>по характеру деятельности участников игры: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физические, психологические, интеллектуально-творческие (игровые методы обучения, предметные забавы, электронные и т.д.), социальные (деловые, ролевые, имитационные) и компьютерные. </a:t>
                      </a:r>
                    </a:p>
                    <a:p>
                      <a:endParaRPr lang="ru-RU" sz="1600" b="1" dirty="0">
                        <a:latin typeface="+mj-lt"/>
                      </a:endParaRPr>
                    </a:p>
                  </a:txBody>
                  <a:tcPr>
                    <a:solidFill>
                      <a:srgbClr val="CED7A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60648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 smtClean="0">
                <a:solidFill>
                  <a:srgbClr val="00B050"/>
                </a:solidFill>
              </a:rPr>
              <a:t>Классификация дидактических игр  по цели . Автор: Г.В. Козлова</a:t>
            </a: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611560" y="1006882"/>
            <a:ext cx="8136904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Игры, направленные на формирование и совершенствование навыков устного счета.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Игры, направленные на актуализацию теоретических знаний («Ярмарка», «Поле Чудес»).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Игры по формированию вычислительных навыков и умений («Математическое домино»).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Контрольно-обобщающие игры.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Игры, направленные на составление задач по рисункам, таблицам, символическим записям.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Игры, направленные на самостоятельное формулирование условий и требований задачи, закодированные в данных схемах или знаках.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https://w7.pngwing.com/pngs/690/934/png-transparent-computer-icons-encapsulated-postscript-check-flat-angle-logo-dat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563168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w7.pngwing.com/pngs/690/934/png-transparent-computer-icons-encapsulated-postscript-check-flat-angle-logo-dat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060848"/>
            <a:ext cx="563168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w7.pngwing.com/pngs/690/934/png-transparent-computer-icons-encapsulated-postscript-check-flat-angle-logo-dat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780928"/>
            <a:ext cx="563168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w7.pngwing.com/pngs/690/934/png-transparent-computer-icons-encapsulated-postscript-check-flat-angle-logo-dat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861048"/>
            <a:ext cx="563168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w7.pngwing.com/pngs/690/934/png-transparent-computer-icons-encapsulated-postscript-check-flat-angle-logo-data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581128"/>
            <a:ext cx="563168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cog734.mskobr.ru/images/%284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1124744"/>
            <a:ext cx="1090600" cy="872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0"/>
            <a:ext cx="8064896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u="sng" dirty="0" smtClean="0">
                <a:solidFill>
                  <a:schemeClr val="accent4">
                    <a:lumMod val="75000"/>
                  </a:schemeClr>
                </a:solidFill>
              </a:rPr>
              <a:t>Классификация дидактических игр  по характеру познавательной </a:t>
            </a:r>
            <a:r>
              <a:rPr lang="ru-RU" sz="2400" b="1" u="sng" dirty="0" smtClean="0">
                <a:solidFill>
                  <a:schemeClr val="accent4">
                    <a:lumMod val="75000"/>
                  </a:schemeClr>
                </a:solidFill>
              </a:rPr>
              <a:t>деятельности.</a:t>
            </a:r>
          </a:p>
          <a:p>
            <a:pPr algn="ctr"/>
            <a:r>
              <a:rPr lang="ru-RU" sz="2400" b="1" u="sng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2400" b="1" u="sng" dirty="0" smtClean="0">
                <a:solidFill>
                  <a:schemeClr val="accent4">
                    <a:lumMod val="75000"/>
                  </a:schemeClr>
                </a:solidFill>
              </a:rPr>
              <a:t>Автор: </a:t>
            </a:r>
            <a:r>
              <a:rPr lang="ru-RU" sz="2400" i="1" u="sng" dirty="0" smtClean="0">
                <a:solidFill>
                  <a:schemeClr val="accent4">
                    <a:lumMod val="75000"/>
                  </a:schemeClr>
                </a:solidFill>
              </a:rPr>
              <a:t>. </a:t>
            </a:r>
            <a:r>
              <a:rPr lang="ru-RU" sz="2400" b="1" i="1" u="sng" dirty="0" err="1" smtClean="0">
                <a:solidFill>
                  <a:schemeClr val="accent4">
                    <a:lumMod val="75000"/>
                  </a:schemeClr>
                </a:solidFill>
              </a:rPr>
              <a:t>Жикалкина</a:t>
            </a:r>
            <a:r>
              <a:rPr lang="ru-RU" sz="2400" b="1" u="sng" dirty="0" smtClean="0">
                <a:solidFill>
                  <a:schemeClr val="accent4">
                    <a:lumMod val="75000"/>
                  </a:schemeClr>
                </a:solidFill>
              </a:rPr>
              <a:t> </a:t>
            </a:r>
            <a:r>
              <a:rPr lang="ru-RU" sz="2400" b="1" u="sng" dirty="0" smtClean="0">
                <a:solidFill>
                  <a:schemeClr val="accent4">
                    <a:lumMod val="75000"/>
                  </a:schemeClr>
                </a:solidFill>
              </a:rPr>
              <a:t> Т.К.</a:t>
            </a:r>
          </a:p>
          <a:p>
            <a:pPr algn="ctr"/>
            <a:endParaRPr lang="ru-RU" sz="2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algn="ctr"/>
            <a:endParaRPr lang="ru-RU" sz="28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619672" y="1780302"/>
            <a:ext cx="698477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игры, требующие от детей исполнительской деятельности;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игры, требующие воспроизводящей деятельности;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игры, в которых запрограммирована преобразующая деятельность детей;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игры, в которые включены элементы поиска и творчества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5" name="Рисунок 4" descr="https://w7.pngwing.com/pngs/176/445/png-transparent-rexona-logo-check-mark-computer-icons-green-tick-miscellaneous-blue-angl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844824"/>
            <a:ext cx="4953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w7.pngwing.com/pngs/176/445/png-transparent-rexona-logo-check-mark-computer-icons-green-tick-miscellaneous-blue-angl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636912"/>
            <a:ext cx="4953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w7.pngwing.com/pngs/176/445/png-transparent-rexona-logo-check-mark-computer-icons-green-tick-miscellaneous-blue-angl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501008"/>
            <a:ext cx="4953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w7.pngwing.com/pngs/176/445/png-transparent-rexona-logo-check-mark-computer-icons-green-tick-miscellaneous-blue-angl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437112"/>
            <a:ext cx="4953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cog734.mskobr.ru/images/%284%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5085184"/>
            <a:ext cx="1308308" cy="1080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ая выноска 2"/>
          <p:cNvSpPr/>
          <p:nvPr/>
        </p:nvSpPr>
        <p:spPr>
          <a:xfrm>
            <a:off x="1187624" y="548680"/>
            <a:ext cx="6984776" cy="1440160"/>
          </a:xfrm>
          <a:prstGeom prst="wedgeRectCallout">
            <a:avLst>
              <a:gd name="adj1" fmla="val -22830"/>
              <a:gd name="adj2" fmla="val 94785"/>
            </a:avLst>
          </a:prstGeom>
          <a:solidFill>
            <a:schemeClr val="accent6">
              <a:lumMod val="60000"/>
              <a:lumOff val="40000"/>
            </a:schemeClr>
          </a:solidFill>
          <a:ln w="63500" cmpd="sng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+mj-lt"/>
              </a:rPr>
              <a:t>Педагогическая игра </a:t>
            </a:r>
            <a:endParaRPr lang="ru-RU" sz="48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115616" y="2204864"/>
            <a:ext cx="7200800" cy="4104456"/>
          </a:xfrm>
          <a:prstGeom prst="horizontalScroll">
            <a:avLst/>
          </a:prstGeom>
          <a:solidFill>
            <a:srgbClr val="DF87D5"/>
          </a:solidFill>
          <a:ln w="63500" cmpd="sng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четко </a:t>
            </a:r>
            <a:r>
              <a:rPr lang="ru-RU" sz="2800" b="1" dirty="0" smtClean="0">
                <a:solidFill>
                  <a:schemeClr val="bg1"/>
                </a:solidFill>
              </a:rPr>
              <a:t>поставленная цель </a:t>
            </a:r>
            <a:r>
              <a:rPr lang="ru-RU" sz="2800" b="1" dirty="0" smtClean="0">
                <a:solidFill>
                  <a:schemeClr val="bg1"/>
                </a:solidFill>
              </a:rPr>
              <a:t>обучения и </a:t>
            </a:r>
            <a:r>
              <a:rPr lang="ru-RU" sz="2800" b="1" dirty="0" smtClean="0">
                <a:solidFill>
                  <a:schemeClr val="bg1"/>
                </a:solidFill>
              </a:rPr>
              <a:t>соответствующий  </a:t>
            </a:r>
            <a:r>
              <a:rPr lang="ru-RU" sz="2800" b="1" dirty="0" smtClean="0">
                <a:solidFill>
                  <a:schemeClr val="bg1"/>
                </a:solidFill>
              </a:rPr>
              <a:t>ей </a:t>
            </a:r>
            <a:r>
              <a:rPr lang="ru-RU" sz="2800" b="1" dirty="0" smtClean="0">
                <a:solidFill>
                  <a:schemeClr val="bg1"/>
                </a:solidFill>
              </a:rPr>
              <a:t>педагогический результат, </a:t>
            </a:r>
            <a:r>
              <a:rPr lang="ru-RU" sz="2800" b="1" dirty="0" smtClean="0">
                <a:solidFill>
                  <a:schemeClr val="bg1"/>
                </a:solidFill>
              </a:rPr>
              <a:t>которые могут быть обоснованы, выделены в явном виде и характеризуются учебно-познавательной направленностью.</a:t>
            </a:r>
          </a:p>
          <a:p>
            <a:pPr algn="ctr"/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5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92282" y="1700808"/>
            <a:ext cx="1196274" cy="936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 со стрелкой вниз 1"/>
          <p:cNvSpPr/>
          <p:nvPr/>
        </p:nvSpPr>
        <p:spPr>
          <a:xfrm>
            <a:off x="827584" y="476672"/>
            <a:ext cx="7920880" cy="2232248"/>
          </a:xfrm>
          <a:prstGeom prst="downArrowCallout">
            <a:avLst/>
          </a:prstGeom>
          <a:solidFill>
            <a:schemeClr val="accent4">
              <a:lumMod val="60000"/>
              <a:lumOff val="40000"/>
            </a:schemeClr>
          </a:solidFill>
          <a:ln w="635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sz="3200" b="1" dirty="0" smtClean="0">
                <a:solidFill>
                  <a:schemeClr val="bg1"/>
                </a:solidFill>
                <a:latin typeface="+mj-lt"/>
              </a:rPr>
              <a:t>Целевые ориентации 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+mj-lt"/>
              </a:rPr>
              <a:t>педагогической игры</a:t>
            </a:r>
            <a:endParaRPr lang="ru-RU" sz="32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467544" y="2636912"/>
            <a:ext cx="2448272" cy="2088232"/>
            <a:chOff x="471" y="272"/>
            <a:chExt cx="1161" cy="1539"/>
          </a:xfrm>
        </p:grpSpPr>
        <p:sp>
          <p:nvSpPr>
            <p:cNvPr id="6" name="Oval 7"/>
            <p:cNvSpPr>
              <a:spLocks noChangeArrowheads="1"/>
            </p:cNvSpPr>
            <p:nvPr/>
          </p:nvSpPr>
          <p:spPr bwMode="lt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7" name="AutoShape 8"/>
            <p:cNvSpPr>
              <a:spLocks noChangeArrowheads="1"/>
            </p:cNvSpPr>
            <p:nvPr/>
          </p:nvSpPr>
          <p:spPr bwMode="lt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>
                    <a:alpha val="50000"/>
                  </a:schemeClr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/>
            </a:p>
          </p:txBody>
        </p:sp>
      </p:grpSp>
      <p:grpSp>
        <p:nvGrpSpPr>
          <p:cNvPr id="8" name="Group 3"/>
          <p:cNvGrpSpPr>
            <a:grpSpLocks/>
          </p:cNvGrpSpPr>
          <p:nvPr/>
        </p:nvGrpSpPr>
        <p:grpSpPr bwMode="auto">
          <a:xfrm>
            <a:off x="3203848" y="2852936"/>
            <a:ext cx="2736304" cy="2520280"/>
            <a:chOff x="471" y="272"/>
            <a:chExt cx="1161" cy="1539"/>
          </a:xfrm>
          <a:solidFill>
            <a:srgbClr val="CC0066"/>
          </a:solidFill>
        </p:grpSpPr>
        <p:sp>
          <p:nvSpPr>
            <p:cNvPr id="9" name="Oval 4"/>
            <p:cNvSpPr>
              <a:spLocks noChangeArrowheads="1"/>
            </p:cNvSpPr>
            <p:nvPr/>
          </p:nvSpPr>
          <p:spPr bwMode="ltGray">
            <a:xfrm>
              <a:off x="471" y="1438"/>
              <a:ext cx="1159" cy="362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0" name="AutoShape 5"/>
            <p:cNvSpPr>
              <a:spLocks noChangeArrowheads="1"/>
            </p:cNvSpPr>
            <p:nvPr/>
          </p:nvSpPr>
          <p:spPr bwMode="lt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p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dirty="0"/>
            </a:p>
          </p:txBody>
        </p:sp>
      </p:grp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6156176" y="2636912"/>
            <a:ext cx="2628292" cy="2088232"/>
            <a:chOff x="471" y="272"/>
            <a:chExt cx="1161" cy="1539"/>
          </a:xfrm>
        </p:grpSpPr>
        <p:sp>
          <p:nvSpPr>
            <p:cNvPr id="12" name="Oval 10"/>
            <p:cNvSpPr>
              <a:spLocks noChangeArrowheads="1"/>
            </p:cNvSpPr>
            <p:nvPr/>
          </p:nvSpPr>
          <p:spPr bwMode="lt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/>
            </a:p>
          </p:txBody>
        </p:sp>
        <p:sp>
          <p:nvSpPr>
            <p:cNvPr id="13" name="AutoShape 11"/>
            <p:cNvSpPr>
              <a:spLocks noChangeArrowheads="1"/>
            </p:cNvSpPr>
            <p:nvPr/>
          </p:nvSpPr>
          <p:spPr bwMode="lt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dirty="0"/>
            </a:p>
          </p:txBody>
        </p:sp>
      </p:grpSp>
      <p:sp>
        <p:nvSpPr>
          <p:cNvPr id="14" name="Стрелка влево 13"/>
          <p:cNvSpPr/>
          <p:nvPr/>
        </p:nvSpPr>
        <p:spPr>
          <a:xfrm rot="16200000">
            <a:off x="1528493" y="1825671"/>
            <a:ext cx="563083" cy="931807"/>
          </a:xfrm>
          <a:prstGeom prst="leftArrow">
            <a:avLst/>
          </a:prstGeom>
          <a:solidFill>
            <a:srgbClr val="00B0F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лево 14"/>
          <p:cNvSpPr/>
          <p:nvPr/>
        </p:nvSpPr>
        <p:spPr>
          <a:xfrm rot="16200000">
            <a:off x="7361142" y="1825670"/>
            <a:ext cx="563083" cy="931807"/>
          </a:xfrm>
          <a:prstGeom prst="leftArrow">
            <a:avLst/>
          </a:prstGeom>
          <a:solidFill>
            <a:srgbClr val="00B0F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67544" y="3501008"/>
            <a:ext cx="2376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Дидактическая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03848" y="4149080"/>
            <a:ext cx="25922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</a:rPr>
              <a:t>Развивающая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56176" y="3573016"/>
            <a:ext cx="27402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chemeClr val="bg1"/>
                </a:solidFill>
              </a:rPr>
              <a:t>Воспитательная</a:t>
            </a:r>
            <a:endParaRPr lang="ru-RU" sz="2400" b="1" i="1" dirty="0">
              <a:solidFill>
                <a:schemeClr val="bg1"/>
              </a:solidFill>
            </a:endParaRPr>
          </a:p>
        </p:txBody>
      </p:sp>
      <p:pic>
        <p:nvPicPr>
          <p:cNvPr id="20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5157192"/>
            <a:ext cx="1728192" cy="1080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 descr="https://theslide.ru/img/thumbs/0d7e69932c288f4079c51d4ca972245a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s://theslide.ru/img/thumbs/1a6e9a8dcc98d2509fbca47f33325cd4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://900igr.net/up/datas/213693/01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1043608" y="332656"/>
            <a:ext cx="7128792" cy="2016224"/>
            <a:chOff x="471" y="272"/>
            <a:chExt cx="1161" cy="1539"/>
          </a:xfrm>
        </p:grpSpPr>
        <p:sp>
          <p:nvSpPr>
            <p:cNvPr id="7" name="Oval 10"/>
            <p:cNvSpPr>
              <a:spLocks noChangeArrowheads="1"/>
            </p:cNvSpPr>
            <p:nvPr/>
          </p:nvSpPr>
          <p:spPr bwMode="lt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" name="AutoShape 11"/>
            <p:cNvSpPr>
              <a:spLocks noChangeArrowheads="1"/>
            </p:cNvSpPr>
            <p:nvPr/>
          </p:nvSpPr>
          <p:spPr bwMode="lt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1907704" y="548680"/>
            <a:ext cx="525658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  <a:p>
            <a:pPr algn="ctr"/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+mj-lt"/>
              </a:rPr>
              <a:t>ТРЕБОВАНИЯ </a:t>
            </a:r>
          </a:p>
          <a:p>
            <a:pPr algn="ctr"/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+mj-lt"/>
              </a:rPr>
              <a:t>при подборе и проведении игр:</a:t>
            </a:r>
            <a:endParaRPr lang="ru-RU" sz="3200" dirty="0">
              <a:solidFill>
                <a:schemeClr val="accent4">
                  <a:lumMod val="20000"/>
                  <a:lumOff val="80000"/>
                </a:schemeClr>
              </a:solidFill>
              <a:latin typeface="+mj-lt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83568" y="2780784"/>
            <a:ext cx="763284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игры должны соответствовать определенным учебно-воспитательным задачам, программным требованиям к знаниям, умениям, навыкам, требованиям стандарта;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игры должны соответствовать изучаемому материалу и строиться с учетом подготовленности учащихся и их психологических особенностей;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игры должны базироваться на определенном дидактическом материале и методике его применения;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необходима продуманность системы оценивания за участие и результат игры;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при проведении игры большое значение имеет динамичность, эмоциональная привлекательность;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смысл игровых действий должен совпадать со смыслом и содержанием поведения в реальных ситуациях с тем, чтобы основной смысл игровых действий переносился в реальную жизнедеятельность;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игру нужно организовывать и направлять, при необходимости сдерживать, но не подавлять, обеспечивать каждому участнику возможность проявления инициативы.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по окончании игры необходимо проведение обсуждения хода игры и ее итогов.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gray">
          <a:xfrm>
            <a:off x="1691680" y="2492896"/>
            <a:ext cx="6984776" cy="4032448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 sz="2800" b="1" dirty="0"/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2339752" y="2601052"/>
            <a:ext cx="576064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соответствие игры учебно-воспитательным целям урока;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доступность для учащихся данного возраста;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умеренность в использовании игр на уроках.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Выгнутая влево стрелка 14"/>
          <p:cNvSpPr/>
          <p:nvPr/>
        </p:nvSpPr>
        <p:spPr>
          <a:xfrm>
            <a:off x="323528" y="1340768"/>
            <a:ext cx="1944216" cy="331236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3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2330" y="3140968"/>
            <a:ext cx="1350150" cy="1080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право 3"/>
          <p:cNvSpPr/>
          <p:nvPr/>
        </p:nvSpPr>
        <p:spPr>
          <a:xfrm>
            <a:off x="323528" y="260648"/>
            <a:ext cx="3960440" cy="6120680"/>
          </a:xfrm>
          <a:prstGeom prst="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</a:t>
            </a:r>
          </a:p>
          <a:p>
            <a:pPr algn="ctr"/>
            <a:r>
              <a:rPr lang="ru-RU" sz="2800" b="1" dirty="0" smtClean="0"/>
              <a:t>И</a:t>
            </a:r>
          </a:p>
          <a:p>
            <a:pPr algn="ctr"/>
            <a:r>
              <a:rPr lang="ru-RU" sz="2800" b="1" dirty="0" smtClean="0"/>
              <a:t>Д</a:t>
            </a:r>
          </a:p>
          <a:p>
            <a:pPr algn="ctr"/>
            <a:r>
              <a:rPr lang="ru-RU" sz="2800" b="1" dirty="0" smtClean="0"/>
              <a:t>А</a:t>
            </a:r>
          </a:p>
          <a:p>
            <a:pPr algn="ctr"/>
            <a:r>
              <a:rPr lang="ru-RU" sz="2800" b="1" dirty="0" smtClean="0"/>
              <a:t>К</a:t>
            </a:r>
          </a:p>
          <a:p>
            <a:pPr algn="ctr"/>
            <a:r>
              <a:rPr lang="ru-RU" sz="2800" b="1" dirty="0" smtClean="0"/>
              <a:t>Т</a:t>
            </a:r>
          </a:p>
          <a:p>
            <a:pPr algn="ctr"/>
            <a:r>
              <a:rPr lang="ru-RU" sz="2800" b="1" dirty="0" smtClean="0"/>
              <a:t>И</a:t>
            </a:r>
          </a:p>
          <a:p>
            <a:pPr algn="ctr"/>
            <a:r>
              <a:rPr lang="ru-RU" sz="2800" b="1" dirty="0" smtClean="0"/>
              <a:t>Ч</a:t>
            </a:r>
          </a:p>
          <a:p>
            <a:pPr algn="ctr"/>
            <a:r>
              <a:rPr lang="ru-RU" sz="2800" b="1" dirty="0" smtClean="0"/>
              <a:t>Е</a:t>
            </a:r>
          </a:p>
          <a:p>
            <a:pPr algn="ctr"/>
            <a:r>
              <a:rPr lang="ru-RU" sz="2800" b="1" dirty="0" smtClean="0"/>
              <a:t>С</a:t>
            </a:r>
          </a:p>
          <a:p>
            <a:pPr algn="ctr"/>
            <a:r>
              <a:rPr lang="ru-RU" sz="2800" b="1" dirty="0" smtClean="0"/>
              <a:t>К</a:t>
            </a:r>
          </a:p>
          <a:p>
            <a:pPr algn="ctr"/>
            <a:r>
              <a:rPr lang="ru-RU" sz="2800" b="1" dirty="0" smtClean="0"/>
              <a:t>И</a:t>
            </a:r>
          </a:p>
          <a:p>
            <a:pPr algn="ctr"/>
            <a:r>
              <a:rPr lang="ru-RU" sz="2800" b="1" dirty="0" smtClean="0"/>
              <a:t>Е</a:t>
            </a:r>
          </a:p>
          <a:p>
            <a:pPr algn="ctr"/>
            <a:r>
              <a:rPr lang="ru-RU" sz="4000" b="1" dirty="0" smtClean="0"/>
              <a:t> игры</a:t>
            </a:r>
            <a:endParaRPr lang="ru-RU" sz="4000" b="1" dirty="0"/>
          </a:p>
        </p:txBody>
      </p:sp>
      <p:sp>
        <p:nvSpPr>
          <p:cNvPr id="5" name="Блок-схема: память с прямым доступом 4"/>
          <p:cNvSpPr/>
          <p:nvPr/>
        </p:nvSpPr>
        <p:spPr>
          <a:xfrm>
            <a:off x="4283968" y="1484784"/>
            <a:ext cx="4392488" cy="3384376"/>
          </a:xfrm>
          <a:prstGeom prst="flowChartMagneticDrum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+mj-lt"/>
              </a:rPr>
              <a:t>– это разновидность игр с правилами, специально создаваемых школой в целях обучения и воспитания детей. </a:t>
            </a:r>
            <a:endParaRPr lang="ru-RU" sz="20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60648"/>
            <a:ext cx="1440160" cy="115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572000" y="623008"/>
            <a:ext cx="4176464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Игры-упражнения.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Игры-путешествия.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Игры-соревнования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Игры – поручения.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Игры – предположения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Игры-загадки.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Рамка 9"/>
          <p:cNvSpPr/>
          <p:nvPr/>
        </p:nvSpPr>
        <p:spPr>
          <a:xfrm>
            <a:off x="467544" y="1556792"/>
            <a:ext cx="3528392" cy="352839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7584" y="2348880"/>
            <a:ext cx="26642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Дидактические игры, по виду деятельности учащихся</a:t>
            </a: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3923928" y="908720"/>
            <a:ext cx="792088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3995936" y="1700808"/>
            <a:ext cx="720080" cy="576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V="1">
            <a:off x="3995936" y="2636912"/>
            <a:ext cx="720080" cy="576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3995936" y="3501008"/>
            <a:ext cx="720080" cy="576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3995936" y="4293096"/>
            <a:ext cx="720080" cy="57606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139952" y="5157192"/>
            <a:ext cx="648072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1160512" cy="9284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0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3" name="Блок-схема: память с посл. доступом 2"/>
          <p:cNvSpPr/>
          <p:nvPr/>
        </p:nvSpPr>
        <p:spPr>
          <a:xfrm>
            <a:off x="323528" y="332656"/>
            <a:ext cx="8496944" cy="6192688"/>
          </a:xfrm>
          <a:prstGeom prst="flowChartMagneticTap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latin typeface="+mj-lt"/>
              </a:rPr>
              <a:t>Игра может быть проведена на любом этапе урока!</a:t>
            </a:r>
          </a:p>
          <a:p>
            <a:r>
              <a:rPr lang="ru-RU" sz="2000" b="1" dirty="0" smtClean="0">
                <a:latin typeface="+mj-lt"/>
              </a:rPr>
              <a:t>В начале урока цель игры – </a:t>
            </a:r>
            <a:r>
              <a:rPr lang="ru-RU" sz="2000" b="1" i="1" dirty="0" smtClean="0">
                <a:latin typeface="+mj-lt"/>
              </a:rPr>
              <a:t>организовать и заинтересовать детей, стимулировать их активность. </a:t>
            </a:r>
          </a:p>
          <a:p>
            <a:r>
              <a:rPr lang="ru-RU" sz="2000" b="1" dirty="0" smtClean="0">
                <a:latin typeface="+mj-lt"/>
              </a:rPr>
              <a:t>В середине урока дидактическая игра </a:t>
            </a:r>
            <a:r>
              <a:rPr lang="ru-RU" sz="2000" b="1" i="1" dirty="0" smtClean="0">
                <a:latin typeface="+mj-lt"/>
              </a:rPr>
              <a:t>должна решать задачу усвоения темы. </a:t>
            </a:r>
          </a:p>
          <a:p>
            <a:r>
              <a:rPr lang="ru-RU" sz="2000" b="1" dirty="0" smtClean="0">
                <a:latin typeface="+mj-lt"/>
              </a:rPr>
              <a:t>В конце урока игра </a:t>
            </a:r>
            <a:r>
              <a:rPr lang="ru-RU" sz="2000" b="1" i="1" dirty="0" smtClean="0">
                <a:latin typeface="+mj-lt"/>
              </a:rPr>
              <a:t>может носить поисковый характер. </a:t>
            </a:r>
          </a:p>
          <a:p>
            <a:r>
              <a:rPr lang="ru-RU" sz="2000" b="1" dirty="0" smtClean="0">
                <a:latin typeface="+mj-lt"/>
              </a:rPr>
              <a:t>В системе уроков по теме важно подобрать игры на разные виды деятельности: </a:t>
            </a:r>
            <a:r>
              <a:rPr lang="ru-RU" sz="2000" b="1" i="1" u="sng" dirty="0" smtClean="0">
                <a:latin typeface="+mj-lt"/>
              </a:rPr>
              <a:t>исполнительскую, воспроизводительную, преобразующую, поисковую </a:t>
            </a:r>
            <a:r>
              <a:rPr lang="ru-RU" sz="2000" b="1" dirty="0" smtClean="0">
                <a:latin typeface="+mj-lt"/>
              </a:rPr>
              <a:t>– это способствует более полному и быстрому овладению детьми </a:t>
            </a:r>
            <a:r>
              <a:rPr lang="ru-RU" sz="2000" b="1" dirty="0" err="1" smtClean="0">
                <a:latin typeface="+mj-lt"/>
              </a:rPr>
              <a:t>метапредметными</a:t>
            </a:r>
            <a:r>
              <a:rPr lang="ru-RU" sz="2000" b="1" dirty="0" smtClean="0">
                <a:latin typeface="+mj-lt"/>
              </a:rPr>
              <a:t> УУД. </a:t>
            </a:r>
            <a:endParaRPr lang="ru-RU" sz="2000" b="1" dirty="0">
              <a:latin typeface="+mj-lt"/>
            </a:endParaRPr>
          </a:p>
        </p:txBody>
      </p:sp>
      <p:pic>
        <p:nvPicPr>
          <p:cNvPr id="4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1088504" cy="8708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Grp="1" noChangeArrowheads="1"/>
          </p:cNvSpPr>
          <p:nvPr>
            <p:ph type="title"/>
          </p:nvPr>
        </p:nvSpPr>
        <p:spPr>
          <a:xfrm>
            <a:off x="500034" y="357166"/>
            <a:ext cx="8229600" cy="1000132"/>
          </a:xfrm>
        </p:spPr>
        <p:txBody>
          <a:bodyPr lIns="90000" tIns="46800" rIns="90000" bIns="46800">
            <a:normAutofit fontScale="90000"/>
          </a:bodyPr>
          <a:lstStyle/>
          <a:p>
            <a:pPr marL="358775" indent="-357188" eaLnBrk="1">
              <a:lnSpc>
                <a:spcPct val="100000"/>
              </a:lnSpc>
              <a:buClrTx/>
              <a:buSzPct val="45000"/>
              <a:buFontTx/>
              <a:buNone/>
              <a:tabLst>
                <a:tab pos="358775" algn="l"/>
                <a:tab pos="806450" algn="l"/>
                <a:tab pos="1255713" algn="l"/>
                <a:tab pos="1704975" algn="l"/>
                <a:tab pos="2154238" algn="l"/>
                <a:tab pos="2603500" algn="l"/>
                <a:tab pos="3052763" algn="l"/>
                <a:tab pos="3502025" algn="l"/>
                <a:tab pos="3951288" algn="l"/>
                <a:tab pos="4400550" algn="l"/>
                <a:tab pos="4849813" algn="l"/>
                <a:tab pos="5299075" algn="l"/>
                <a:tab pos="5748338" algn="l"/>
                <a:tab pos="6197600" algn="l"/>
                <a:tab pos="6646863" algn="l"/>
                <a:tab pos="7096125" algn="l"/>
                <a:tab pos="7545388" algn="l"/>
                <a:tab pos="7994650" algn="l"/>
                <a:tab pos="8443913" algn="l"/>
                <a:tab pos="8893175" algn="l"/>
                <a:tab pos="9342438" algn="l"/>
              </a:tabLst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Главное значение игры на уроке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следующем:</a:t>
            </a: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 lIns="90000" tIns="46800" rIns="90000" bIns="46800"/>
          <a:lstStyle/>
          <a:p>
            <a:pPr marL="501650" indent="-430213" eaLnBrk="1">
              <a:lnSpc>
                <a:spcPct val="90000"/>
              </a:lnSpc>
              <a:spcBef>
                <a:spcPts val="800"/>
              </a:spcBef>
              <a:buClr>
                <a:srgbClr val="99284C"/>
              </a:buClr>
              <a:buSzPct val="75000"/>
              <a:buFont typeface="Wingdings" charset="2"/>
              <a:buChar char=""/>
              <a:tabLst>
                <a:tab pos="501650" algn="l"/>
                <a:tab pos="606425" algn="l"/>
                <a:tab pos="1055688" algn="l"/>
                <a:tab pos="1504950" algn="l"/>
                <a:tab pos="1954213" algn="l"/>
                <a:tab pos="2403475" algn="l"/>
                <a:tab pos="2852738" algn="l"/>
                <a:tab pos="3302000" algn="l"/>
                <a:tab pos="3751263" algn="l"/>
                <a:tab pos="4200525" algn="l"/>
                <a:tab pos="4649788" algn="l"/>
                <a:tab pos="5099050" algn="l"/>
                <a:tab pos="5548313" algn="l"/>
                <a:tab pos="5997575" algn="l"/>
                <a:tab pos="6446838" algn="l"/>
                <a:tab pos="6896100" algn="l"/>
                <a:tab pos="7345363" algn="l"/>
                <a:tab pos="7794625" algn="l"/>
                <a:tab pos="8243888" algn="l"/>
                <a:tab pos="8693150" algn="l"/>
                <a:tab pos="9142413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Повышается познавательный интерес младших  школьников.</a:t>
            </a:r>
          </a:p>
          <a:p>
            <a:pPr marL="501650" indent="-430213" eaLnBrk="1">
              <a:lnSpc>
                <a:spcPct val="90000"/>
              </a:lnSpc>
              <a:spcBef>
                <a:spcPts val="800"/>
              </a:spcBef>
              <a:buClr>
                <a:srgbClr val="99284C"/>
              </a:buClr>
              <a:buSzPct val="75000"/>
              <a:buFont typeface="Wingdings" charset="2"/>
              <a:buChar char=""/>
              <a:tabLst>
                <a:tab pos="501650" algn="l"/>
                <a:tab pos="606425" algn="l"/>
                <a:tab pos="1055688" algn="l"/>
                <a:tab pos="1504950" algn="l"/>
                <a:tab pos="1954213" algn="l"/>
                <a:tab pos="2403475" algn="l"/>
                <a:tab pos="2852738" algn="l"/>
                <a:tab pos="3302000" algn="l"/>
                <a:tab pos="3751263" algn="l"/>
                <a:tab pos="4200525" algn="l"/>
                <a:tab pos="4649788" algn="l"/>
                <a:tab pos="5099050" algn="l"/>
                <a:tab pos="5548313" algn="l"/>
                <a:tab pos="5997575" algn="l"/>
                <a:tab pos="6446838" algn="l"/>
                <a:tab pos="6896100" algn="l"/>
                <a:tab pos="7345363" algn="l"/>
                <a:tab pos="7794625" algn="l"/>
                <a:tab pos="8243888" algn="l"/>
                <a:tab pos="8693150" algn="l"/>
                <a:tab pos="9142413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Каждый урок становится более ярким, необычным, эмоционально насыщенным.</a:t>
            </a:r>
          </a:p>
          <a:p>
            <a:pPr marL="501650" indent="-430213" eaLnBrk="1">
              <a:lnSpc>
                <a:spcPct val="90000"/>
              </a:lnSpc>
              <a:spcBef>
                <a:spcPts val="800"/>
              </a:spcBef>
              <a:buClr>
                <a:srgbClr val="99284C"/>
              </a:buClr>
              <a:buSzPct val="75000"/>
              <a:buFont typeface="Wingdings" charset="2"/>
              <a:buChar char=""/>
              <a:tabLst>
                <a:tab pos="501650" algn="l"/>
                <a:tab pos="606425" algn="l"/>
                <a:tab pos="1055688" algn="l"/>
                <a:tab pos="1504950" algn="l"/>
                <a:tab pos="1954213" algn="l"/>
                <a:tab pos="2403475" algn="l"/>
                <a:tab pos="2852738" algn="l"/>
                <a:tab pos="3302000" algn="l"/>
                <a:tab pos="3751263" algn="l"/>
                <a:tab pos="4200525" algn="l"/>
                <a:tab pos="4649788" algn="l"/>
                <a:tab pos="5099050" algn="l"/>
                <a:tab pos="5548313" algn="l"/>
                <a:tab pos="5997575" algn="l"/>
                <a:tab pos="6446838" algn="l"/>
                <a:tab pos="6896100" algn="l"/>
                <a:tab pos="7345363" algn="l"/>
                <a:tab pos="7794625" algn="l"/>
                <a:tab pos="8243888" algn="l"/>
                <a:tab pos="8693150" algn="l"/>
                <a:tab pos="9142413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уроке игра позволяет ребенку испытать радость умственного напряжения.</a:t>
            </a:r>
          </a:p>
          <a:p>
            <a:pPr marL="501650" indent="-430213" eaLnBrk="1">
              <a:lnSpc>
                <a:spcPct val="90000"/>
              </a:lnSpc>
              <a:spcBef>
                <a:spcPts val="800"/>
              </a:spcBef>
              <a:buClr>
                <a:srgbClr val="99284C"/>
              </a:buClr>
              <a:buSzPct val="75000"/>
              <a:buFont typeface="Wingdings" charset="2"/>
              <a:buChar char=""/>
              <a:tabLst>
                <a:tab pos="501650" algn="l"/>
                <a:tab pos="606425" algn="l"/>
                <a:tab pos="1055688" algn="l"/>
                <a:tab pos="1504950" algn="l"/>
                <a:tab pos="1954213" algn="l"/>
                <a:tab pos="2403475" algn="l"/>
                <a:tab pos="2852738" algn="l"/>
                <a:tab pos="3302000" algn="l"/>
                <a:tab pos="3751263" algn="l"/>
                <a:tab pos="4200525" algn="l"/>
                <a:tab pos="4649788" algn="l"/>
                <a:tab pos="5099050" algn="l"/>
                <a:tab pos="5548313" algn="l"/>
                <a:tab pos="5997575" algn="l"/>
                <a:tab pos="6446838" algn="l"/>
                <a:tab pos="6896100" algn="l"/>
                <a:tab pos="7345363" algn="l"/>
                <a:tab pos="7794625" algn="l"/>
                <a:tab pos="8243888" algn="l"/>
                <a:tab pos="8693150" algn="l"/>
                <a:tab pos="9142413" algn="l"/>
              </a:tabLs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Развивается положительная мотивация учения, произвольное внимание,  повышается работоспособность</a:t>
            </a:r>
            <a:r>
              <a:rPr lang="ru-RU" dirty="0" smtClean="0"/>
              <a:t>.</a:t>
            </a:r>
          </a:p>
        </p:txBody>
      </p:sp>
      <p:pic>
        <p:nvPicPr>
          <p:cNvPr id="4" name="Picture 2" descr="http://cog734.mskobr.ru/images/%284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980728"/>
            <a:ext cx="1090600" cy="1080120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388" y="1557338"/>
            <a:ext cx="3646487" cy="1150937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009DD9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7030A0"/>
                </a:solidFill>
              </a:rPr>
              <a:t>Научно-исследовательские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7030A0"/>
                </a:solidFill>
              </a:rPr>
              <a:t> условия (поисково-исследовательская работа)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03750" y="908050"/>
            <a:ext cx="4360863" cy="2016125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009DD9"/>
            </a:solidFill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7030A0"/>
                </a:solidFill>
              </a:rPr>
              <a:t>Поиск и обработка информации в сети Интернет </a:t>
            </a:r>
          </a:p>
          <a:p>
            <a:pPr marL="4445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defRPr/>
            </a:pPr>
            <a:r>
              <a:rPr lang="ru-RU" altLang="ru-RU" b="1" dirty="0">
                <a:solidFill>
                  <a:srgbClr val="7030A0"/>
                </a:solidFill>
              </a:rPr>
              <a:t>Изучение исследований по формированию УУД Ш. А. </a:t>
            </a:r>
            <a:r>
              <a:rPr lang="ru-RU" altLang="ru-RU" b="1" dirty="0" err="1">
                <a:solidFill>
                  <a:srgbClr val="7030A0"/>
                </a:solidFill>
              </a:rPr>
              <a:t>Амонашвили,А</a:t>
            </a:r>
            <a:r>
              <a:rPr lang="ru-RU" altLang="ru-RU" b="1" dirty="0">
                <a:solidFill>
                  <a:srgbClr val="7030A0"/>
                </a:solidFill>
              </a:rPr>
              <a:t>. А. </a:t>
            </a:r>
            <a:r>
              <a:rPr lang="ru-RU" altLang="ru-RU" b="1" dirty="0" err="1">
                <a:solidFill>
                  <a:srgbClr val="7030A0"/>
                </a:solidFill>
              </a:rPr>
              <a:t>Асмолова</a:t>
            </a:r>
            <a:r>
              <a:rPr lang="ru-RU" altLang="ru-RU" b="1" dirty="0">
                <a:solidFill>
                  <a:srgbClr val="7030A0"/>
                </a:solidFill>
              </a:rPr>
              <a:t>, Н. И. </a:t>
            </a:r>
            <a:r>
              <a:rPr lang="ru-RU" altLang="ru-RU" b="1" dirty="0" err="1">
                <a:solidFill>
                  <a:srgbClr val="7030A0"/>
                </a:solidFill>
              </a:rPr>
              <a:t>Жинкина</a:t>
            </a:r>
            <a:r>
              <a:rPr lang="ru-RU" altLang="ru-RU" b="1" dirty="0">
                <a:solidFill>
                  <a:srgbClr val="7030A0"/>
                </a:solidFill>
              </a:rPr>
              <a:t>, С. И. </a:t>
            </a:r>
            <a:r>
              <a:rPr lang="ru-RU" altLang="ru-RU" b="1" dirty="0" err="1">
                <a:solidFill>
                  <a:srgbClr val="7030A0"/>
                </a:solidFill>
              </a:rPr>
              <a:t>Поздеевой</a:t>
            </a:r>
            <a:r>
              <a:rPr lang="ru-RU" altLang="ru-RU" b="1" dirty="0">
                <a:solidFill>
                  <a:srgbClr val="7030A0"/>
                </a:solidFill>
              </a:rPr>
              <a:t>, В. А. Сухомлинского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4294967295"/>
          </p:nvPr>
        </p:nvSpPr>
        <p:spPr>
          <a:xfrm>
            <a:off x="179388" y="3429000"/>
            <a:ext cx="3646487" cy="1152525"/>
          </a:xfrm>
          <a:prstGeom prst="roundRect">
            <a:avLst/>
          </a:prstGeom>
          <a:solidFill>
            <a:sysClr val="window" lastClr="FFFFFF"/>
          </a:solidFill>
          <a:ln w="25400" cap="flat" algn="ctr">
            <a:solidFill>
              <a:srgbClr val="009DD9"/>
            </a:solidFill>
          </a:ln>
        </p:spPr>
        <p:txBody>
          <a:bodyPr anchor="ctr"/>
          <a:lstStyle/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00" b="1" kern="0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Методические условия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03750" y="3068638"/>
            <a:ext cx="4360863" cy="1873250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009DD9"/>
            </a:solidFill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7030A0"/>
                </a:solidFill>
              </a:rPr>
              <a:t>Д</a:t>
            </a:r>
            <a:r>
              <a:rPr lang="ru-RU" b="1" kern="0" dirty="0" err="1">
                <a:solidFill>
                  <a:srgbClr val="7030A0"/>
                </a:solidFill>
              </a:rPr>
              <a:t>еятельностный</a:t>
            </a:r>
            <a:r>
              <a:rPr lang="ru-RU" b="1" kern="0" dirty="0">
                <a:solidFill>
                  <a:srgbClr val="7030A0"/>
                </a:solidFill>
              </a:rPr>
              <a:t> метод обучения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7030A0"/>
                </a:solidFill>
              </a:rPr>
              <a:t>Личностно-ориентированный подход  в обучении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7030A0"/>
                </a:solidFill>
              </a:rPr>
              <a:t>Использование ИКТ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kern="0" dirty="0">
                <a:solidFill>
                  <a:srgbClr val="7030A0"/>
                </a:solidFill>
              </a:rPr>
              <a:t>Игровые технологии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7030A0"/>
                </a:solidFill>
              </a:rPr>
              <a:t>Активное взаимодействие в группах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4594225" y="5157788"/>
            <a:ext cx="4287838" cy="1584325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009DD9"/>
            </a:solidFill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7030A0"/>
                </a:solidFill>
              </a:rPr>
              <a:t>самообразование;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7030A0"/>
                </a:solidFill>
              </a:rPr>
              <a:t>самоанализ деятельности;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7030A0"/>
                </a:solidFill>
              </a:rPr>
              <a:t> педсоветы;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7030A0"/>
                </a:solidFill>
              </a:rPr>
              <a:t> методические заседания;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0" dirty="0">
                <a:solidFill>
                  <a:srgbClr val="7030A0"/>
                </a:solidFill>
              </a:rPr>
              <a:t> аттестация.</a:t>
            </a:r>
            <a:endParaRPr lang="en-US" b="1" kern="0" dirty="0">
              <a:solidFill>
                <a:srgbClr val="7030A0"/>
              </a:solidFill>
            </a:endParaRPr>
          </a:p>
        </p:txBody>
      </p:sp>
      <p:sp>
        <p:nvSpPr>
          <p:cNvPr id="19" name="Объект 6"/>
          <p:cNvSpPr txBox="1">
            <a:spLocks/>
          </p:cNvSpPr>
          <p:nvPr/>
        </p:nvSpPr>
        <p:spPr bwMode="auto">
          <a:xfrm>
            <a:off x="206375" y="5268913"/>
            <a:ext cx="3668713" cy="1152525"/>
          </a:xfrm>
          <a:prstGeom prst="roundRect">
            <a:avLst/>
          </a:prstGeom>
          <a:solidFill>
            <a:sysClr val="window" lastClr="FFFFFF"/>
          </a:solidFill>
          <a:ln w="25400" cap="flat" cmpd="sng" algn="ctr">
            <a:solidFill>
              <a:srgbClr val="009DD9"/>
            </a:solidFill>
            <a:prstDash val="solid"/>
            <a:miter lim="800000"/>
            <a:headEnd/>
            <a:tailEnd/>
          </a:ln>
          <a:effectLst/>
        </p:spPr>
        <p:txBody>
          <a:bodyPr anchor="ctr"/>
          <a:lstStyle>
            <a:lvl1pPr marL="228600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7688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6963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063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800" b="1" kern="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Организационно-педагогические условия</a:t>
            </a:r>
            <a:endParaRPr lang="ru-RU" sz="1800" b="1" kern="0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65213" y="55563"/>
            <a:ext cx="7056437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формирования личного вклада в развитие образования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3929058" y="1785926"/>
            <a:ext cx="64294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3929058" y="3714752"/>
            <a:ext cx="64294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3929058" y="5643578"/>
            <a:ext cx="64294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642918"/>
            <a:ext cx="2000264" cy="7143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f2.ppt-online.org/files2/slide/u/UHQD7jdMVgtR6oe3p1KmvNuWTq5yAfBS8rZsXl/slide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7675"/>
            <a:ext cx="9144000" cy="7305675"/>
          </a:xfrm>
          <a:prstGeom prst="rect">
            <a:avLst/>
          </a:prstGeom>
          <a:noFill/>
        </p:spPr>
      </p:pic>
      <p:pic>
        <p:nvPicPr>
          <p:cNvPr id="3" name="Picture 2" descr="http://cog734.mskobr.ru/images/%284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836712"/>
            <a:ext cx="910580" cy="728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60649"/>
            <a:ext cx="7848872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2800" b="1" dirty="0" smtClean="0">
                <a:solidFill>
                  <a:schemeClr val="accent5"/>
                </a:solidFill>
                <a:latin typeface="+mj-lt"/>
              </a:rPr>
              <a:t>Дидактическая игра «Одним словом».</a:t>
            </a:r>
          </a:p>
          <a:p>
            <a:r>
              <a:rPr lang="ru-RU" sz="2400" dirty="0" smtClean="0">
                <a:latin typeface="+mj-lt"/>
              </a:rPr>
              <a:t>Цель: </a:t>
            </a:r>
            <a:r>
              <a:rPr lang="ru-RU" sz="2400" i="1" dirty="0" smtClean="0">
                <a:latin typeface="+mj-lt"/>
              </a:rPr>
              <a:t>активизировать словарный запас детей, развивать умение обобщать</a:t>
            </a:r>
            <a:r>
              <a:rPr lang="ru-RU" sz="2400" dirty="0" smtClean="0">
                <a:latin typeface="+mj-lt"/>
              </a:rPr>
              <a:t>.</a:t>
            </a:r>
          </a:p>
          <a:p>
            <a:r>
              <a:rPr lang="ru-RU" sz="2400" b="1" dirty="0" smtClean="0">
                <a:latin typeface="+mj-lt"/>
              </a:rPr>
              <a:t>Учащимся предлагается заменить сочетания слов и предложения одним словом, имеющим слоги </a:t>
            </a:r>
            <a:r>
              <a:rPr lang="ru-RU" sz="2400" b="1" dirty="0" err="1" smtClean="0">
                <a:latin typeface="+mj-lt"/>
              </a:rPr>
              <a:t>ча</a:t>
            </a:r>
            <a:r>
              <a:rPr lang="ru-RU" sz="2400" b="1" dirty="0" smtClean="0">
                <a:latin typeface="+mj-lt"/>
              </a:rPr>
              <a:t>, </a:t>
            </a:r>
            <a:r>
              <a:rPr lang="ru-RU" sz="2400" b="1" dirty="0" err="1" smtClean="0">
                <a:latin typeface="+mj-lt"/>
              </a:rPr>
              <a:t>ща</a:t>
            </a:r>
            <a:r>
              <a:rPr lang="ru-RU" sz="2400" b="1" dirty="0" smtClean="0">
                <a:latin typeface="+mj-lt"/>
              </a:rPr>
              <a:t>, </a:t>
            </a:r>
            <a:r>
              <a:rPr lang="ru-RU" sz="2400" b="1" dirty="0" err="1" smtClean="0">
                <a:latin typeface="+mj-lt"/>
              </a:rPr>
              <a:t>чу.щу</a:t>
            </a:r>
            <a:r>
              <a:rPr lang="ru-RU" sz="2400" b="1" dirty="0" smtClean="0">
                <a:latin typeface="+mj-lt"/>
              </a:rPr>
              <a:t>.</a:t>
            </a:r>
          </a:p>
          <a:p>
            <a:r>
              <a:rPr lang="ru-RU" sz="2400" b="1" dirty="0" smtClean="0">
                <a:latin typeface="+mj-lt"/>
              </a:rPr>
              <a:t>1. Обрубок дерева -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…(чурбан).</a:t>
            </a:r>
          </a:p>
          <a:p>
            <a:r>
              <a:rPr lang="ru-RU" sz="2400" b="1" dirty="0" smtClean="0">
                <a:latin typeface="+mj-lt"/>
              </a:rPr>
              <a:t>2. Шестьдесят минут-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…(час).</a:t>
            </a:r>
          </a:p>
          <a:p>
            <a:r>
              <a:rPr lang="ru-RU" sz="2400" b="1" dirty="0" smtClean="0">
                <a:latin typeface="+mj-lt"/>
              </a:rPr>
              <a:t>3. Густой частый лес-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…(чаща).</a:t>
            </a:r>
          </a:p>
          <a:p>
            <a:r>
              <a:rPr lang="ru-RU" sz="2400" b="1" dirty="0" smtClean="0">
                <a:latin typeface="+mj-lt"/>
              </a:rPr>
              <a:t>4. Хищная рыба с острыми зубами -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…(щука).</a:t>
            </a:r>
          </a:p>
          <a:p>
            <a:r>
              <a:rPr lang="ru-RU" sz="2400" b="1" dirty="0" smtClean="0">
                <a:latin typeface="+mj-lt"/>
              </a:rPr>
              <a:t>5. Из чего делают тяжелые сковородки -…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(чугун).</a:t>
            </a:r>
          </a:p>
          <a:p>
            <a:r>
              <a:rPr lang="ru-RU" sz="2400" b="1" dirty="0" smtClean="0">
                <a:latin typeface="+mj-lt"/>
              </a:rPr>
              <a:t>6. Прикрывать глаза от солнца - …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(щуриться).</a:t>
            </a:r>
          </a:p>
          <a:p>
            <a:r>
              <a:rPr lang="ru-RU" sz="2400" b="1" dirty="0" smtClean="0">
                <a:latin typeface="+mj-lt"/>
              </a:rPr>
              <a:t>7. Сосуд с ручкой и носиком для кипячения воды или заваривания чая - </a:t>
            </a:r>
            <a:r>
              <a:rPr lang="ru-RU" sz="2400" b="1" dirty="0" smtClean="0">
                <a:solidFill>
                  <a:schemeClr val="bg2">
                    <a:lumMod val="50000"/>
                  </a:schemeClr>
                </a:solidFill>
                <a:latin typeface="+mj-lt"/>
              </a:rPr>
              <a:t>…(чайник) </a:t>
            </a:r>
            <a:endParaRPr lang="ru-RU" sz="2400" b="1" dirty="0">
              <a:solidFill>
                <a:schemeClr val="bg2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3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2636912"/>
            <a:ext cx="1440160" cy="115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620688"/>
            <a:ext cx="544732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u="sng" dirty="0" smtClean="0">
                <a:solidFill>
                  <a:srgbClr val="9900CC"/>
                </a:solidFill>
                <a:latin typeface="+mj-lt"/>
              </a:rPr>
              <a:t>Игра « Наборщик»</a:t>
            </a:r>
            <a:r>
              <a:rPr lang="ru-RU" sz="4400" dirty="0" smtClean="0">
                <a:solidFill>
                  <a:srgbClr val="9900CC"/>
                </a:solidFill>
                <a:latin typeface="+mj-lt"/>
              </a:rPr>
              <a:t> </a:t>
            </a:r>
            <a:endParaRPr lang="ru-RU" sz="4400" dirty="0">
              <a:solidFill>
                <a:srgbClr val="9900CC"/>
              </a:solidFill>
              <a:latin typeface="+mj-lt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" y="1992076"/>
            <a:ext cx="853244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– на каждую букву записать по одному слову (существительному);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sng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Книга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кошка;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accent3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н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нос;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accent3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-иголка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;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г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гусь;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3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арбуз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4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1440160" cy="115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s1.slide-share.ru/s_slide/93c758c68c0e7444680ce03423c8cda4/a5125466-f65c-4449-b525-5f8740f54bfd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2" descr="http://cog734.mskobr.ru/images/%284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980728"/>
            <a:ext cx="1440160" cy="115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1907704" y="260648"/>
            <a:ext cx="52671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sng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Игра «Конструктор»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bg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251520" y="1664804"/>
            <a:ext cx="864096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Если взять большое слово,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Вынуть буквы,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Раз и два,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А потом собрать их снова,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Выйдут новые слова.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- Из слова «грамотей» составьте 10 слов. (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Герой, гром, гора, гам, рота, рот, метр, метро, море, тема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4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908720"/>
            <a:ext cx="1440160" cy="115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323528" y="404664"/>
            <a:ext cx="85222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sng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«Сочини рассказ» по методу «Карусель»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8080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683568" y="996983"/>
            <a:ext cx="813690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 группе ученикам предлагается придумать рассказ. Один из участников игры должен произнести первую фразу, другой – повторить её и добавить следующую, и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т.д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Например: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1 ученик: «Жил-был в Антарктиде пингвин».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2 ученик: «Жил был в Антарктиде пингвин. Однажды он пошел на прогулку» и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т.д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4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1124744"/>
            <a:ext cx="1090600" cy="872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10136"/>
            <a:ext cx="78488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u="sng" dirty="0" smtClean="0">
                <a:solidFill>
                  <a:srgbClr val="9900CC"/>
                </a:solidFill>
                <a:latin typeface="+mj-lt"/>
              </a:rPr>
              <a:t>Игра «Бумеранг»</a:t>
            </a:r>
            <a:r>
              <a:rPr lang="ru-RU" sz="4000" dirty="0" smtClean="0">
                <a:latin typeface="+mj-lt"/>
              </a:rPr>
              <a:t/>
            </a:r>
            <a:br>
              <a:rPr lang="ru-RU" sz="4000" dirty="0" smtClean="0">
                <a:latin typeface="+mj-lt"/>
              </a:rPr>
            </a:br>
            <a:r>
              <a:rPr lang="ru-RU" sz="4000" b="1" dirty="0" smtClean="0">
                <a:solidFill>
                  <a:srgbClr val="6600FF"/>
                </a:solidFill>
                <a:latin typeface="+mj-lt"/>
              </a:rPr>
              <a:t>воспитывает у детей внимание и быстроту реакции: ученику необходимо вспомнить нужное слово и «возвратить» его учителю.</a:t>
            </a:r>
            <a:endParaRPr lang="ru-RU" sz="4000" b="1" dirty="0">
              <a:solidFill>
                <a:srgbClr val="6600FF"/>
              </a:solidFill>
              <a:latin typeface="+mj-lt"/>
            </a:endParaRPr>
          </a:p>
        </p:txBody>
      </p:sp>
      <p:pic>
        <p:nvPicPr>
          <p:cNvPr id="3" name="Рисунок 2" descr="https://top-1000.ru/cache/54778bb290d4d0826941317de377d280_290n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436582">
            <a:off x="7348648" y="510374"/>
            <a:ext cx="1580403" cy="1430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cog734.mskobr.ru/images/%284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1090600" cy="872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 descr="https://theslide.ru/img/thumbs/1405dff66ecc0208b618c53bfcb7e703-800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476672"/>
            <a:ext cx="47115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СИНОНИМЫ</a:t>
            </a:r>
            <a:endParaRPr lang="ru-RU" sz="5400" b="1" u="sng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539552" y="2204864"/>
            <a:ext cx="799288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Простой человек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(бесхитростный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), простая задача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легкая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), простая истина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прописная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);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беспокойный человек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неугомонный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), беспокойный взгляд (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тревожный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крепкая дружба (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надежная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), крепкая подошва (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прочная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5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548680"/>
            <a:ext cx="1440160" cy="115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476672"/>
            <a:ext cx="46254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АНТОНИМЫ</a:t>
            </a:r>
            <a:endParaRPr lang="ru-RU" sz="5400" b="1" u="sng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251520" y="1556792"/>
            <a:ext cx="8352928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Близкий берег (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далекий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), близкий человек (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чужой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); веселая комедия (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скучная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), веселое настроение (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грустное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); глубокий колодец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мелкий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), глубокие знания (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поверхностные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); мелкая рыба (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крупная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), мелкая река (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глубокая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4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04664"/>
            <a:ext cx="1296144" cy="115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395536" y="188640"/>
            <a:ext cx="806489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0" u="sng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«Составь предложение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sng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из букв слова».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539552" y="2348880"/>
            <a:ext cx="820891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Например, слово </a:t>
            </a: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«КРОТ».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каждую букву этого слова придумать слова,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которые образуют предложение.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Предложение: </a:t>
            </a:r>
            <a:r>
              <a:rPr kumimoji="0" lang="ru-RU" sz="3600" b="1" i="1" u="sng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отёнок Рыжик опрокинул торшер».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2" name="Picture 4" descr="https://avatars.mds.yandex.net/i?id=9a64b1595c016187bb20ab6136586d08-5161294-images-thumbs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725144"/>
            <a:ext cx="1368152" cy="1839328"/>
          </a:xfrm>
          <a:prstGeom prst="rect">
            <a:avLst/>
          </a:prstGeom>
          <a:noFill/>
        </p:spPr>
      </p:pic>
      <p:pic>
        <p:nvPicPr>
          <p:cNvPr id="5" name="Picture 2" descr="http://cog734.mskobr.ru/images/%284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1124744"/>
            <a:ext cx="1296144" cy="115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Line 16"/>
          <p:cNvSpPr>
            <a:spLocks noChangeShapeType="1"/>
          </p:cNvSpPr>
          <p:nvPr/>
        </p:nvSpPr>
        <p:spPr bwMode="gray">
          <a:xfrm>
            <a:off x="2857488" y="1071546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gray">
          <a:xfrm rot="3419336">
            <a:off x="1966560" y="653983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9220" name="Text Box 18"/>
          <p:cNvSpPr txBox="1">
            <a:spLocks noChangeArrowheads="1"/>
          </p:cNvSpPr>
          <p:nvPr/>
        </p:nvSpPr>
        <p:spPr bwMode="gray">
          <a:xfrm>
            <a:off x="2714612" y="642918"/>
            <a:ext cx="6000750" cy="1015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sz="2400" b="1" dirty="0"/>
              <a:t>Владение  современными </a:t>
            </a:r>
            <a:r>
              <a:rPr lang="ru-RU" sz="2400" b="1" dirty="0" smtClean="0"/>
              <a:t>технологиями</a:t>
            </a:r>
          </a:p>
          <a:p>
            <a:pPr eaLnBrk="0" hangingPunct="0"/>
            <a:r>
              <a:rPr lang="ru-RU" b="1" i="1" dirty="0" smtClean="0"/>
              <a:t>(гуманность, эффективность, </a:t>
            </a:r>
            <a:r>
              <a:rPr lang="ru-RU" b="1" i="1" dirty="0" err="1" smtClean="0"/>
              <a:t>наукоёмкость</a:t>
            </a:r>
            <a:r>
              <a:rPr lang="ru-RU" b="1" i="1" dirty="0" smtClean="0"/>
              <a:t>, </a:t>
            </a:r>
            <a:r>
              <a:rPr lang="ru-RU" b="1" i="1" dirty="0" err="1" smtClean="0"/>
              <a:t>интегрированность</a:t>
            </a:r>
            <a:r>
              <a:rPr lang="ru-RU" b="1" i="1" dirty="0" smtClean="0"/>
              <a:t>)</a:t>
            </a:r>
            <a:endParaRPr lang="en-US" b="1" i="1" dirty="0"/>
          </a:p>
        </p:txBody>
      </p:sp>
      <p:sp>
        <p:nvSpPr>
          <p:cNvPr id="9221" name="Text Box 19"/>
          <p:cNvSpPr txBox="1">
            <a:spLocks noChangeArrowheads="1"/>
          </p:cNvSpPr>
          <p:nvPr/>
        </p:nvSpPr>
        <p:spPr bwMode="gray">
          <a:xfrm>
            <a:off x="2133600" y="180657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9222" name="Line 20"/>
          <p:cNvSpPr>
            <a:spLocks noChangeShapeType="1"/>
          </p:cNvSpPr>
          <p:nvPr/>
        </p:nvSpPr>
        <p:spPr bwMode="gray">
          <a:xfrm>
            <a:off x="2857488" y="1785926"/>
            <a:ext cx="4800600" cy="0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41" name="Rectangle 21"/>
          <p:cNvSpPr>
            <a:spLocks noChangeArrowheads="1"/>
          </p:cNvSpPr>
          <p:nvPr/>
        </p:nvSpPr>
        <p:spPr bwMode="gray">
          <a:xfrm rot="3419336">
            <a:off x="1966559" y="1368364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ru-RU"/>
          </a:p>
        </p:txBody>
      </p:sp>
      <p:sp>
        <p:nvSpPr>
          <p:cNvPr id="9224" name="Text Box 22"/>
          <p:cNvSpPr txBox="1">
            <a:spLocks noChangeArrowheads="1"/>
          </p:cNvSpPr>
          <p:nvPr/>
        </p:nvSpPr>
        <p:spPr bwMode="gray">
          <a:xfrm>
            <a:off x="2133600" y="264477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9225" name="Line 23"/>
          <p:cNvSpPr>
            <a:spLocks noChangeShapeType="1"/>
          </p:cNvSpPr>
          <p:nvPr/>
        </p:nvSpPr>
        <p:spPr bwMode="gray">
          <a:xfrm>
            <a:off x="2857488" y="2143116"/>
            <a:ext cx="4799012" cy="1587"/>
          </a:xfrm>
          <a:prstGeom prst="line">
            <a:avLst/>
          </a:prstGeom>
          <a:noFill/>
          <a:ln w="25400">
            <a:solidFill>
              <a:schemeClr val="tx2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144" name="Rectangle 24"/>
          <p:cNvSpPr>
            <a:spLocks noChangeArrowheads="1"/>
          </p:cNvSpPr>
          <p:nvPr/>
        </p:nvSpPr>
        <p:spPr bwMode="gray">
          <a:xfrm rot="3419336">
            <a:off x="2109435" y="2154182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ru-RU"/>
          </a:p>
        </p:txBody>
      </p:sp>
      <p:sp>
        <p:nvSpPr>
          <p:cNvPr id="9227" name="Text Box 25"/>
          <p:cNvSpPr txBox="1">
            <a:spLocks noChangeArrowheads="1"/>
          </p:cNvSpPr>
          <p:nvPr/>
        </p:nvSpPr>
        <p:spPr bwMode="gray">
          <a:xfrm>
            <a:off x="2143108" y="2285992"/>
            <a:ext cx="42862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9228" name="Text Box 29"/>
          <p:cNvSpPr txBox="1">
            <a:spLocks noChangeArrowheads="1"/>
          </p:cNvSpPr>
          <p:nvPr/>
        </p:nvSpPr>
        <p:spPr bwMode="gray">
          <a:xfrm>
            <a:off x="2714612" y="1285860"/>
            <a:ext cx="5148012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ru-RU" sz="2400" b="1" dirty="0" smtClean="0"/>
          </a:p>
          <a:p>
            <a:pPr eaLnBrk="0" hangingPunct="0"/>
            <a:r>
              <a:rPr lang="ru-RU" sz="2400" b="1" dirty="0" smtClean="0"/>
              <a:t>Включение  </a:t>
            </a:r>
            <a:r>
              <a:rPr lang="ru-RU" sz="2400" b="1" dirty="0"/>
              <a:t>в  методическую  работу</a:t>
            </a:r>
            <a:endParaRPr lang="en-US" sz="2400" b="1" dirty="0"/>
          </a:p>
        </p:txBody>
      </p:sp>
      <p:sp>
        <p:nvSpPr>
          <p:cNvPr id="9229" name="Text Box 30"/>
          <p:cNvSpPr txBox="1">
            <a:spLocks noChangeArrowheads="1"/>
          </p:cNvSpPr>
          <p:nvPr/>
        </p:nvSpPr>
        <p:spPr bwMode="gray">
          <a:xfrm>
            <a:off x="2857488" y="2071678"/>
            <a:ext cx="6286512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dirty="0" smtClean="0"/>
              <a:t>Участие </a:t>
            </a:r>
            <a:r>
              <a:rPr lang="ru-RU" sz="2400" b="1" dirty="0"/>
              <a:t>в инновационной деятельности</a:t>
            </a:r>
            <a:endParaRPr lang="en-US" sz="2400" b="1" dirty="0"/>
          </a:p>
        </p:txBody>
      </p:sp>
      <p:sp>
        <p:nvSpPr>
          <p:cNvPr id="9230" name="Заголовок 24"/>
          <p:cNvSpPr>
            <a:spLocks noGrp="1"/>
          </p:cNvSpPr>
          <p:nvPr>
            <p:ph type="title"/>
          </p:nvPr>
        </p:nvSpPr>
        <p:spPr>
          <a:xfrm>
            <a:off x="714375" y="428625"/>
            <a:ext cx="6934200" cy="785797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  <a:t>Характеристики  профессиональной деятельности </a:t>
            </a:r>
            <a:br>
              <a:rPr lang="ru-RU" sz="27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3600" dirty="0" smtClean="0"/>
              <a:t>            </a:t>
            </a:r>
            <a:br>
              <a:rPr lang="ru-RU" sz="3600" dirty="0" smtClean="0"/>
            </a:br>
            <a:endParaRPr lang="ru-RU" sz="3600" dirty="0" smtClean="0"/>
          </a:p>
        </p:txBody>
      </p:sp>
      <p:sp>
        <p:nvSpPr>
          <p:cNvPr id="19" name="Прямоугольник 18"/>
          <p:cNvSpPr/>
          <p:nvPr/>
        </p:nvSpPr>
        <p:spPr>
          <a:xfrm>
            <a:off x="7358082" y="4572008"/>
            <a:ext cx="15716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i="1" kern="0" dirty="0">
                <a:latin typeface="Arial"/>
                <a:ea typeface="+mj-ea"/>
                <a:cs typeface="Arial"/>
              </a:rPr>
              <a:t>Клади картошку в окрошку,</a:t>
            </a:r>
          </a:p>
          <a:p>
            <a:pPr algn="ctr">
              <a:defRPr/>
            </a:pPr>
            <a:r>
              <a:rPr lang="ru-RU" sz="1600" b="1" i="1" kern="0" dirty="0">
                <a:latin typeface="Arial"/>
                <a:ea typeface="+mj-ea"/>
                <a:cs typeface="Arial"/>
              </a:rPr>
              <a:t> а любовь в дело </a:t>
            </a:r>
            <a:r>
              <a:rPr lang="ru-RU" sz="1600" b="1" i="1" kern="0" dirty="0" smtClean="0">
                <a:latin typeface="Arial"/>
                <a:ea typeface="+mj-ea"/>
                <a:cs typeface="Arial"/>
              </a:rPr>
              <a:t>.</a:t>
            </a:r>
            <a:r>
              <a:rPr lang="ru-RU" sz="1600" b="1" kern="0" dirty="0">
                <a:solidFill>
                  <a:schemeClr val="accent1">
                    <a:lumMod val="50000"/>
                  </a:schemeClr>
                </a:solidFill>
                <a:latin typeface="Arial"/>
                <a:ea typeface="+mj-ea"/>
                <a:cs typeface="Arial"/>
              </a:rPr>
              <a:t/>
            </a:r>
            <a:br>
              <a:rPr lang="ru-RU" sz="1600" b="1" kern="0" dirty="0">
                <a:solidFill>
                  <a:schemeClr val="accent1">
                    <a:lumMod val="50000"/>
                  </a:schemeClr>
                </a:solidFill>
                <a:latin typeface="Arial"/>
                <a:ea typeface="+mj-ea"/>
                <a:cs typeface="Arial"/>
              </a:rPr>
            </a:b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Text Box 25"/>
          <p:cNvSpPr txBox="1">
            <a:spLocks noChangeArrowheads="1"/>
          </p:cNvSpPr>
          <p:nvPr/>
        </p:nvSpPr>
        <p:spPr bwMode="gray">
          <a:xfrm>
            <a:off x="2071670" y="642918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</a:rPr>
              <a:t>1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18" name="Text Box 25"/>
          <p:cNvSpPr txBox="1">
            <a:spLocks noChangeArrowheads="1"/>
          </p:cNvSpPr>
          <p:nvPr/>
        </p:nvSpPr>
        <p:spPr bwMode="gray">
          <a:xfrm flipH="1">
            <a:off x="2000232" y="1571612"/>
            <a:ext cx="57150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400" b="1" dirty="0" smtClean="0">
                <a:solidFill>
                  <a:srgbClr val="FFFFFF"/>
                </a:solidFill>
              </a:rPr>
              <a:t>2</a:t>
            </a:r>
            <a:endParaRPr lang="en-US" sz="2400" b="1" dirty="0">
              <a:solidFill>
                <a:srgbClr val="FFFFFF"/>
              </a:solidFill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ltGray">
          <a:xfrm>
            <a:off x="285720" y="2786058"/>
            <a:ext cx="8643998" cy="1428759"/>
          </a:xfrm>
          <a:prstGeom prst="rect">
            <a:avLst/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Использование видов учебной деятельности  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оптимизации процесса понимания, 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запоминания  учебного материала,  повышения мотивации  ,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эффективности,  реализации  идей развивающего обучения..</a:t>
            </a:r>
          </a:p>
        </p:txBody>
      </p:sp>
      <p:grpSp>
        <p:nvGrpSpPr>
          <p:cNvPr id="2" name="Group 40"/>
          <p:cNvGrpSpPr>
            <a:grpSpLocks/>
          </p:cNvGrpSpPr>
          <p:nvPr/>
        </p:nvGrpSpPr>
        <p:grpSpPr bwMode="auto">
          <a:xfrm>
            <a:off x="0" y="4286256"/>
            <a:ext cx="2406650" cy="2292350"/>
            <a:chOff x="884" y="2523"/>
            <a:chExt cx="862" cy="862"/>
          </a:xfrm>
        </p:grpSpPr>
        <p:sp>
          <p:nvSpPr>
            <p:cNvPr id="22" name="Oval 41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00CC66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23" name="Oval 42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24" name="Oval 43"/>
            <p:cNvSpPr>
              <a:spLocks noChangeArrowheads="1"/>
            </p:cNvSpPr>
            <p:nvPr/>
          </p:nvSpPr>
          <p:spPr bwMode="gray">
            <a:xfrm>
              <a:off x="940" y="2579"/>
              <a:ext cx="750" cy="750"/>
            </a:xfrm>
            <a:prstGeom prst="ellipse">
              <a:avLst/>
            </a:prstGeom>
            <a:gradFill rotWithShape="1">
              <a:gsLst>
                <a:gs pos="0">
                  <a:srgbClr val="006E37"/>
                </a:gs>
                <a:gs pos="50000">
                  <a:srgbClr val="00CC66"/>
                </a:gs>
                <a:gs pos="100000">
                  <a:srgbClr val="006E37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25" name="Oval 44"/>
            <p:cNvSpPr>
              <a:spLocks noChangeArrowheads="1"/>
            </p:cNvSpPr>
            <p:nvPr/>
          </p:nvSpPr>
          <p:spPr bwMode="gray">
            <a:xfrm>
              <a:off x="941" y="2579"/>
              <a:ext cx="749" cy="750"/>
            </a:xfrm>
            <a:prstGeom prst="ellipse">
              <a:avLst/>
            </a:prstGeom>
            <a:gradFill rotWithShape="1">
              <a:gsLst>
                <a:gs pos="0">
                  <a:srgbClr val="008241"/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26" name="Oval 45"/>
            <p:cNvSpPr>
              <a:spLocks noChangeArrowheads="1"/>
            </p:cNvSpPr>
            <p:nvPr/>
          </p:nvSpPr>
          <p:spPr bwMode="gray">
            <a:xfrm>
              <a:off x="981" y="2617"/>
              <a:ext cx="674" cy="674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27" name="Oval 46"/>
            <p:cNvSpPr>
              <a:spLocks noChangeArrowheads="1"/>
            </p:cNvSpPr>
            <p:nvPr/>
          </p:nvSpPr>
          <p:spPr bwMode="gray">
            <a:xfrm>
              <a:off x="992" y="2628"/>
              <a:ext cx="653" cy="653"/>
            </a:xfrm>
            <a:prstGeom prst="ellipse">
              <a:avLst/>
            </a:prstGeom>
            <a:gradFill rotWithShape="1">
              <a:gsLst>
                <a:gs pos="0">
                  <a:srgbClr val="595959"/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28" name="Oval 47"/>
            <p:cNvSpPr>
              <a:spLocks noChangeArrowheads="1"/>
            </p:cNvSpPr>
            <p:nvPr/>
          </p:nvSpPr>
          <p:spPr bwMode="gray">
            <a:xfrm>
              <a:off x="1000" y="2632"/>
              <a:ext cx="637" cy="63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E9E9E9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29" name="Oval 48"/>
            <p:cNvSpPr>
              <a:spLocks noChangeArrowheads="1"/>
            </p:cNvSpPr>
            <p:nvPr/>
          </p:nvSpPr>
          <p:spPr bwMode="gray">
            <a:xfrm>
              <a:off x="1007" y="2638"/>
              <a:ext cx="606" cy="595"/>
            </a:xfrm>
            <a:prstGeom prst="ellipse">
              <a:avLst/>
            </a:prstGeom>
            <a:gradFill rotWithShape="1">
              <a:gsLst>
                <a:gs pos="0">
                  <a:srgbClr val="989898"/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30" name="Oval 49"/>
            <p:cNvSpPr>
              <a:spLocks noChangeArrowheads="1"/>
            </p:cNvSpPr>
            <p:nvPr/>
          </p:nvSpPr>
          <p:spPr bwMode="gray">
            <a:xfrm>
              <a:off x="1042" y="2655"/>
              <a:ext cx="539" cy="48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0C0C0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algn="ctr" eaLnBrk="1" hangingPunct="1"/>
              <a:endParaRPr lang="ru-RU" altLang="ru-RU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483768" y="4293096"/>
            <a:ext cx="2435225" cy="2314575"/>
            <a:chOff x="1921" y="1585"/>
            <a:chExt cx="1059" cy="1057"/>
          </a:xfrm>
        </p:grpSpPr>
        <p:sp>
          <p:nvSpPr>
            <p:cNvPr id="32" name="Oval 8"/>
            <p:cNvSpPr>
              <a:spLocks noChangeArrowheads="1"/>
            </p:cNvSpPr>
            <p:nvPr/>
          </p:nvSpPr>
          <p:spPr bwMode="gray">
            <a:xfrm>
              <a:off x="1921" y="1585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A886E0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33" name="Oval 9"/>
            <p:cNvSpPr>
              <a:spLocks noChangeArrowheads="1"/>
            </p:cNvSpPr>
            <p:nvPr/>
          </p:nvSpPr>
          <p:spPr bwMode="gray">
            <a:xfrm>
              <a:off x="1921" y="1585"/>
              <a:ext cx="1059" cy="1057"/>
            </a:xfrm>
            <a:prstGeom prst="ellipse">
              <a:avLst/>
            </a:prstGeom>
            <a:gradFill rotWithShape="1">
              <a:gsLst>
                <a:gs pos="0">
                  <a:srgbClr val="A886E0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34" name="Oval 10"/>
            <p:cNvSpPr>
              <a:spLocks noChangeArrowheads="1"/>
            </p:cNvSpPr>
            <p:nvPr/>
          </p:nvSpPr>
          <p:spPr bwMode="gray">
            <a:xfrm>
              <a:off x="1978" y="1642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5B4979"/>
                </a:gs>
                <a:gs pos="50000">
                  <a:srgbClr val="A886E0"/>
                </a:gs>
                <a:gs pos="100000">
                  <a:srgbClr val="5B4979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35" name="Oval 11"/>
            <p:cNvSpPr>
              <a:spLocks noChangeArrowheads="1"/>
            </p:cNvSpPr>
            <p:nvPr/>
          </p:nvSpPr>
          <p:spPr bwMode="gray">
            <a:xfrm>
              <a:off x="1978" y="1643"/>
              <a:ext cx="921" cy="919"/>
            </a:xfrm>
            <a:prstGeom prst="ellipse">
              <a:avLst/>
            </a:prstGeom>
            <a:gradFill rotWithShape="1">
              <a:gsLst>
                <a:gs pos="0">
                  <a:srgbClr val="6B558E"/>
                </a:gs>
                <a:gs pos="100000">
                  <a:srgbClr val="A886E0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36" name="Oval 12"/>
            <p:cNvSpPr>
              <a:spLocks noChangeArrowheads="1"/>
            </p:cNvSpPr>
            <p:nvPr/>
          </p:nvSpPr>
          <p:spPr bwMode="gray">
            <a:xfrm>
              <a:off x="2027" y="1697"/>
              <a:ext cx="830" cy="828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grpSp>
          <p:nvGrpSpPr>
            <p:cNvPr id="4" name="Group 13"/>
            <p:cNvGrpSpPr>
              <a:grpSpLocks/>
            </p:cNvGrpSpPr>
            <p:nvPr/>
          </p:nvGrpSpPr>
          <p:grpSpPr bwMode="auto">
            <a:xfrm>
              <a:off x="2044" y="1703"/>
              <a:ext cx="803" cy="802"/>
              <a:chOff x="4166" y="1706"/>
              <a:chExt cx="1252" cy="1252"/>
            </a:xfrm>
          </p:grpSpPr>
          <p:sp>
            <p:nvSpPr>
              <p:cNvPr id="38" name="Oval 14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eaLnBrk="1" hangingPunct="1"/>
                <a:endParaRPr lang="ru-RU" altLang="ru-RU"/>
              </a:p>
            </p:txBody>
          </p:sp>
          <p:sp>
            <p:nvSpPr>
              <p:cNvPr id="39" name="Oval 15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eaLnBrk="1" hangingPunct="1"/>
                <a:endParaRPr lang="ru-RU" altLang="ru-RU"/>
              </a:p>
            </p:txBody>
          </p:sp>
          <p:sp>
            <p:nvSpPr>
              <p:cNvPr id="40" name="Oval 16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eaLnBrk="1" hangingPunct="1"/>
                <a:endParaRPr lang="ru-RU" altLang="ru-RU"/>
              </a:p>
            </p:txBody>
          </p:sp>
          <p:sp>
            <p:nvSpPr>
              <p:cNvPr id="41" name="Oval 17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114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horz" wrap="none" anchor="ctr"/>
              <a:lstStyle/>
              <a:p>
                <a:pPr algn="ctr" eaLnBrk="1" hangingPunct="1"/>
                <a:endParaRPr lang="ru-RU" altLang="ru-RU" b="1" dirty="0"/>
              </a:p>
            </p:txBody>
          </p:sp>
        </p:grp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5000628" y="4286256"/>
            <a:ext cx="2428875" cy="2303463"/>
            <a:chOff x="3022" y="1007"/>
            <a:chExt cx="1055" cy="1055"/>
          </a:xfrm>
        </p:grpSpPr>
        <p:sp>
          <p:nvSpPr>
            <p:cNvPr id="43" name="Oval 19"/>
            <p:cNvSpPr>
              <a:spLocks noChangeArrowheads="1"/>
            </p:cNvSpPr>
            <p:nvPr/>
          </p:nvSpPr>
          <p:spPr bwMode="gray">
            <a:xfrm>
              <a:off x="3022" y="1007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3399FF"/>
                </a:gs>
                <a:gs pos="100000">
                  <a:srgbClr val="FFFFFF"/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44" name="Oval 20"/>
            <p:cNvSpPr>
              <a:spLocks noChangeArrowheads="1"/>
            </p:cNvSpPr>
            <p:nvPr/>
          </p:nvSpPr>
          <p:spPr bwMode="gray">
            <a:xfrm>
              <a:off x="3022" y="1007"/>
              <a:ext cx="1055" cy="1055"/>
            </a:xfrm>
            <a:prstGeom prst="ellipse">
              <a:avLst/>
            </a:prstGeom>
            <a:gradFill rotWithShape="1">
              <a:gsLst>
                <a:gs pos="0">
                  <a:srgbClr val="3399FF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45" name="Oval 21"/>
            <p:cNvSpPr>
              <a:spLocks noChangeArrowheads="1"/>
            </p:cNvSpPr>
            <p:nvPr/>
          </p:nvSpPr>
          <p:spPr bwMode="gray">
            <a:xfrm>
              <a:off x="3093" y="1064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1C538A"/>
                </a:gs>
                <a:gs pos="50000">
                  <a:srgbClr val="3399FF"/>
                </a:gs>
                <a:gs pos="100000">
                  <a:srgbClr val="1C538A"/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46" name="Oval 22"/>
            <p:cNvSpPr>
              <a:spLocks noChangeArrowheads="1"/>
            </p:cNvSpPr>
            <p:nvPr/>
          </p:nvSpPr>
          <p:spPr bwMode="gray">
            <a:xfrm>
              <a:off x="3094" y="1066"/>
              <a:ext cx="915" cy="916"/>
            </a:xfrm>
            <a:prstGeom prst="ellipse">
              <a:avLst/>
            </a:prstGeom>
            <a:gradFill rotWithShape="1">
              <a:gsLst>
                <a:gs pos="0">
                  <a:srgbClr val="2061A2"/>
                </a:gs>
                <a:gs pos="100000">
                  <a:srgbClr val="3399FF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sp>
          <p:nvSpPr>
            <p:cNvPr id="47" name="Oval 23"/>
            <p:cNvSpPr>
              <a:spLocks noChangeArrowheads="1"/>
            </p:cNvSpPr>
            <p:nvPr/>
          </p:nvSpPr>
          <p:spPr bwMode="gray">
            <a:xfrm>
              <a:off x="3137" y="1115"/>
              <a:ext cx="824" cy="823"/>
            </a:xfrm>
            <a:prstGeom prst="ellipse">
              <a:avLst/>
            </a:prstGeom>
            <a:solidFill>
              <a:srgbClr val="000000"/>
            </a:solidFill>
            <a:ln w="38100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eaLnBrk="1" hangingPunct="1"/>
              <a:endParaRPr lang="ru-RU" altLang="ru-RU"/>
            </a:p>
          </p:txBody>
        </p:sp>
        <p:grpSp>
          <p:nvGrpSpPr>
            <p:cNvPr id="6" name="Group 24"/>
            <p:cNvGrpSpPr>
              <a:grpSpLocks/>
            </p:cNvGrpSpPr>
            <p:nvPr/>
          </p:nvGrpSpPr>
          <p:grpSpPr bwMode="auto">
            <a:xfrm>
              <a:off x="3153" y="1125"/>
              <a:ext cx="799" cy="800"/>
              <a:chOff x="4166" y="1706"/>
              <a:chExt cx="1252" cy="1252"/>
            </a:xfrm>
          </p:grpSpPr>
          <p:sp>
            <p:nvSpPr>
              <p:cNvPr id="49" name="Oval 25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eaLnBrk="1" hangingPunct="1"/>
                <a:endParaRPr lang="ru-RU" altLang="ru-RU"/>
              </a:p>
            </p:txBody>
          </p:sp>
          <p:sp>
            <p:nvSpPr>
              <p:cNvPr id="50" name="Oval 26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eaLnBrk="1" hangingPunct="1"/>
                <a:endParaRPr lang="ru-RU" altLang="ru-RU"/>
              </a:p>
            </p:txBody>
          </p:sp>
          <p:sp>
            <p:nvSpPr>
              <p:cNvPr id="51" name="Oval 27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 eaLnBrk="1" hangingPunct="1"/>
                <a:endParaRPr lang="ru-RU" altLang="ru-RU"/>
              </a:p>
            </p:txBody>
          </p:sp>
          <p:sp>
            <p:nvSpPr>
              <p:cNvPr id="52" name="Oval 28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1147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horz" wrap="none" anchor="ctr"/>
              <a:lstStyle/>
              <a:p>
                <a:pPr algn="ctr" eaLnBrk="1" hangingPunct="1"/>
                <a:endParaRPr lang="ru-RU" altLang="ru-RU" b="1" dirty="0"/>
              </a:p>
            </p:txBody>
          </p:sp>
        </p:grpSp>
      </p:grpSp>
      <p:pic>
        <p:nvPicPr>
          <p:cNvPr id="54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1323764" cy="1080120"/>
          </a:xfrm>
          <a:prstGeom prst="rect">
            <a:avLst/>
          </a:prstGeom>
          <a:noFill/>
        </p:spPr>
      </p:pic>
      <p:pic>
        <p:nvPicPr>
          <p:cNvPr id="55" name="Picture 3" descr="C:\Users\User\Desktop\36752057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797152"/>
            <a:ext cx="1214455" cy="1214446"/>
          </a:xfrm>
          <a:prstGeom prst="rect">
            <a:avLst/>
          </a:prstGeom>
          <a:noFill/>
        </p:spPr>
      </p:pic>
      <p:pic>
        <p:nvPicPr>
          <p:cNvPr id="56" name="Picture 8" descr="C:\Users\SAMSUNG\Desktop\очкарик анимашка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4869159"/>
            <a:ext cx="1198515" cy="1140041"/>
          </a:xfrm>
          <a:prstGeom prst="rect">
            <a:avLst/>
          </a:prstGeom>
          <a:noFill/>
        </p:spPr>
      </p:pic>
      <p:sp>
        <p:nvSpPr>
          <p:cNvPr id="1026" name="AutoShape 2" descr="https://multiurok.ru/img/123270/image_5bf17a8757bbd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static.tildacdn.com/tild3064-3765-4534-b332-376636613039/_-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9" name="Рисунок 58" descr="https://i.ytimg.com/vi/I6M_N7I5T0k/maxresdefault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4869160"/>
            <a:ext cx="1152128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AutoShape 2" descr="https://fsd.multiurok.ru/html/2018/04/23/s_5adddd38ec4d8/img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88" name="Picture 4" descr="https://cf.ppt-online.org/files1/slide/m/muSkEBQ0RUlxHYg13yJDh9reC4Zdf8NzV2PapT/slide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9001000" cy="6225555"/>
          </a:xfrm>
          <a:prstGeom prst="rect">
            <a:avLst/>
          </a:prstGeom>
          <a:noFill/>
        </p:spPr>
      </p:pic>
      <p:pic>
        <p:nvPicPr>
          <p:cNvPr id="4" name="Picture 2" descr="http://cog734.mskobr.ru/images/%284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04664"/>
            <a:ext cx="1296144" cy="115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medru.su/wp-content/uploads/6/6/e/66e85db499096a4639418d1383e74cac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671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941" name="AutoShape 5" descr="https://k-nika.ru/800/600/https/lh3.ggpht.com/z7dTSJlMEZf5oeJdk9x3erxLmsYGbWVv2xAWfHcuqKNFqh6K7j7_eQ6zCZvxMna-yWQ=h900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9940" name="Picture 4" descr="https://avatars.mds.yandex.net/i?id=2c73baab34e986f2ab21dd5430494d39_l-5245014-images-thumbs&amp;ref=rim&amp;n=13&amp;w=1351&amp;h=9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671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246055" y="357343"/>
            <a:ext cx="6984776" cy="4925347"/>
            <a:chOff x="1246055" y="297786"/>
            <a:chExt cx="6984776" cy="4104456"/>
          </a:xfrm>
        </p:grpSpPr>
        <p:sp>
          <p:nvSpPr>
            <p:cNvPr id="7" name="Скругленная прямоугольная выноска 6"/>
            <p:cNvSpPr/>
            <p:nvPr/>
          </p:nvSpPr>
          <p:spPr>
            <a:xfrm>
              <a:off x="1246055" y="297786"/>
              <a:ext cx="6984776" cy="4104456"/>
            </a:xfrm>
            <a:prstGeom prst="wedgeRoundRectCallout">
              <a:avLst>
                <a:gd name="adj1" fmla="val 46904"/>
                <a:gd name="adj2" fmla="val 2639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EAB200"/>
              </a:solidFill>
            </a:ln>
            <a:effectLst>
              <a:glow rad="139700">
                <a:schemeClr val="accent3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FontTx/>
                <a:buNone/>
              </a:pPr>
              <a:r>
                <a:rPr lang="ru-RU" sz="2800" dirty="0" smtClean="0">
                  <a:solidFill>
                    <a:schemeClr val="tx1"/>
                  </a:solidFill>
                  <a:latin typeface="Comic Sans MS" pitchFamily="66" charset="0"/>
                </a:rPr>
                <a:t>Ребята !</a:t>
              </a:r>
            </a:p>
            <a:p>
              <a:pPr algn="ctr">
                <a:buFontTx/>
                <a:buNone/>
              </a:pPr>
              <a:r>
                <a:rPr lang="ru-RU" sz="2800" dirty="0" smtClean="0">
                  <a:solidFill>
                    <a:schemeClr val="tx1"/>
                  </a:solidFill>
                  <a:latin typeface="Comic Sans MS" pitchFamily="66" charset="0"/>
                </a:rPr>
                <a:t>Разгадайте кроссворд по изученной теме  нашего урока . Чтобы появился вопрос, сделайте клик мышкой на овал  с цифрой  </a:t>
              </a:r>
            </a:p>
            <a:p>
              <a:pPr algn="ctr">
                <a:buFontTx/>
                <a:buNone/>
              </a:pPr>
              <a:r>
                <a:rPr lang="ru-RU" sz="2800" dirty="0" smtClean="0">
                  <a:solidFill>
                    <a:schemeClr val="tx1"/>
                  </a:solidFill>
                  <a:latin typeface="Comic Sans MS" pitchFamily="66" charset="0"/>
                </a:rPr>
                <a:t>Для проверки сделайте клик мышкой на </a:t>
              </a:r>
            </a:p>
            <a:p>
              <a:pPr algn="ctr">
                <a:buFontTx/>
                <a:buNone/>
              </a:pPr>
              <a:r>
                <a:rPr lang="ru-RU" sz="2800" dirty="0" smtClean="0">
                  <a:solidFill>
                    <a:schemeClr val="tx1"/>
                  </a:solidFill>
                  <a:latin typeface="Comic Sans MS" pitchFamily="66" charset="0"/>
                </a:rPr>
                <a:t>Разгадывайте кроссворд по </a:t>
              </a:r>
            </a:p>
            <a:p>
              <a:pPr algn="ctr">
                <a:buFontTx/>
                <a:buNone/>
              </a:pPr>
              <a:r>
                <a:rPr lang="ru-RU" sz="2800" dirty="0" smtClean="0">
                  <a:solidFill>
                    <a:schemeClr val="tx1"/>
                  </a:solidFill>
                  <a:latin typeface="Comic Sans MS" pitchFamily="66" charset="0"/>
                </a:rPr>
                <a:t>порядку.   </a:t>
              </a:r>
              <a:endParaRPr lang="ru-RU" sz="2800" dirty="0">
                <a:solidFill>
                  <a:schemeClr val="tx1"/>
                </a:solidFill>
                <a:latin typeface="Comic Sans MS" pitchFamily="66" charset="0"/>
              </a:endParaRPr>
            </a:p>
          </p:txBody>
        </p:sp>
        <p:sp>
          <p:nvSpPr>
            <p:cNvPr id="6" name="Rectangle 77"/>
            <p:cNvSpPr>
              <a:spLocks noChangeArrowheads="1"/>
            </p:cNvSpPr>
            <p:nvPr/>
          </p:nvSpPr>
          <p:spPr bwMode="auto">
            <a:xfrm>
              <a:off x="6281733" y="2113169"/>
              <a:ext cx="504825" cy="264526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ru-RU" sz="2400" dirty="0">
                  <a:solidFill>
                    <a:srgbClr val="000000"/>
                  </a:solidFill>
                  <a:latin typeface="Comic Sans MS" pitchFamily="66" charset="0"/>
                </a:rPr>
                <a:t>1</a:t>
              </a:r>
            </a:p>
          </p:txBody>
        </p:sp>
        <p:sp>
          <p:nvSpPr>
            <p:cNvPr id="9" name="Rectangle 90"/>
            <p:cNvSpPr>
              <a:spLocks noChangeArrowheads="1"/>
            </p:cNvSpPr>
            <p:nvPr/>
          </p:nvSpPr>
          <p:spPr bwMode="auto">
            <a:xfrm>
              <a:off x="5853349" y="3070589"/>
              <a:ext cx="771033" cy="356519"/>
            </a:xfrm>
            <a:prstGeom prst="plaque">
              <a:avLst/>
            </a:prstGeom>
            <a:solidFill>
              <a:srgbClr val="F0DFAE"/>
            </a:solidFill>
            <a:ln w="19050">
              <a:solidFill>
                <a:srgbClr val="D6913E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r>
                <a:rPr lang="ru-RU" sz="1400" b="1" dirty="0">
                  <a:solidFill>
                    <a:srgbClr val="303C1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Ответ</a:t>
              </a:r>
            </a:p>
          </p:txBody>
        </p:sp>
      </p:grpSp>
      <p:sp>
        <p:nvSpPr>
          <p:cNvPr id="10" name="Стрелка вправо с вырезом 9">
            <a:hlinkClick r:id="" action="ppaction://hlinkshowjump?jump=nextslide"/>
          </p:cNvPr>
          <p:cNvSpPr/>
          <p:nvPr/>
        </p:nvSpPr>
        <p:spPr>
          <a:xfrm>
            <a:off x="8324999" y="6280033"/>
            <a:ext cx="648072" cy="345638"/>
          </a:xfrm>
          <a:prstGeom prst="notchedRightArrow">
            <a:avLst/>
          </a:prstGeom>
          <a:solidFill>
            <a:schemeClr val="bg1"/>
          </a:solidFill>
          <a:ln>
            <a:solidFill>
              <a:srgbClr val="D6913E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3" descr="C:\Users\Наталья\Desktop\муравей и черепаха\муравей.png"/>
          <p:cNvPicPr>
            <a:picLocks noChangeAspect="1" noChangeArrowheads="1"/>
          </p:cNvPicPr>
          <p:nvPr/>
        </p:nvPicPr>
        <p:blipFill rotWithShape="1">
          <a:blip r:embed="rId2" cstate="email"/>
          <a:srcRect l="17043" r="15966"/>
          <a:stretch/>
        </p:blipFill>
        <p:spPr bwMode="auto">
          <a:xfrm flipH="1">
            <a:off x="7960059" y="3822280"/>
            <a:ext cx="1013013" cy="24149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2" descr="C:\Users\Наталья\Desktop\муравей и черепаха\черепаха.png"/>
          <p:cNvPicPr>
            <a:picLocks noChangeAspect="1" noChangeArrowheads="1"/>
          </p:cNvPicPr>
          <p:nvPr/>
        </p:nvPicPr>
        <p:blipFill rotWithShape="1">
          <a:blip r:embed="rId3" cstate="email"/>
          <a:srcRect t="15638" r="3602" b="7920"/>
          <a:stretch/>
        </p:blipFill>
        <p:spPr bwMode="auto">
          <a:xfrm rot="21158169" flipH="1">
            <a:off x="277065" y="4230034"/>
            <a:ext cx="1640865" cy="2105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2" descr="http://cog734.mskobr.ru/images/%284%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5445224"/>
            <a:ext cx="1440160" cy="11521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1908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32" name="Picture 24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252507" y="401419"/>
            <a:ext cx="2480028" cy="223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016" name="Picture 22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24877" y="290295"/>
            <a:ext cx="1839916" cy="2635118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34029" name="Picture 23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40046" y="398686"/>
            <a:ext cx="2480810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808" name="Rectangle 16"/>
          <p:cNvSpPr>
            <a:spLocks noChangeArrowheads="1"/>
          </p:cNvSpPr>
          <p:nvPr/>
        </p:nvSpPr>
        <p:spPr bwMode="auto">
          <a:xfrm>
            <a:off x="3204463" y="1225332"/>
            <a:ext cx="431800" cy="431800"/>
          </a:xfrm>
          <a:prstGeom prst="ellipse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 dirty="0">
                <a:latin typeface="Comic Sans MS" pitchFamily="66" charset="0"/>
              </a:rPr>
              <a:t>1</a:t>
            </a:r>
            <a:endParaRPr lang="ru-RU" sz="2400" dirty="0">
              <a:latin typeface="Comic Sans MS" pitchFamily="66" charset="0"/>
            </a:endParaRPr>
          </a:p>
        </p:txBody>
      </p:sp>
      <p:grpSp>
        <p:nvGrpSpPr>
          <p:cNvPr id="2" name="Group 102"/>
          <p:cNvGrpSpPr>
            <a:grpSpLocks/>
          </p:cNvGrpSpPr>
          <p:nvPr/>
        </p:nvGrpSpPr>
        <p:grpSpPr bwMode="auto">
          <a:xfrm>
            <a:off x="3707702" y="1225332"/>
            <a:ext cx="5184775" cy="431800"/>
            <a:chOff x="1882" y="1253"/>
            <a:chExt cx="3266" cy="272"/>
          </a:xfrm>
          <a:solidFill>
            <a:schemeClr val="bg1"/>
          </a:solidFill>
        </p:grpSpPr>
        <p:sp>
          <p:nvSpPr>
            <p:cNvPr id="33875" name="Rectangle 83"/>
            <p:cNvSpPr>
              <a:spLocks noChangeArrowheads="1"/>
            </p:cNvSpPr>
            <p:nvPr/>
          </p:nvSpPr>
          <p:spPr bwMode="auto">
            <a:xfrm>
              <a:off x="4876" y="1253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76" name="Rectangle 84"/>
            <p:cNvSpPr>
              <a:spLocks noChangeArrowheads="1"/>
            </p:cNvSpPr>
            <p:nvPr/>
          </p:nvSpPr>
          <p:spPr bwMode="auto">
            <a:xfrm>
              <a:off x="2154" y="1253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77" name="Rectangle 85"/>
            <p:cNvSpPr>
              <a:spLocks noChangeArrowheads="1"/>
            </p:cNvSpPr>
            <p:nvPr/>
          </p:nvSpPr>
          <p:spPr bwMode="auto">
            <a:xfrm>
              <a:off x="2427" y="1253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78" name="Rectangle 86"/>
            <p:cNvSpPr>
              <a:spLocks noChangeArrowheads="1"/>
            </p:cNvSpPr>
            <p:nvPr/>
          </p:nvSpPr>
          <p:spPr bwMode="auto">
            <a:xfrm>
              <a:off x="4332" y="1253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79" name="Rectangle 87"/>
            <p:cNvSpPr>
              <a:spLocks noChangeArrowheads="1"/>
            </p:cNvSpPr>
            <p:nvPr/>
          </p:nvSpPr>
          <p:spPr bwMode="auto">
            <a:xfrm>
              <a:off x="1882" y="1253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80" name="Rectangle 88"/>
            <p:cNvSpPr>
              <a:spLocks noChangeArrowheads="1"/>
            </p:cNvSpPr>
            <p:nvPr/>
          </p:nvSpPr>
          <p:spPr bwMode="auto">
            <a:xfrm>
              <a:off x="4604" y="1253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88" name="Rectangle 96"/>
            <p:cNvSpPr>
              <a:spLocks noChangeArrowheads="1"/>
            </p:cNvSpPr>
            <p:nvPr/>
          </p:nvSpPr>
          <p:spPr bwMode="auto">
            <a:xfrm>
              <a:off x="4059" y="1253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89" name="Rectangle 97"/>
            <p:cNvSpPr>
              <a:spLocks noChangeArrowheads="1"/>
            </p:cNvSpPr>
            <p:nvPr/>
          </p:nvSpPr>
          <p:spPr bwMode="auto">
            <a:xfrm>
              <a:off x="3787" y="1253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90" name="Rectangle 98"/>
            <p:cNvSpPr>
              <a:spLocks noChangeArrowheads="1"/>
            </p:cNvSpPr>
            <p:nvPr/>
          </p:nvSpPr>
          <p:spPr bwMode="auto">
            <a:xfrm>
              <a:off x="3515" y="1253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91" name="Rectangle 99"/>
            <p:cNvSpPr>
              <a:spLocks noChangeArrowheads="1"/>
            </p:cNvSpPr>
            <p:nvPr/>
          </p:nvSpPr>
          <p:spPr bwMode="auto">
            <a:xfrm>
              <a:off x="3243" y="1253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92" name="Rectangle 100"/>
            <p:cNvSpPr>
              <a:spLocks noChangeArrowheads="1"/>
            </p:cNvSpPr>
            <p:nvPr/>
          </p:nvSpPr>
          <p:spPr bwMode="auto">
            <a:xfrm>
              <a:off x="2971" y="1253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93" name="Rectangle 101"/>
            <p:cNvSpPr>
              <a:spLocks noChangeArrowheads="1"/>
            </p:cNvSpPr>
            <p:nvPr/>
          </p:nvSpPr>
          <p:spPr bwMode="auto">
            <a:xfrm>
              <a:off x="2699" y="1253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3" name="Group 110"/>
          <p:cNvGrpSpPr>
            <a:grpSpLocks/>
          </p:cNvGrpSpPr>
          <p:nvPr/>
        </p:nvGrpSpPr>
        <p:grpSpPr bwMode="auto">
          <a:xfrm>
            <a:off x="8460675" y="793533"/>
            <a:ext cx="431800" cy="3455987"/>
            <a:chOff x="4876" y="618"/>
            <a:chExt cx="272" cy="2177"/>
          </a:xfrm>
          <a:solidFill>
            <a:schemeClr val="bg1"/>
          </a:solidFill>
        </p:grpSpPr>
        <p:sp>
          <p:nvSpPr>
            <p:cNvPr id="33895" name="Rectangle 103"/>
            <p:cNvSpPr>
              <a:spLocks noChangeArrowheads="1"/>
            </p:cNvSpPr>
            <p:nvPr/>
          </p:nvSpPr>
          <p:spPr bwMode="auto">
            <a:xfrm>
              <a:off x="4876" y="2523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96" name="Rectangle 104"/>
            <p:cNvSpPr>
              <a:spLocks noChangeArrowheads="1"/>
            </p:cNvSpPr>
            <p:nvPr/>
          </p:nvSpPr>
          <p:spPr bwMode="auto">
            <a:xfrm>
              <a:off x="4876" y="2251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97" name="Rectangle 105"/>
            <p:cNvSpPr>
              <a:spLocks noChangeArrowheads="1"/>
            </p:cNvSpPr>
            <p:nvPr/>
          </p:nvSpPr>
          <p:spPr bwMode="auto">
            <a:xfrm>
              <a:off x="4876" y="197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98" name="Rectangle 106"/>
            <p:cNvSpPr>
              <a:spLocks noChangeArrowheads="1"/>
            </p:cNvSpPr>
            <p:nvPr/>
          </p:nvSpPr>
          <p:spPr bwMode="auto">
            <a:xfrm>
              <a:off x="4876" y="1706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899" name="Rectangle 107"/>
            <p:cNvSpPr>
              <a:spLocks noChangeArrowheads="1"/>
            </p:cNvSpPr>
            <p:nvPr/>
          </p:nvSpPr>
          <p:spPr bwMode="auto">
            <a:xfrm>
              <a:off x="4876" y="1434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00" name="Rectangle 108"/>
            <p:cNvSpPr>
              <a:spLocks noChangeArrowheads="1"/>
            </p:cNvSpPr>
            <p:nvPr/>
          </p:nvSpPr>
          <p:spPr bwMode="auto">
            <a:xfrm>
              <a:off x="4876" y="1162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01" name="Rectangle 109"/>
            <p:cNvSpPr>
              <a:spLocks noChangeArrowheads="1"/>
            </p:cNvSpPr>
            <p:nvPr/>
          </p:nvSpPr>
          <p:spPr bwMode="auto">
            <a:xfrm>
              <a:off x="4876" y="618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4" name="Group 117"/>
          <p:cNvGrpSpPr>
            <a:grpSpLocks/>
          </p:cNvGrpSpPr>
          <p:nvPr/>
        </p:nvGrpSpPr>
        <p:grpSpPr bwMode="auto">
          <a:xfrm>
            <a:off x="7165275" y="793533"/>
            <a:ext cx="431800" cy="3024187"/>
            <a:chOff x="4059" y="618"/>
            <a:chExt cx="272" cy="1905"/>
          </a:xfrm>
          <a:solidFill>
            <a:schemeClr val="bg1"/>
          </a:solidFill>
        </p:grpSpPr>
        <p:sp>
          <p:nvSpPr>
            <p:cNvPr id="33903" name="Rectangle 111"/>
            <p:cNvSpPr>
              <a:spLocks noChangeArrowheads="1"/>
            </p:cNvSpPr>
            <p:nvPr/>
          </p:nvSpPr>
          <p:spPr bwMode="auto">
            <a:xfrm>
              <a:off x="4059" y="618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04" name="Rectangle 112"/>
            <p:cNvSpPr>
              <a:spLocks noChangeArrowheads="1"/>
            </p:cNvSpPr>
            <p:nvPr/>
          </p:nvSpPr>
          <p:spPr bwMode="auto">
            <a:xfrm>
              <a:off x="4059" y="1162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05" name="Rectangle 113"/>
            <p:cNvSpPr>
              <a:spLocks noChangeArrowheads="1"/>
            </p:cNvSpPr>
            <p:nvPr/>
          </p:nvSpPr>
          <p:spPr bwMode="auto">
            <a:xfrm>
              <a:off x="4059" y="1434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06" name="Rectangle 114"/>
            <p:cNvSpPr>
              <a:spLocks noChangeArrowheads="1"/>
            </p:cNvSpPr>
            <p:nvPr/>
          </p:nvSpPr>
          <p:spPr bwMode="auto">
            <a:xfrm>
              <a:off x="4059" y="1706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07" name="Rectangle 115"/>
            <p:cNvSpPr>
              <a:spLocks noChangeArrowheads="1"/>
            </p:cNvSpPr>
            <p:nvPr/>
          </p:nvSpPr>
          <p:spPr bwMode="auto">
            <a:xfrm>
              <a:off x="4059" y="197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08" name="Rectangle 116"/>
            <p:cNvSpPr>
              <a:spLocks noChangeArrowheads="1"/>
            </p:cNvSpPr>
            <p:nvPr/>
          </p:nvSpPr>
          <p:spPr bwMode="auto">
            <a:xfrm>
              <a:off x="4059" y="2251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Group 128"/>
          <p:cNvGrpSpPr>
            <a:grpSpLocks/>
          </p:cNvGrpSpPr>
          <p:nvPr/>
        </p:nvGrpSpPr>
        <p:grpSpPr bwMode="auto">
          <a:xfrm>
            <a:off x="5436488" y="793533"/>
            <a:ext cx="431800" cy="4751387"/>
            <a:chOff x="2971" y="618"/>
            <a:chExt cx="272" cy="2993"/>
          </a:xfrm>
          <a:solidFill>
            <a:schemeClr val="bg1"/>
          </a:solidFill>
        </p:grpSpPr>
        <p:sp>
          <p:nvSpPr>
            <p:cNvPr id="33910" name="Rectangle 118"/>
            <p:cNvSpPr>
              <a:spLocks noChangeArrowheads="1"/>
            </p:cNvSpPr>
            <p:nvPr/>
          </p:nvSpPr>
          <p:spPr bwMode="auto">
            <a:xfrm>
              <a:off x="2971" y="618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11" name="Rectangle 119"/>
            <p:cNvSpPr>
              <a:spLocks noChangeArrowheads="1"/>
            </p:cNvSpPr>
            <p:nvPr/>
          </p:nvSpPr>
          <p:spPr bwMode="auto">
            <a:xfrm>
              <a:off x="2971" y="1162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12" name="Rectangle 120"/>
            <p:cNvSpPr>
              <a:spLocks noChangeArrowheads="1"/>
            </p:cNvSpPr>
            <p:nvPr/>
          </p:nvSpPr>
          <p:spPr bwMode="auto">
            <a:xfrm>
              <a:off x="2971" y="1434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13" name="Rectangle 121"/>
            <p:cNvSpPr>
              <a:spLocks noChangeArrowheads="1"/>
            </p:cNvSpPr>
            <p:nvPr/>
          </p:nvSpPr>
          <p:spPr bwMode="auto">
            <a:xfrm>
              <a:off x="2971" y="1706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14" name="Rectangle 122"/>
            <p:cNvSpPr>
              <a:spLocks noChangeArrowheads="1"/>
            </p:cNvSpPr>
            <p:nvPr/>
          </p:nvSpPr>
          <p:spPr bwMode="auto">
            <a:xfrm>
              <a:off x="2971" y="197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15" name="Rectangle 123"/>
            <p:cNvSpPr>
              <a:spLocks noChangeArrowheads="1"/>
            </p:cNvSpPr>
            <p:nvPr/>
          </p:nvSpPr>
          <p:spPr bwMode="auto">
            <a:xfrm>
              <a:off x="2971" y="2251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16" name="Rectangle 124"/>
            <p:cNvSpPr>
              <a:spLocks noChangeArrowheads="1"/>
            </p:cNvSpPr>
            <p:nvPr/>
          </p:nvSpPr>
          <p:spPr bwMode="auto">
            <a:xfrm>
              <a:off x="2971" y="2523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17" name="Rectangle 125"/>
            <p:cNvSpPr>
              <a:spLocks noChangeArrowheads="1"/>
            </p:cNvSpPr>
            <p:nvPr/>
          </p:nvSpPr>
          <p:spPr bwMode="auto">
            <a:xfrm>
              <a:off x="2971" y="2795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18" name="Rectangle 126"/>
            <p:cNvSpPr>
              <a:spLocks noChangeArrowheads="1"/>
            </p:cNvSpPr>
            <p:nvPr/>
          </p:nvSpPr>
          <p:spPr bwMode="auto">
            <a:xfrm>
              <a:off x="2971" y="3067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19" name="Rectangle 127"/>
            <p:cNvSpPr>
              <a:spLocks noChangeArrowheads="1"/>
            </p:cNvSpPr>
            <p:nvPr/>
          </p:nvSpPr>
          <p:spPr bwMode="auto">
            <a:xfrm>
              <a:off x="2971" y="333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" name="Group 155"/>
          <p:cNvGrpSpPr>
            <a:grpSpLocks/>
          </p:cNvGrpSpPr>
          <p:nvPr/>
        </p:nvGrpSpPr>
        <p:grpSpPr bwMode="auto">
          <a:xfrm>
            <a:off x="3275900" y="2088933"/>
            <a:ext cx="3455988" cy="431800"/>
            <a:chOff x="1610" y="1434"/>
            <a:chExt cx="2177" cy="272"/>
          </a:xfrm>
          <a:solidFill>
            <a:schemeClr val="bg1"/>
          </a:solidFill>
        </p:grpSpPr>
        <p:sp>
          <p:nvSpPr>
            <p:cNvPr id="33921" name="Rectangle 129"/>
            <p:cNvSpPr>
              <a:spLocks noChangeArrowheads="1"/>
            </p:cNvSpPr>
            <p:nvPr/>
          </p:nvSpPr>
          <p:spPr bwMode="auto">
            <a:xfrm>
              <a:off x="2699" y="1434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22" name="Rectangle 130"/>
            <p:cNvSpPr>
              <a:spLocks noChangeArrowheads="1"/>
            </p:cNvSpPr>
            <p:nvPr/>
          </p:nvSpPr>
          <p:spPr bwMode="auto">
            <a:xfrm>
              <a:off x="3243" y="1434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23" name="Rectangle 131"/>
            <p:cNvSpPr>
              <a:spLocks noChangeArrowheads="1"/>
            </p:cNvSpPr>
            <p:nvPr/>
          </p:nvSpPr>
          <p:spPr bwMode="auto">
            <a:xfrm>
              <a:off x="3515" y="1434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24" name="Rectangle 132"/>
            <p:cNvSpPr>
              <a:spLocks noChangeArrowheads="1"/>
            </p:cNvSpPr>
            <p:nvPr/>
          </p:nvSpPr>
          <p:spPr bwMode="auto">
            <a:xfrm>
              <a:off x="2154" y="1434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25" name="Rectangle 133"/>
            <p:cNvSpPr>
              <a:spLocks noChangeArrowheads="1"/>
            </p:cNvSpPr>
            <p:nvPr/>
          </p:nvSpPr>
          <p:spPr bwMode="auto">
            <a:xfrm>
              <a:off x="2426" y="1434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26" name="Rectangle 134"/>
            <p:cNvSpPr>
              <a:spLocks noChangeArrowheads="1"/>
            </p:cNvSpPr>
            <p:nvPr/>
          </p:nvSpPr>
          <p:spPr bwMode="auto">
            <a:xfrm>
              <a:off x="1882" y="1434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27" name="Rectangle 135"/>
            <p:cNvSpPr>
              <a:spLocks noChangeArrowheads="1"/>
            </p:cNvSpPr>
            <p:nvPr/>
          </p:nvSpPr>
          <p:spPr bwMode="auto">
            <a:xfrm>
              <a:off x="1610" y="1434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7" name="Group 145"/>
          <p:cNvGrpSpPr>
            <a:grpSpLocks/>
          </p:cNvGrpSpPr>
          <p:nvPr/>
        </p:nvGrpSpPr>
        <p:grpSpPr bwMode="auto">
          <a:xfrm>
            <a:off x="3707702" y="4249520"/>
            <a:ext cx="4321175" cy="431800"/>
            <a:chOff x="1882" y="2795"/>
            <a:chExt cx="2722" cy="272"/>
          </a:xfrm>
          <a:solidFill>
            <a:schemeClr val="bg1"/>
          </a:solidFill>
        </p:grpSpPr>
        <p:sp>
          <p:nvSpPr>
            <p:cNvPr id="33928" name="Rectangle 136"/>
            <p:cNvSpPr>
              <a:spLocks noChangeArrowheads="1"/>
            </p:cNvSpPr>
            <p:nvPr/>
          </p:nvSpPr>
          <p:spPr bwMode="auto">
            <a:xfrm>
              <a:off x="4332" y="2795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29" name="Rectangle 137"/>
            <p:cNvSpPr>
              <a:spLocks noChangeArrowheads="1"/>
            </p:cNvSpPr>
            <p:nvPr/>
          </p:nvSpPr>
          <p:spPr bwMode="auto">
            <a:xfrm>
              <a:off x="4059" y="2795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30" name="Rectangle 138"/>
            <p:cNvSpPr>
              <a:spLocks noChangeArrowheads="1"/>
            </p:cNvSpPr>
            <p:nvPr/>
          </p:nvSpPr>
          <p:spPr bwMode="auto">
            <a:xfrm>
              <a:off x="3787" y="2795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31" name="Rectangle 139"/>
            <p:cNvSpPr>
              <a:spLocks noChangeArrowheads="1"/>
            </p:cNvSpPr>
            <p:nvPr/>
          </p:nvSpPr>
          <p:spPr bwMode="auto">
            <a:xfrm>
              <a:off x="3515" y="2795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32" name="Rectangle 140"/>
            <p:cNvSpPr>
              <a:spLocks noChangeArrowheads="1"/>
            </p:cNvSpPr>
            <p:nvPr/>
          </p:nvSpPr>
          <p:spPr bwMode="auto">
            <a:xfrm>
              <a:off x="3243" y="2795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33" name="Rectangle 141"/>
            <p:cNvSpPr>
              <a:spLocks noChangeArrowheads="1"/>
            </p:cNvSpPr>
            <p:nvPr/>
          </p:nvSpPr>
          <p:spPr bwMode="auto">
            <a:xfrm>
              <a:off x="1882" y="2795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34" name="Rectangle 142"/>
            <p:cNvSpPr>
              <a:spLocks noChangeArrowheads="1"/>
            </p:cNvSpPr>
            <p:nvPr/>
          </p:nvSpPr>
          <p:spPr bwMode="auto">
            <a:xfrm>
              <a:off x="2154" y="2795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35" name="Rectangle 143"/>
            <p:cNvSpPr>
              <a:spLocks noChangeArrowheads="1"/>
            </p:cNvSpPr>
            <p:nvPr/>
          </p:nvSpPr>
          <p:spPr bwMode="auto">
            <a:xfrm>
              <a:off x="2426" y="2795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36" name="Rectangle 144"/>
            <p:cNvSpPr>
              <a:spLocks noChangeArrowheads="1"/>
            </p:cNvSpPr>
            <p:nvPr/>
          </p:nvSpPr>
          <p:spPr bwMode="auto">
            <a:xfrm>
              <a:off x="2699" y="2795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8" name="Group 156"/>
          <p:cNvGrpSpPr>
            <a:grpSpLocks/>
          </p:cNvGrpSpPr>
          <p:nvPr/>
        </p:nvGrpSpPr>
        <p:grpSpPr bwMode="auto">
          <a:xfrm>
            <a:off x="2412300" y="2954120"/>
            <a:ext cx="4319588" cy="431800"/>
            <a:chOff x="1066" y="1979"/>
            <a:chExt cx="2721" cy="272"/>
          </a:xfrm>
          <a:solidFill>
            <a:schemeClr val="bg1"/>
          </a:solidFill>
        </p:grpSpPr>
        <p:sp>
          <p:nvSpPr>
            <p:cNvPr id="33938" name="Rectangle 146"/>
            <p:cNvSpPr>
              <a:spLocks noChangeArrowheads="1"/>
            </p:cNvSpPr>
            <p:nvPr/>
          </p:nvSpPr>
          <p:spPr bwMode="auto">
            <a:xfrm>
              <a:off x="3243" y="197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39" name="Rectangle 147"/>
            <p:cNvSpPr>
              <a:spLocks noChangeArrowheads="1"/>
            </p:cNvSpPr>
            <p:nvPr/>
          </p:nvSpPr>
          <p:spPr bwMode="auto">
            <a:xfrm>
              <a:off x="1066" y="197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40" name="Rectangle 148"/>
            <p:cNvSpPr>
              <a:spLocks noChangeArrowheads="1"/>
            </p:cNvSpPr>
            <p:nvPr/>
          </p:nvSpPr>
          <p:spPr bwMode="auto">
            <a:xfrm>
              <a:off x="1338" y="197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41" name="Rectangle 149"/>
            <p:cNvSpPr>
              <a:spLocks noChangeArrowheads="1"/>
            </p:cNvSpPr>
            <p:nvPr/>
          </p:nvSpPr>
          <p:spPr bwMode="auto">
            <a:xfrm>
              <a:off x="1610" y="197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42" name="Rectangle 150"/>
            <p:cNvSpPr>
              <a:spLocks noChangeArrowheads="1"/>
            </p:cNvSpPr>
            <p:nvPr/>
          </p:nvSpPr>
          <p:spPr bwMode="auto">
            <a:xfrm>
              <a:off x="1882" y="197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43" name="Rectangle 151"/>
            <p:cNvSpPr>
              <a:spLocks noChangeArrowheads="1"/>
            </p:cNvSpPr>
            <p:nvPr/>
          </p:nvSpPr>
          <p:spPr bwMode="auto">
            <a:xfrm>
              <a:off x="2154" y="197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44" name="Rectangle 152"/>
            <p:cNvSpPr>
              <a:spLocks noChangeArrowheads="1"/>
            </p:cNvSpPr>
            <p:nvPr/>
          </p:nvSpPr>
          <p:spPr bwMode="auto">
            <a:xfrm>
              <a:off x="2426" y="197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45" name="Rectangle 153"/>
            <p:cNvSpPr>
              <a:spLocks noChangeArrowheads="1"/>
            </p:cNvSpPr>
            <p:nvPr/>
          </p:nvSpPr>
          <p:spPr bwMode="auto">
            <a:xfrm>
              <a:off x="2699" y="197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46" name="Rectangle 154"/>
            <p:cNvSpPr>
              <a:spLocks noChangeArrowheads="1"/>
            </p:cNvSpPr>
            <p:nvPr/>
          </p:nvSpPr>
          <p:spPr bwMode="auto">
            <a:xfrm>
              <a:off x="3515" y="197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9" name="Group 172"/>
          <p:cNvGrpSpPr>
            <a:grpSpLocks/>
          </p:cNvGrpSpPr>
          <p:nvPr/>
        </p:nvGrpSpPr>
        <p:grpSpPr bwMode="auto">
          <a:xfrm>
            <a:off x="2412300" y="3385920"/>
            <a:ext cx="4319588" cy="431800"/>
            <a:chOff x="1247" y="2160"/>
            <a:chExt cx="2721" cy="272"/>
          </a:xfrm>
          <a:solidFill>
            <a:schemeClr val="bg1"/>
          </a:solidFill>
        </p:grpSpPr>
        <p:sp>
          <p:nvSpPr>
            <p:cNvPr id="33950" name="Rectangle 158"/>
            <p:cNvSpPr>
              <a:spLocks noChangeArrowheads="1"/>
            </p:cNvSpPr>
            <p:nvPr/>
          </p:nvSpPr>
          <p:spPr bwMode="auto">
            <a:xfrm>
              <a:off x="3696" y="2160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51" name="Rectangle 159"/>
            <p:cNvSpPr>
              <a:spLocks noChangeArrowheads="1"/>
            </p:cNvSpPr>
            <p:nvPr/>
          </p:nvSpPr>
          <p:spPr bwMode="auto">
            <a:xfrm>
              <a:off x="1247" y="2160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52" name="Rectangle 160"/>
            <p:cNvSpPr>
              <a:spLocks noChangeArrowheads="1"/>
            </p:cNvSpPr>
            <p:nvPr/>
          </p:nvSpPr>
          <p:spPr bwMode="auto">
            <a:xfrm>
              <a:off x="1519" y="2160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53" name="Rectangle 161"/>
            <p:cNvSpPr>
              <a:spLocks noChangeArrowheads="1"/>
            </p:cNvSpPr>
            <p:nvPr/>
          </p:nvSpPr>
          <p:spPr bwMode="auto">
            <a:xfrm>
              <a:off x="1791" y="2160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54" name="Rectangle 162"/>
            <p:cNvSpPr>
              <a:spLocks noChangeArrowheads="1"/>
            </p:cNvSpPr>
            <p:nvPr/>
          </p:nvSpPr>
          <p:spPr bwMode="auto">
            <a:xfrm>
              <a:off x="2064" y="2160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55" name="Rectangle 163"/>
            <p:cNvSpPr>
              <a:spLocks noChangeArrowheads="1"/>
            </p:cNvSpPr>
            <p:nvPr/>
          </p:nvSpPr>
          <p:spPr bwMode="auto">
            <a:xfrm>
              <a:off x="2336" y="2160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56" name="Rectangle 164"/>
            <p:cNvSpPr>
              <a:spLocks noChangeArrowheads="1"/>
            </p:cNvSpPr>
            <p:nvPr/>
          </p:nvSpPr>
          <p:spPr bwMode="auto">
            <a:xfrm>
              <a:off x="2608" y="2160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57" name="Rectangle 165"/>
            <p:cNvSpPr>
              <a:spLocks noChangeArrowheads="1"/>
            </p:cNvSpPr>
            <p:nvPr/>
          </p:nvSpPr>
          <p:spPr bwMode="auto">
            <a:xfrm>
              <a:off x="2880" y="2160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58" name="Rectangle 166"/>
            <p:cNvSpPr>
              <a:spLocks noChangeArrowheads="1"/>
            </p:cNvSpPr>
            <p:nvPr/>
          </p:nvSpPr>
          <p:spPr bwMode="auto">
            <a:xfrm>
              <a:off x="3424" y="2160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0" name="Group 173"/>
          <p:cNvGrpSpPr>
            <a:grpSpLocks/>
          </p:cNvGrpSpPr>
          <p:nvPr/>
        </p:nvGrpSpPr>
        <p:grpSpPr bwMode="auto">
          <a:xfrm>
            <a:off x="5004690" y="5114708"/>
            <a:ext cx="3024187" cy="431800"/>
            <a:chOff x="2880" y="3249"/>
            <a:chExt cx="1905" cy="272"/>
          </a:xfrm>
          <a:solidFill>
            <a:schemeClr val="bg1"/>
          </a:solidFill>
        </p:grpSpPr>
        <p:sp>
          <p:nvSpPr>
            <p:cNvPr id="33949" name="Rectangle 157"/>
            <p:cNvSpPr>
              <a:spLocks noChangeArrowheads="1"/>
            </p:cNvSpPr>
            <p:nvPr/>
          </p:nvSpPr>
          <p:spPr bwMode="auto">
            <a:xfrm>
              <a:off x="2880" y="324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59" name="Rectangle 167"/>
            <p:cNvSpPr>
              <a:spLocks noChangeArrowheads="1"/>
            </p:cNvSpPr>
            <p:nvPr/>
          </p:nvSpPr>
          <p:spPr bwMode="auto">
            <a:xfrm>
              <a:off x="4513" y="324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60" name="Rectangle 168"/>
            <p:cNvSpPr>
              <a:spLocks noChangeArrowheads="1"/>
            </p:cNvSpPr>
            <p:nvPr/>
          </p:nvSpPr>
          <p:spPr bwMode="auto">
            <a:xfrm>
              <a:off x="4241" y="324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61" name="Rectangle 169"/>
            <p:cNvSpPr>
              <a:spLocks noChangeArrowheads="1"/>
            </p:cNvSpPr>
            <p:nvPr/>
          </p:nvSpPr>
          <p:spPr bwMode="auto">
            <a:xfrm>
              <a:off x="3969" y="324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62" name="Rectangle 170"/>
            <p:cNvSpPr>
              <a:spLocks noChangeArrowheads="1"/>
            </p:cNvSpPr>
            <p:nvPr/>
          </p:nvSpPr>
          <p:spPr bwMode="auto">
            <a:xfrm>
              <a:off x="3696" y="324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3963" name="Rectangle 171"/>
            <p:cNvSpPr>
              <a:spLocks noChangeArrowheads="1"/>
            </p:cNvSpPr>
            <p:nvPr/>
          </p:nvSpPr>
          <p:spPr bwMode="auto">
            <a:xfrm>
              <a:off x="3424" y="3249"/>
              <a:ext cx="272" cy="272"/>
            </a:xfrm>
            <a:prstGeom prst="plaque">
              <a:avLst/>
            </a:prstGeom>
            <a:grpFill/>
            <a:ln w="28575">
              <a:solidFill>
                <a:srgbClr val="D6913E"/>
              </a:solidFill>
              <a:miter lim="800000"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3977" name="Rectangle 185"/>
          <p:cNvSpPr>
            <a:spLocks noChangeArrowheads="1"/>
          </p:cNvSpPr>
          <p:nvPr/>
        </p:nvSpPr>
        <p:spPr bwMode="auto">
          <a:xfrm>
            <a:off x="5436488" y="290295"/>
            <a:ext cx="431800" cy="431800"/>
          </a:xfrm>
          <a:prstGeom prst="ellipse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>
                <a:latin typeface="Comic Sans MS" pitchFamily="66" charset="0"/>
              </a:rPr>
              <a:t>2</a:t>
            </a:r>
            <a:endParaRPr lang="ru-RU" sz="2400">
              <a:latin typeface="Comic Sans MS" pitchFamily="66" charset="0"/>
            </a:endParaRPr>
          </a:p>
        </p:txBody>
      </p:sp>
      <p:sp>
        <p:nvSpPr>
          <p:cNvPr id="33979" name="Rectangle 187"/>
          <p:cNvSpPr>
            <a:spLocks noChangeArrowheads="1"/>
          </p:cNvSpPr>
          <p:nvPr/>
        </p:nvSpPr>
        <p:spPr bwMode="auto">
          <a:xfrm>
            <a:off x="7165275" y="290295"/>
            <a:ext cx="431800" cy="431800"/>
          </a:xfrm>
          <a:prstGeom prst="ellipse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>
                <a:latin typeface="Comic Sans MS" pitchFamily="66" charset="0"/>
              </a:rPr>
              <a:t>3</a:t>
            </a:r>
            <a:endParaRPr lang="ru-RU" sz="2400">
              <a:latin typeface="Comic Sans MS" pitchFamily="66" charset="0"/>
            </a:endParaRPr>
          </a:p>
        </p:txBody>
      </p:sp>
      <p:sp>
        <p:nvSpPr>
          <p:cNvPr id="33980" name="Rectangle 188"/>
          <p:cNvSpPr>
            <a:spLocks noChangeArrowheads="1"/>
          </p:cNvSpPr>
          <p:nvPr/>
        </p:nvSpPr>
        <p:spPr bwMode="auto">
          <a:xfrm>
            <a:off x="8460675" y="288708"/>
            <a:ext cx="431800" cy="431800"/>
          </a:xfrm>
          <a:prstGeom prst="ellipse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>
                <a:latin typeface="Comic Sans MS" pitchFamily="66" charset="0"/>
              </a:rPr>
              <a:t>4</a:t>
            </a:r>
            <a:endParaRPr lang="ru-RU" sz="2400">
              <a:latin typeface="Comic Sans MS" pitchFamily="66" charset="0"/>
            </a:endParaRPr>
          </a:p>
        </p:txBody>
      </p:sp>
      <p:sp>
        <p:nvSpPr>
          <p:cNvPr id="33982" name="Rectangle 190"/>
          <p:cNvSpPr>
            <a:spLocks noChangeArrowheads="1"/>
          </p:cNvSpPr>
          <p:nvPr/>
        </p:nvSpPr>
        <p:spPr bwMode="auto">
          <a:xfrm>
            <a:off x="1909063" y="2954120"/>
            <a:ext cx="431800" cy="431800"/>
          </a:xfrm>
          <a:prstGeom prst="ellipse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>
                <a:latin typeface="Comic Sans MS" pitchFamily="66" charset="0"/>
              </a:rPr>
              <a:t>6</a:t>
            </a:r>
            <a:endParaRPr lang="ru-RU" sz="2400">
              <a:latin typeface="Comic Sans MS" pitchFamily="66" charset="0"/>
            </a:endParaRPr>
          </a:p>
        </p:txBody>
      </p:sp>
      <p:sp>
        <p:nvSpPr>
          <p:cNvPr id="33983" name="Rectangle 191"/>
          <p:cNvSpPr>
            <a:spLocks noChangeArrowheads="1"/>
          </p:cNvSpPr>
          <p:nvPr/>
        </p:nvSpPr>
        <p:spPr bwMode="auto">
          <a:xfrm>
            <a:off x="1909063" y="3385920"/>
            <a:ext cx="431800" cy="431800"/>
          </a:xfrm>
          <a:prstGeom prst="ellipse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>
                <a:latin typeface="Comic Sans MS" pitchFamily="66" charset="0"/>
              </a:rPr>
              <a:t>7</a:t>
            </a:r>
            <a:endParaRPr lang="ru-RU" sz="2400">
              <a:latin typeface="Comic Sans MS" pitchFamily="66" charset="0"/>
            </a:endParaRPr>
          </a:p>
        </p:txBody>
      </p:sp>
      <p:sp>
        <p:nvSpPr>
          <p:cNvPr id="33984" name="Rectangle 192"/>
          <p:cNvSpPr>
            <a:spLocks noChangeArrowheads="1"/>
          </p:cNvSpPr>
          <p:nvPr/>
        </p:nvSpPr>
        <p:spPr bwMode="auto">
          <a:xfrm>
            <a:off x="3204463" y="4249520"/>
            <a:ext cx="431800" cy="431800"/>
          </a:xfrm>
          <a:prstGeom prst="ellipse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>
                <a:latin typeface="Comic Sans MS" pitchFamily="66" charset="0"/>
              </a:rPr>
              <a:t>8</a:t>
            </a:r>
            <a:endParaRPr lang="ru-RU" sz="2400">
              <a:latin typeface="Comic Sans MS" pitchFamily="66" charset="0"/>
            </a:endParaRPr>
          </a:p>
        </p:txBody>
      </p:sp>
      <p:sp>
        <p:nvSpPr>
          <p:cNvPr id="33985" name="Rectangle 193"/>
          <p:cNvSpPr>
            <a:spLocks noChangeArrowheads="1"/>
          </p:cNvSpPr>
          <p:nvPr/>
        </p:nvSpPr>
        <p:spPr bwMode="auto">
          <a:xfrm>
            <a:off x="4499863" y="5114708"/>
            <a:ext cx="431800" cy="431800"/>
          </a:xfrm>
          <a:prstGeom prst="ellipse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>
                <a:latin typeface="Comic Sans MS" pitchFamily="66" charset="0"/>
              </a:rPr>
              <a:t>9</a:t>
            </a:r>
            <a:endParaRPr lang="ru-RU" sz="2400">
              <a:latin typeface="Comic Sans MS" pitchFamily="66" charset="0"/>
            </a:endParaRPr>
          </a:p>
        </p:txBody>
      </p:sp>
      <p:sp>
        <p:nvSpPr>
          <p:cNvPr id="33988" name="Text Box 196"/>
          <p:cNvSpPr txBox="1">
            <a:spLocks noChangeArrowheads="1"/>
          </p:cNvSpPr>
          <p:nvPr/>
        </p:nvSpPr>
        <p:spPr bwMode="auto">
          <a:xfrm>
            <a:off x="6059990" y="5805489"/>
            <a:ext cx="1176922" cy="600075"/>
          </a:xfrm>
          <a:prstGeom prst="plaque">
            <a:avLst/>
          </a:prstGeom>
          <a:solidFill>
            <a:srgbClr val="FFC000"/>
          </a:solidFill>
          <a:ln w="28575">
            <a:solidFill>
              <a:srgbClr val="E2761C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Ответ</a:t>
            </a:r>
          </a:p>
        </p:txBody>
      </p:sp>
      <p:sp>
        <p:nvSpPr>
          <p:cNvPr id="33989" name="Text Box 197"/>
          <p:cNvSpPr txBox="1">
            <a:spLocks noChangeArrowheads="1"/>
          </p:cNvSpPr>
          <p:nvPr/>
        </p:nvSpPr>
        <p:spPr bwMode="auto">
          <a:xfrm>
            <a:off x="-108520" y="4725144"/>
            <a:ext cx="485269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Растения, которые </a:t>
            </a:r>
            <a:r>
              <a:rPr lang="ru-RU" sz="2400" b="1" dirty="0" smtClean="0">
                <a:latin typeface="Comic Sans MS" pitchFamily="66" charset="0"/>
              </a:rPr>
              <a:t>человек </a:t>
            </a:r>
            <a:r>
              <a:rPr lang="ru-RU" sz="2400" b="1" dirty="0">
                <a:latin typeface="Comic Sans MS" pitchFamily="66" charset="0"/>
              </a:rPr>
              <a:t>выращивает </a:t>
            </a:r>
            <a:r>
              <a:rPr lang="ru-RU" sz="2400" b="1" dirty="0" smtClean="0">
                <a:latin typeface="Comic Sans MS" pitchFamily="66" charset="0"/>
              </a:rPr>
              <a:t>на клумбах</a:t>
            </a:r>
            <a:r>
              <a:rPr lang="ru-RU" sz="2400" b="1" dirty="0">
                <a:latin typeface="Comic Sans MS" pitchFamily="66" charset="0"/>
              </a:rPr>
              <a:t>, цветниках,</a:t>
            </a:r>
          </a:p>
          <a:p>
            <a:pPr algn="ctr"/>
            <a:r>
              <a:rPr lang="ru-RU" sz="2400" b="1" dirty="0">
                <a:latin typeface="Comic Sans MS" pitchFamily="66" charset="0"/>
              </a:rPr>
              <a:t>называют ….</a:t>
            </a:r>
          </a:p>
        </p:txBody>
      </p:sp>
      <p:grpSp>
        <p:nvGrpSpPr>
          <p:cNvPr id="11" name="Group 223"/>
          <p:cNvGrpSpPr>
            <a:grpSpLocks/>
          </p:cNvGrpSpPr>
          <p:nvPr/>
        </p:nvGrpSpPr>
        <p:grpSpPr bwMode="auto">
          <a:xfrm>
            <a:off x="3707700" y="1082367"/>
            <a:ext cx="5184776" cy="587376"/>
            <a:chOff x="2297" y="616"/>
            <a:chExt cx="3266" cy="370"/>
          </a:xfrm>
        </p:grpSpPr>
        <p:sp>
          <p:nvSpPr>
            <p:cNvPr id="33990" name="Text Box 198"/>
            <p:cNvSpPr txBox="1">
              <a:spLocks noChangeArrowheads="1"/>
            </p:cNvSpPr>
            <p:nvPr/>
          </p:nvSpPr>
          <p:spPr bwMode="auto">
            <a:xfrm>
              <a:off x="2297" y="616"/>
              <a:ext cx="270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д</a:t>
              </a:r>
            </a:p>
          </p:txBody>
        </p:sp>
        <p:sp>
          <p:nvSpPr>
            <p:cNvPr id="33991" name="Text Box 199"/>
            <p:cNvSpPr txBox="1">
              <a:spLocks noChangeArrowheads="1"/>
            </p:cNvSpPr>
            <p:nvPr/>
          </p:nvSpPr>
          <p:spPr bwMode="auto">
            <a:xfrm>
              <a:off x="2562" y="618"/>
              <a:ext cx="25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е</a:t>
              </a:r>
            </a:p>
          </p:txBody>
        </p:sp>
        <p:sp>
          <p:nvSpPr>
            <p:cNvPr id="34005" name="Text Box 213"/>
            <p:cNvSpPr txBox="1">
              <a:spLocks noChangeArrowheads="1"/>
            </p:cNvSpPr>
            <p:nvPr/>
          </p:nvSpPr>
          <p:spPr bwMode="auto">
            <a:xfrm>
              <a:off x="2849" y="618"/>
              <a:ext cx="244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к</a:t>
              </a:r>
            </a:p>
          </p:txBody>
        </p:sp>
        <p:sp>
          <p:nvSpPr>
            <p:cNvPr id="34006" name="Text Box 214"/>
            <p:cNvSpPr txBox="1">
              <a:spLocks noChangeArrowheads="1"/>
            </p:cNvSpPr>
            <p:nvPr/>
          </p:nvSpPr>
          <p:spPr bwMode="auto">
            <a:xfrm>
              <a:off x="3107" y="618"/>
              <a:ext cx="26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о</a:t>
              </a:r>
            </a:p>
          </p:txBody>
        </p:sp>
        <p:sp>
          <p:nvSpPr>
            <p:cNvPr id="34007" name="Text Box 215"/>
            <p:cNvSpPr txBox="1">
              <a:spLocks noChangeArrowheads="1"/>
            </p:cNvSpPr>
            <p:nvPr/>
          </p:nvSpPr>
          <p:spPr bwMode="auto">
            <a:xfrm>
              <a:off x="3379" y="618"/>
              <a:ext cx="27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р</a:t>
              </a:r>
            </a:p>
          </p:txBody>
        </p:sp>
        <p:sp>
          <p:nvSpPr>
            <p:cNvPr id="34008" name="Text Box 216"/>
            <p:cNvSpPr txBox="1">
              <a:spLocks noChangeArrowheads="1"/>
            </p:cNvSpPr>
            <p:nvPr/>
          </p:nvSpPr>
          <p:spPr bwMode="auto">
            <a:xfrm>
              <a:off x="3651" y="618"/>
              <a:ext cx="24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а</a:t>
              </a:r>
            </a:p>
          </p:txBody>
        </p:sp>
        <p:sp>
          <p:nvSpPr>
            <p:cNvPr id="34009" name="Text Box 217"/>
            <p:cNvSpPr txBox="1">
              <a:spLocks noChangeArrowheads="1"/>
            </p:cNvSpPr>
            <p:nvPr/>
          </p:nvSpPr>
          <p:spPr bwMode="auto">
            <a:xfrm>
              <a:off x="3923" y="618"/>
              <a:ext cx="23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т</a:t>
              </a:r>
            </a:p>
          </p:txBody>
        </p:sp>
        <p:sp>
          <p:nvSpPr>
            <p:cNvPr id="34010" name="Text Box 218"/>
            <p:cNvSpPr txBox="1">
              <a:spLocks noChangeArrowheads="1"/>
            </p:cNvSpPr>
            <p:nvPr/>
          </p:nvSpPr>
          <p:spPr bwMode="auto">
            <a:xfrm>
              <a:off x="4195" y="618"/>
              <a:ext cx="28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и</a:t>
              </a:r>
            </a:p>
          </p:txBody>
        </p:sp>
        <p:sp>
          <p:nvSpPr>
            <p:cNvPr id="34011" name="Text Box 219"/>
            <p:cNvSpPr txBox="1">
              <a:spLocks noChangeArrowheads="1"/>
            </p:cNvSpPr>
            <p:nvPr/>
          </p:nvSpPr>
          <p:spPr bwMode="auto">
            <a:xfrm>
              <a:off x="4468" y="618"/>
              <a:ext cx="27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в</a:t>
              </a:r>
            </a:p>
          </p:txBody>
        </p:sp>
        <p:sp>
          <p:nvSpPr>
            <p:cNvPr id="34012" name="Text Box 220"/>
            <p:cNvSpPr txBox="1">
              <a:spLocks noChangeArrowheads="1"/>
            </p:cNvSpPr>
            <p:nvPr/>
          </p:nvSpPr>
          <p:spPr bwMode="auto">
            <a:xfrm>
              <a:off x="4740" y="618"/>
              <a:ext cx="26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н</a:t>
              </a:r>
            </a:p>
          </p:txBody>
        </p:sp>
        <p:sp>
          <p:nvSpPr>
            <p:cNvPr id="34013" name="Text Box 221"/>
            <p:cNvSpPr txBox="1">
              <a:spLocks noChangeArrowheads="1"/>
            </p:cNvSpPr>
            <p:nvPr/>
          </p:nvSpPr>
          <p:spPr bwMode="auto">
            <a:xfrm>
              <a:off x="5012" y="618"/>
              <a:ext cx="27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ы</a:t>
              </a:r>
            </a:p>
          </p:txBody>
        </p:sp>
        <p:sp>
          <p:nvSpPr>
            <p:cNvPr id="34014" name="Text Box 222"/>
            <p:cNvSpPr txBox="1">
              <a:spLocks noChangeArrowheads="1"/>
            </p:cNvSpPr>
            <p:nvPr/>
          </p:nvSpPr>
          <p:spPr bwMode="auto">
            <a:xfrm>
              <a:off x="5284" y="618"/>
              <a:ext cx="27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е</a:t>
              </a:r>
            </a:p>
          </p:txBody>
        </p:sp>
      </p:grpSp>
      <p:sp>
        <p:nvSpPr>
          <p:cNvPr id="34017" name="Text Box 225"/>
          <p:cNvSpPr txBox="1">
            <a:spLocks noChangeArrowheads="1"/>
          </p:cNvSpPr>
          <p:nvPr/>
        </p:nvSpPr>
        <p:spPr bwMode="auto">
          <a:xfrm>
            <a:off x="695220" y="5046321"/>
            <a:ext cx="329128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Помидор, огурец – </a:t>
            </a:r>
          </a:p>
          <a:p>
            <a:pPr algn="ctr"/>
            <a:r>
              <a:rPr lang="ru-RU" sz="2400" b="1" dirty="0">
                <a:latin typeface="Comic Sans MS" pitchFamily="66" charset="0"/>
              </a:rPr>
              <a:t>это …..растения.</a:t>
            </a:r>
          </a:p>
        </p:txBody>
      </p:sp>
      <p:grpSp>
        <p:nvGrpSpPr>
          <p:cNvPr id="12" name="Group 236"/>
          <p:cNvGrpSpPr>
            <a:grpSpLocks/>
          </p:cNvGrpSpPr>
          <p:nvPr/>
        </p:nvGrpSpPr>
        <p:grpSpPr bwMode="auto">
          <a:xfrm>
            <a:off x="5452358" y="644307"/>
            <a:ext cx="446088" cy="4895850"/>
            <a:chOff x="3379" y="351"/>
            <a:chExt cx="281" cy="3084"/>
          </a:xfrm>
        </p:grpSpPr>
        <p:sp>
          <p:nvSpPr>
            <p:cNvPr id="34018" name="Text Box 226"/>
            <p:cNvSpPr txBox="1">
              <a:spLocks noChangeArrowheads="1"/>
            </p:cNvSpPr>
            <p:nvPr/>
          </p:nvSpPr>
          <p:spPr bwMode="auto">
            <a:xfrm>
              <a:off x="3379" y="351"/>
              <a:ext cx="28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т</a:t>
              </a:r>
            </a:p>
          </p:txBody>
        </p:sp>
        <p:sp>
          <p:nvSpPr>
            <p:cNvPr id="34019" name="Text Box 227"/>
            <p:cNvSpPr txBox="1">
              <a:spLocks noChangeArrowheads="1"/>
            </p:cNvSpPr>
            <p:nvPr/>
          </p:nvSpPr>
          <p:spPr bwMode="auto">
            <a:xfrm>
              <a:off x="3379" y="890"/>
              <a:ext cx="24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а</a:t>
              </a:r>
            </a:p>
          </p:txBody>
        </p:sp>
        <p:sp>
          <p:nvSpPr>
            <p:cNvPr id="34020" name="Text Box 228"/>
            <p:cNvSpPr txBox="1">
              <a:spLocks noChangeArrowheads="1"/>
            </p:cNvSpPr>
            <p:nvPr/>
          </p:nvSpPr>
          <p:spPr bwMode="auto">
            <a:xfrm>
              <a:off x="3379" y="1162"/>
              <a:ext cx="24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в</a:t>
              </a:r>
            </a:p>
          </p:txBody>
        </p:sp>
        <p:sp>
          <p:nvSpPr>
            <p:cNvPr id="34021" name="Text Box 229"/>
            <p:cNvSpPr txBox="1">
              <a:spLocks noChangeArrowheads="1"/>
            </p:cNvSpPr>
            <p:nvPr/>
          </p:nvSpPr>
          <p:spPr bwMode="auto">
            <a:xfrm>
              <a:off x="3379" y="1434"/>
              <a:ext cx="24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я</a:t>
              </a:r>
            </a:p>
          </p:txBody>
        </p:sp>
        <p:sp>
          <p:nvSpPr>
            <p:cNvPr id="34022" name="Text Box 230"/>
            <p:cNvSpPr txBox="1">
              <a:spLocks noChangeArrowheads="1"/>
            </p:cNvSpPr>
            <p:nvPr/>
          </p:nvSpPr>
          <p:spPr bwMode="auto">
            <a:xfrm>
              <a:off x="3379" y="1706"/>
              <a:ext cx="26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н</a:t>
              </a:r>
            </a:p>
          </p:txBody>
        </p:sp>
        <p:sp>
          <p:nvSpPr>
            <p:cNvPr id="34023" name="Text Box 231"/>
            <p:cNvSpPr txBox="1">
              <a:spLocks noChangeArrowheads="1"/>
            </p:cNvSpPr>
            <p:nvPr/>
          </p:nvSpPr>
          <p:spPr bwMode="auto">
            <a:xfrm>
              <a:off x="3379" y="1979"/>
              <a:ext cx="28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и</a:t>
              </a:r>
            </a:p>
          </p:txBody>
        </p:sp>
        <p:sp>
          <p:nvSpPr>
            <p:cNvPr id="34024" name="Text Box 232"/>
            <p:cNvSpPr txBox="1">
              <a:spLocks noChangeArrowheads="1"/>
            </p:cNvSpPr>
            <p:nvPr/>
          </p:nvSpPr>
          <p:spPr bwMode="auto">
            <a:xfrm>
              <a:off x="3379" y="2251"/>
              <a:ext cx="250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с</a:t>
              </a:r>
            </a:p>
          </p:txBody>
        </p:sp>
        <p:sp>
          <p:nvSpPr>
            <p:cNvPr id="34025" name="Text Box 233"/>
            <p:cNvSpPr txBox="1">
              <a:spLocks noChangeArrowheads="1"/>
            </p:cNvSpPr>
            <p:nvPr/>
          </p:nvSpPr>
          <p:spPr bwMode="auto">
            <a:xfrm>
              <a:off x="3379" y="2523"/>
              <a:ext cx="23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т</a:t>
              </a:r>
            </a:p>
          </p:txBody>
        </p:sp>
        <p:sp>
          <p:nvSpPr>
            <p:cNvPr id="34026" name="Text Box 234"/>
            <p:cNvSpPr txBox="1">
              <a:spLocks noChangeArrowheads="1"/>
            </p:cNvSpPr>
            <p:nvPr/>
          </p:nvSpPr>
          <p:spPr bwMode="auto">
            <a:xfrm>
              <a:off x="3379" y="2795"/>
              <a:ext cx="262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ы</a:t>
              </a:r>
            </a:p>
          </p:txBody>
        </p:sp>
        <p:sp>
          <p:nvSpPr>
            <p:cNvPr id="34027" name="Text Box 235"/>
            <p:cNvSpPr txBox="1">
              <a:spLocks noChangeArrowheads="1"/>
            </p:cNvSpPr>
            <p:nvPr/>
          </p:nvSpPr>
          <p:spPr bwMode="auto">
            <a:xfrm>
              <a:off x="3379" y="3067"/>
              <a:ext cx="25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е</a:t>
              </a:r>
            </a:p>
          </p:txBody>
        </p:sp>
      </p:grpSp>
      <p:sp>
        <p:nvSpPr>
          <p:cNvPr id="34031" name="Text Box 239"/>
          <p:cNvSpPr txBox="1">
            <a:spLocks noChangeArrowheads="1"/>
          </p:cNvSpPr>
          <p:nvPr/>
        </p:nvSpPr>
        <p:spPr bwMode="auto">
          <a:xfrm>
            <a:off x="348662" y="4874969"/>
            <a:ext cx="356700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Лук, чеснок, капуста,</a:t>
            </a:r>
          </a:p>
          <a:p>
            <a:pPr algn="ctr"/>
            <a:r>
              <a:rPr lang="ru-RU" sz="2400" b="1" dirty="0">
                <a:latin typeface="Comic Sans MS" pitchFamily="66" charset="0"/>
              </a:rPr>
              <a:t>картофель – это ….</a:t>
            </a:r>
          </a:p>
          <a:p>
            <a:pPr algn="ctr"/>
            <a:r>
              <a:rPr lang="ru-RU" sz="2400" b="1" dirty="0">
                <a:latin typeface="Comic Sans MS" pitchFamily="66" charset="0"/>
              </a:rPr>
              <a:t>растения.</a:t>
            </a:r>
          </a:p>
        </p:txBody>
      </p:sp>
      <p:grpSp>
        <p:nvGrpSpPr>
          <p:cNvPr id="13" name="Group 247"/>
          <p:cNvGrpSpPr>
            <a:grpSpLocks/>
          </p:cNvGrpSpPr>
          <p:nvPr/>
        </p:nvGrpSpPr>
        <p:grpSpPr bwMode="auto">
          <a:xfrm>
            <a:off x="7167084" y="652803"/>
            <a:ext cx="457201" cy="3176587"/>
            <a:chOff x="4456" y="392"/>
            <a:chExt cx="288" cy="2001"/>
          </a:xfrm>
        </p:grpSpPr>
        <p:sp>
          <p:nvSpPr>
            <p:cNvPr id="34033" name="Text Box 241"/>
            <p:cNvSpPr txBox="1">
              <a:spLocks noChangeArrowheads="1"/>
            </p:cNvSpPr>
            <p:nvPr/>
          </p:nvSpPr>
          <p:spPr bwMode="auto">
            <a:xfrm>
              <a:off x="4468" y="392"/>
              <a:ext cx="26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о</a:t>
              </a:r>
            </a:p>
          </p:txBody>
        </p:sp>
        <p:sp>
          <p:nvSpPr>
            <p:cNvPr id="34034" name="Text Box 242"/>
            <p:cNvSpPr txBox="1">
              <a:spLocks noChangeArrowheads="1"/>
            </p:cNvSpPr>
            <p:nvPr/>
          </p:nvSpPr>
          <p:spPr bwMode="auto">
            <a:xfrm>
              <a:off x="4468" y="937"/>
              <a:ext cx="26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о</a:t>
              </a:r>
            </a:p>
          </p:txBody>
        </p:sp>
        <p:sp>
          <p:nvSpPr>
            <p:cNvPr id="34035" name="Text Box 243"/>
            <p:cNvSpPr txBox="1">
              <a:spLocks noChangeArrowheads="1"/>
            </p:cNvSpPr>
            <p:nvPr/>
          </p:nvSpPr>
          <p:spPr bwMode="auto">
            <a:xfrm>
              <a:off x="4456" y="1209"/>
              <a:ext cx="28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щ</a:t>
              </a:r>
            </a:p>
          </p:txBody>
        </p:sp>
        <p:sp>
          <p:nvSpPr>
            <p:cNvPr id="34036" name="Text Box 244"/>
            <p:cNvSpPr txBox="1">
              <a:spLocks noChangeArrowheads="1"/>
            </p:cNvSpPr>
            <p:nvPr/>
          </p:nvSpPr>
          <p:spPr bwMode="auto">
            <a:xfrm>
              <a:off x="4468" y="1481"/>
              <a:ext cx="26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н</a:t>
              </a:r>
            </a:p>
          </p:txBody>
        </p:sp>
        <p:sp>
          <p:nvSpPr>
            <p:cNvPr id="34037" name="Text Box 245"/>
            <p:cNvSpPr txBox="1">
              <a:spLocks noChangeArrowheads="1"/>
            </p:cNvSpPr>
            <p:nvPr/>
          </p:nvSpPr>
          <p:spPr bwMode="auto">
            <a:xfrm>
              <a:off x="4468" y="1753"/>
              <a:ext cx="276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ы</a:t>
              </a:r>
            </a:p>
          </p:txBody>
        </p:sp>
        <p:sp>
          <p:nvSpPr>
            <p:cNvPr id="34038" name="Text Box 246"/>
            <p:cNvSpPr txBox="1">
              <a:spLocks noChangeArrowheads="1"/>
            </p:cNvSpPr>
            <p:nvPr/>
          </p:nvSpPr>
          <p:spPr bwMode="auto">
            <a:xfrm>
              <a:off x="4468" y="2025"/>
              <a:ext cx="25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е</a:t>
              </a:r>
            </a:p>
          </p:txBody>
        </p:sp>
      </p:grpSp>
      <p:sp>
        <p:nvSpPr>
          <p:cNvPr id="34040" name="Text Box 248"/>
          <p:cNvSpPr txBox="1">
            <a:spLocks noChangeArrowheads="1"/>
          </p:cNvSpPr>
          <p:nvPr/>
        </p:nvSpPr>
        <p:spPr bwMode="auto">
          <a:xfrm>
            <a:off x="35496" y="4725144"/>
            <a:ext cx="4619624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Эти растения человек выращивает на полях, а в пищу употребляет семена(зёрна). </a:t>
            </a:r>
          </a:p>
        </p:txBody>
      </p:sp>
      <p:pic>
        <p:nvPicPr>
          <p:cNvPr id="34041" name="Picture 24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276106" y="368334"/>
            <a:ext cx="2444750" cy="2200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Group 258"/>
          <p:cNvGrpSpPr>
            <a:grpSpLocks/>
          </p:cNvGrpSpPr>
          <p:nvPr/>
        </p:nvGrpSpPr>
        <p:grpSpPr bwMode="auto">
          <a:xfrm>
            <a:off x="8459102" y="657801"/>
            <a:ext cx="433389" cy="3608388"/>
            <a:chOff x="5283" y="344"/>
            <a:chExt cx="273" cy="2273"/>
          </a:xfrm>
        </p:grpSpPr>
        <p:sp>
          <p:nvSpPr>
            <p:cNvPr id="34042" name="Text Box 250"/>
            <p:cNvSpPr txBox="1">
              <a:spLocks noChangeArrowheads="1"/>
            </p:cNvSpPr>
            <p:nvPr/>
          </p:nvSpPr>
          <p:spPr bwMode="auto">
            <a:xfrm>
              <a:off x="5284" y="344"/>
              <a:ext cx="26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з</a:t>
              </a:r>
            </a:p>
          </p:txBody>
        </p:sp>
        <p:sp>
          <p:nvSpPr>
            <p:cNvPr id="34043" name="Text Box 251"/>
            <p:cNvSpPr txBox="1">
              <a:spLocks noChangeArrowheads="1"/>
            </p:cNvSpPr>
            <p:nvPr/>
          </p:nvSpPr>
          <p:spPr bwMode="auto">
            <a:xfrm>
              <a:off x="5283" y="890"/>
              <a:ext cx="25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р</a:t>
              </a:r>
            </a:p>
          </p:txBody>
        </p:sp>
        <p:sp>
          <p:nvSpPr>
            <p:cNvPr id="34044" name="Text Box 252"/>
            <p:cNvSpPr txBox="1">
              <a:spLocks noChangeArrowheads="1"/>
            </p:cNvSpPr>
            <p:nvPr/>
          </p:nvSpPr>
          <p:spPr bwMode="auto">
            <a:xfrm>
              <a:off x="5284" y="1162"/>
              <a:ext cx="272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н</a:t>
              </a:r>
            </a:p>
          </p:txBody>
        </p:sp>
        <p:sp>
          <p:nvSpPr>
            <p:cNvPr id="34045" name="Text Box 253"/>
            <p:cNvSpPr txBox="1">
              <a:spLocks noChangeArrowheads="1"/>
            </p:cNvSpPr>
            <p:nvPr/>
          </p:nvSpPr>
          <p:spPr bwMode="auto">
            <a:xfrm>
              <a:off x="5284" y="1434"/>
              <a:ext cx="26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о</a:t>
              </a:r>
            </a:p>
          </p:txBody>
        </p:sp>
        <p:sp>
          <p:nvSpPr>
            <p:cNvPr id="34046" name="Text Box 254"/>
            <p:cNvSpPr txBox="1">
              <a:spLocks noChangeArrowheads="1"/>
            </p:cNvSpPr>
            <p:nvPr/>
          </p:nvSpPr>
          <p:spPr bwMode="auto">
            <a:xfrm>
              <a:off x="5284" y="1706"/>
              <a:ext cx="26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в</a:t>
              </a:r>
            </a:p>
          </p:txBody>
        </p:sp>
        <p:sp>
          <p:nvSpPr>
            <p:cNvPr id="34047" name="Text Box 255"/>
            <p:cNvSpPr txBox="1">
              <a:spLocks noChangeArrowheads="1"/>
            </p:cNvSpPr>
            <p:nvPr/>
          </p:nvSpPr>
          <p:spPr bwMode="auto">
            <a:xfrm>
              <a:off x="5284" y="1976"/>
              <a:ext cx="25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ы</a:t>
              </a:r>
            </a:p>
          </p:txBody>
        </p:sp>
        <p:sp>
          <p:nvSpPr>
            <p:cNvPr id="34048" name="Text Box 256"/>
            <p:cNvSpPr txBox="1">
              <a:spLocks noChangeArrowheads="1"/>
            </p:cNvSpPr>
            <p:nvPr/>
          </p:nvSpPr>
          <p:spPr bwMode="auto">
            <a:xfrm>
              <a:off x="5284" y="2249"/>
              <a:ext cx="26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е</a:t>
              </a:r>
            </a:p>
          </p:txBody>
        </p:sp>
      </p:grpSp>
      <p:sp>
        <p:nvSpPr>
          <p:cNvPr id="33981" name="Rectangle 189"/>
          <p:cNvSpPr>
            <a:spLocks noChangeArrowheads="1"/>
          </p:cNvSpPr>
          <p:nvPr/>
        </p:nvSpPr>
        <p:spPr bwMode="auto">
          <a:xfrm>
            <a:off x="2772663" y="2088933"/>
            <a:ext cx="431800" cy="431800"/>
          </a:xfrm>
          <a:prstGeom prst="ellipse">
            <a:avLst/>
          </a:prstGeom>
          <a:solidFill>
            <a:srgbClr val="FFCC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400">
                <a:latin typeface="Comic Sans MS" pitchFamily="66" charset="0"/>
              </a:rPr>
              <a:t>5</a:t>
            </a:r>
            <a:endParaRPr lang="ru-RU" sz="2400">
              <a:latin typeface="Comic Sans MS" pitchFamily="66" charset="0"/>
            </a:endParaRPr>
          </a:p>
        </p:txBody>
      </p:sp>
      <p:sp>
        <p:nvSpPr>
          <p:cNvPr id="34051" name="Text Box 259"/>
          <p:cNvSpPr txBox="1">
            <a:spLocks noChangeArrowheads="1"/>
          </p:cNvSpPr>
          <p:nvPr/>
        </p:nvSpPr>
        <p:spPr bwMode="auto">
          <a:xfrm>
            <a:off x="67822" y="4657545"/>
            <a:ext cx="4393942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Растения, у которых</a:t>
            </a:r>
          </a:p>
          <a:p>
            <a:pPr algn="ctr"/>
            <a:r>
              <a:rPr lang="ru-RU" sz="2400" b="1" dirty="0">
                <a:latin typeface="Comic Sans MS" pitchFamily="66" charset="0"/>
              </a:rPr>
              <a:t>человек употребляет</a:t>
            </a:r>
          </a:p>
          <a:p>
            <a:pPr algn="ctr"/>
            <a:r>
              <a:rPr lang="ru-RU" sz="2400" b="1" dirty="0">
                <a:latin typeface="Comic Sans MS" pitchFamily="66" charset="0"/>
              </a:rPr>
              <a:t>в пищу плоды, </a:t>
            </a:r>
          </a:p>
          <a:p>
            <a:pPr algn="ctr"/>
            <a:r>
              <a:rPr lang="ru-RU" sz="2400" b="1" dirty="0">
                <a:latin typeface="Comic Sans MS" pitchFamily="66" charset="0"/>
              </a:rPr>
              <a:t>называют - …</a:t>
            </a:r>
          </a:p>
          <a:p>
            <a:pPr algn="ctr"/>
            <a:endParaRPr lang="ru-RU" sz="2800" dirty="0"/>
          </a:p>
        </p:txBody>
      </p:sp>
      <p:grpSp>
        <p:nvGrpSpPr>
          <p:cNvPr id="15" name="Group 267"/>
          <p:cNvGrpSpPr>
            <a:grpSpLocks/>
          </p:cNvGrpSpPr>
          <p:nvPr/>
        </p:nvGrpSpPr>
        <p:grpSpPr bwMode="auto">
          <a:xfrm>
            <a:off x="3258439" y="1931770"/>
            <a:ext cx="3475038" cy="587376"/>
            <a:chOff x="2018" y="1160"/>
            <a:chExt cx="2189" cy="370"/>
          </a:xfrm>
        </p:grpSpPr>
        <p:sp>
          <p:nvSpPr>
            <p:cNvPr id="34052" name="Text Box 260"/>
            <p:cNvSpPr txBox="1">
              <a:spLocks noChangeArrowheads="1"/>
            </p:cNvSpPr>
            <p:nvPr/>
          </p:nvSpPr>
          <p:spPr bwMode="auto">
            <a:xfrm>
              <a:off x="2018" y="1160"/>
              <a:ext cx="284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п</a:t>
              </a:r>
            </a:p>
          </p:txBody>
        </p:sp>
        <p:sp>
          <p:nvSpPr>
            <p:cNvPr id="34053" name="Text Box 261"/>
            <p:cNvSpPr txBox="1">
              <a:spLocks noChangeArrowheads="1"/>
            </p:cNvSpPr>
            <p:nvPr/>
          </p:nvSpPr>
          <p:spPr bwMode="auto">
            <a:xfrm>
              <a:off x="2290" y="1162"/>
              <a:ext cx="284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л</a:t>
              </a:r>
            </a:p>
          </p:txBody>
        </p:sp>
        <p:sp>
          <p:nvSpPr>
            <p:cNvPr id="34054" name="Text Box 262"/>
            <p:cNvSpPr txBox="1">
              <a:spLocks noChangeArrowheads="1"/>
            </p:cNvSpPr>
            <p:nvPr/>
          </p:nvSpPr>
          <p:spPr bwMode="auto">
            <a:xfrm>
              <a:off x="2562" y="1162"/>
              <a:ext cx="26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о</a:t>
              </a:r>
            </a:p>
          </p:txBody>
        </p:sp>
        <p:sp>
          <p:nvSpPr>
            <p:cNvPr id="34055" name="Text Box 263"/>
            <p:cNvSpPr txBox="1">
              <a:spLocks noChangeArrowheads="1"/>
            </p:cNvSpPr>
            <p:nvPr/>
          </p:nvSpPr>
          <p:spPr bwMode="auto">
            <a:xfrm>
              <a:off x="2835" y="1162"/>
              <a:ext cx="283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д</a:t>
              </a:r>
            </a:p>
          </p:txBody>
        </p:sp>
        <p:sp>
          <p:nvSpPr>
            <p:cNvPr id="34056" name="Text Box 264"/>
            <p:cNvSpPr txBox="1">
              <a:spLocks noChangeArrowheads="1"/>
            </p:cNvSpPr>
            <p:nvPr/>
          </p:nvSpPr>
          <p:spPr bwMode="auto">
            <a:xfrm>
              <a:off x="3107" y="1162"/>
              <a:ext cx="269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о</a:t>
              </a:r>
            </a:p>
          </p:txBody>
        </p:sp>
        <p:sp>
          <p:nvSpPr>
            <p:cNvPr id="34057" name="Text Box 265"/>
            <p:cNvSpPr txBox="1">
              <a:spLocks noChangeArrowheads="1"/>
            </p:cNvSpPr>
            <p:nvPr/>
          </p:nvSpPr>
          <p:spPr bwMode="auto">
            <a:xfrm>
              <a:off x="3658" y="1162"/>
              <a:ext cx="276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 smtClean="0">
                  <a:latin typeface="Comic Sans MS" pitchFamily="66" charset="0"/>
                </a:rPr>
                <a:t>ы</a:t>
              </a:r>
              <a:endParaRPr lang="ru-RU" sz="3200" dirty="0">
                <a:latin typeface="Comic Sans MS" pitchFamily="66" charset="0"/>
              </a:endParaRPr>
            </a:p>
          </p:txBody>
        </p:sp>
        <p:sp>
          <p:nvSpPr>
            <p:cNvPr id="34058" name="Text Box 266"/>
            <p:cNvSpPr txBox="1">
              <a:spLocks noChangeArrowheads="1"/>
            </p:cNvSpPr>
            <p:nvPr/>
          </p:nvSpPr>
          <p:spPr bwMode="auto">
            <a:xfrm>
              <a:off x="3923" y="1162"/>
              <a:ext cx="284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е</a:t>
              </a:r>
            </a:p>
          </p:txBody>
        </p:sp>
      </p:grpSp>
      <p:pic>
        <p:nvPicPr>
          <p:cNvPr id="34060" name="Picture 268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384501" y="259643"/>
            <a:ext cx="2348035" cy="2498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061" name="Text Box 269"/>
          <p:cNvSpPr txBox="1">
            <a:spLocks noChangeArrowheads="1"/>
          </p:cNvSpPr>
          <p:nvPr/>
        </p:nvSpPr>
        <p:spPr bwMode="auto">
          <a:xfrm>
            <a:off x="497864" y="4811554"/>
            <a:ext cx="349807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Растения, из которых</a:t>
            </a:r>
          </a:p>
          <a:p>
            <a:pPr algn="ctr"/>
            <a:r>
              <a:rPr lang="ru-RU" sz="2400" b="1" dirty="0">
                <a:latin typeface="Comic Sans MS" pitchFamily="66" charset="0"/>
              </a:rPr>
              <a:t>получают волокна, </a:t>
            </a:r>
          </a:p>
          <a:p>
            <a:pPr algn="ctr"/>
            <a:r>
              <a:rPr lang="ru-RU" sz="2400" b="1" dirty="0">
                <a:latin typeface="Comic Sans MS" pitchFamily="66" charset="0"/>
              </a:rPr>
              <a:t>называют ….</a:t>
            </a:r>
          </a:p>
          <a:p>
            <a:pPr algn="ctr"/>
            <a:r>
              <a:rPr lang="ru-RU" sz="2400" b="1" dirty="0">
                <a:latin typeface="Comic Sans MS" pitchFamily="66" charset="0"/>
              </a:rPr>
              <a:t>Это лён, хлопок.</a:t>
            </a:r>
          </a:p>
        </p:txBody>
      </p:sp>
      <p:grpSp>
        <p:nvGrpSpPr>
          <p:cNvPr id="16" name="Group 279"/>
          <p:cNvGrpSpPr>
            <a:grpSpLocks/>
          </p:cNvGrpSpPr>
          <p:nvPr/>
        </p:nvGrpSpPr>
        <p:grpSpPr bwMode="auto">
          <a:xfrm>
            <a:off x="2373408" y="2777908"/>
            <a:ext cx="4297363" cy="592138"/>
            <a:chOff x="1474" y="1701"/>
            <a:chExt cx="2707" cy="373"/>
          </a:xfrm>
        </p:grpSpPr>
        <p:sp>
          <p:nvSpPr>
            <p:cNvPr id="34062" name="Text Box 270"/>
            <p:cNvSpPr txBox="1">
              <a:spLocks noChangeArrowheads="1"/>
            </p:cNvSpPr>
            <p:nvPr/>
          </p:nvSpPr>
          <p:spPr bwMode="auto">
            <a:xfrm>
              <a:off x="1474" y="1701"/>
              <a:ext cx="284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п</a:t>
              </a:r>
            </a:p>
          </p:txBody>
        </p:sp>
        <p:sp>
          <p:nvSpPr>
            <p:cNvPr id="34063" name="Text Box 271"/>
            <p:cNvSpPr txBox="1">
              <a:spLocks noChangeArrowheads="1"/>
            </p:cNvSpPr>
            <p:nvPr/>
          </p:nvSpPr>
          <p:spPr bwMode="auto">
            <a:xfrm>
              <a:off x="1745" y="1704"/>
              <a:ext cx="25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р</a:t>
              </a:r>
            </a:p>
          </p:txBody>
        </p:sp>
        <p:sp>
          <p:nvSpPr>
            <p:cNvPr id="34064" name="Text Box 272"/>
            <p:cNvSpPr txBox="1">
              <a:spLocks noChangeArrowheads="1"/>
            </p:cNvSpPr>
            <p:nvPr/>
          </p:nvSpPr>
          <p:spPr bwMode="auto">
            <a:xfrm>
              <a:off x="2018" y="1706"/>
              <a:ext cx="24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я</a:t>
              </a:r>
            </a:p>
          </p:txBody>
        </p:sp>
        <p:sp>
          <p:nvSpPr>
            <p:cNvPr id="34065" name="Text Box 273"/>
            <p:cNvSpPr txBox="1">
              <a:spLocks noChangeArrowheads="1"/>
            </p:cNvSpPr>
            <p:nvPr/>
          </p:nvSpPr>
          <p:spPr bwMode="auto">
            <a:xfrm>
              <a:off x="2290" y="1706"/>
              <a:ext cx="270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д</a:t>
              </a:r>
            </a:p>
          </p:txBody>
        </p:sp>
        <p:sp>
          <p:nvSpPr>
            <p:cNvPr id="34066" name="Text Box 274"/>
            <p:cNvSpPr txBox="1">
              <a:spLocks noChangeArrowheads="1"/>
            </p:cNvSpPr>
            <p:nvPr/>
          </p:nvSpPr>
          <p:spPr bwMode="auto">
            <a:xfrm>
              <a:off x="2562" y="1706"/>
              <a:ext cx="28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и</a:t>
              </a:r>
            </a:p>
          </p:txBody>
        </p:sp>
        <p:sp>
          <p:nvSpPr>
            <p:cNvPr id="34067" name="Text Box 275"/>
            <p:cNvSpPr txBox="1">
              <a:spLocks noChangeArrowheads="1"/>
            </p:cNvSpPr>
            <p:nvPr/>
          </p:nvSpPr>
          <p:spPr bwMode="auto">
            <a:xfrm>
              <a:off x="2835" y="1706"/>
              <a:ext cx="284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л</a:t>
              </a:r>
            </a:p>
          </p:txBody>
        </p:sp>
        <p:sp>
          <p:nvSpPr>
            <p:cNvPr id="34068" name="Text Box 276"/>
            <p:cNvSpPr txBox="1">
              <a:spLocks noChangeArrowheads="1"/>
            </p:cNvSpPr>
            <p:nvPr/>
          </p:nvSpPr>
          <p:spPr bwMode="auto">
            <a:xfrm>
              <a:off x="3107" y="1706"/>
              <a:ext cx="244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ь</a:t>
              </a:r>
            </a:p>
          </p:txBody>
        </p:sp>
        <p:sp>
          <p:nvSpPr>
            <p:cNvPr id="34069" name="Text Box 277"/>
            <p:cNvSpPr txBox="1">
              <a:spLocks noChangeArrowheads="1"/>
            </p:cNvSpPr>
            <p:nvPr/>
          </p:nvSpPr>
          <p:spPr bwMode="auto">
            <a:xfrm>
              <a:off x="3651" y="1706"/>
              <a:ext cx="320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ы</a:t>
              </a:r>
            </a:p>
          </p:txBody>
        </p:sp>
        <p:sp>
          <p:nvSpPr>
            <p:cNvPr id="34070" name="Text Box 278"/>
            <p:cNvSpPr txBox="1">
              <a:spLocks noChangeArrowheads="1"/>
            </p:cNvSpPr>
            <p:nvPr/>
          </p:nvSpPr>
          <p:spPr bwMode="auto">
            <a:xfrm>
              <a:off x="3923" y="1706"/>
              <a:ext cx="25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е</a:t>
              </a:r>
            </a:p>
          </p:txBody>
        </p:sp>
      </p:grpSp>
      <p:pic>
        <p:nvPicPr>
          <p:cNvPr id="34072" name="Picture 280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733"/>
          <a:stretch/>
        </p:blipFill>
        <p:spPr bwMode="auto">
          <a:xfrm>
            <a:off x="252507" y="479234"/>
            <a:ext cx="1231522" cy="185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073" name="Picture 28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491659" y="414964"/>
            <a:ext cx="1215429" cy="1911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074" name="Text Box 282"/>
          <p:cNvSpPr txBox="1">
            <a:spLocks noChangeArrowheads="1"/>
          </p:cNvSpPr>
          <p:nvPr/>
        </p:nvSpPr>
        <p:spPr bwMode="auto">
          <a:xfrm>
            <a:off x="322111" y="4902478"/>
            <a:ext cx="384913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Такие растения, как</a:t>
            </a:r>
          </a:p>
          <a:p>
            <a:pPr algn="ctr"/>
            <a:r>
              <a:rPr lang="ru-RU" sz="2400" b="1" dirty="0">
                <a:latin typeface="Comic Sans MS" pitchFamily="66" charset="0"/>
              </a:rPr>
              <a:t>крыжовник, смородина,</a:t>
            </a:r>
          </a:p>
          <a:p>
            <a:pPr algn="ctr"/>
            <a:r>
              <a:rPr lang="ru-RU" sz="2400" b="1" dirty="0">
                <a:latin typeface="Comic Sans MS" pitchFamily="66" charset="0"/>
              </a:rPr>
              <a:t>малина - называют ….</a:t>
            </a:r>
          </a:p>
        </p:txBody>
      </p:sp>
      <p:sp>
        <p:nvSpPr>
          <p:cNvPr id="34075" name="Text Box 283"/>
          <p:cNvSpPr txBox="1">
            <a:spLocks noChangeArrowheads="1"/>
          </p:cNvSpPr>
          <p:nvPr/>
        </p:nvSpPr>
        <p:spPr bwMode="auto">
          <a:xfrm>
            <a:off x="2536126" y="3404970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ru-RU"/>
          </a:p>
        </p:txBody>
      </p:sp>
      <p:grpSp>
        <p:nvGrpSpPr>
          <p:cNvPr id="17" name="Group 298"/>
          <p:cNvGrpSpPr>
            <a:grpSpLocks/>
          </p:cNvGrpSpPr>
          <p:nvPr/>
        </p:nvGrpSpPr>
        <p:grpSpPr bwMode="auto">
          <a:xfrm>
            <a:off x="2410714" y="3241020"/>
            <a:ext cx="4281488" cy="588963"/>
            <a:chOff x="1507" y="1976"/>
            <a:chExt cx="2697" cy="371"/>
          </a:xfrm>
        </p:grpSpPr>
        <p:sp>
          <p:nvSpPr>
            <p:cNvPr id="34081" name="Text Box 289"/>
            <p:cNvSpPr txBox="1">
              <a:spLocks noChangeArrowheads="1"/>
            </p:cNvSpPr>
            <p:nvPr/>
          </p:nvSpPr>
          <p:spPr bwMode="auto">
            <a:xfrm>
              <a:off x="1507" y="1976"/>
              <a:ext cx="273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к</a:t>
              </a:r>
            </a:p>
          </p:txBody>
        </p:sp>
        <p:sp>
          <p:nvSpPr>
            <p:cNvPr id="34082" name="Text Box 290"/>
            <p:cNvSpPr txBox="1">
              <a:spLocks noChangeArrowheads="1"/>
            </p:cNvSpPr>
            <p:nvPr/>
          </p:nvSpPr>
          <p:spPr bwMode="auto">
            <a:xfrm>
              <a:off x="1791" y="1979"/>
              <a:ext cx="25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у</a:t>
              </a:r>
            </a:p>
          </p:txBody>
        </p:sp>
        <p:sp>
          <p:nvSpPr>
            <p:cNvPr id="34083" name="Text Box 291"/>
            <p:cNvSpPr txBox="1">
              <a:spLocks noChangeArrowheads="1"/>
            </p:cNvSpPr>
            <p:nvPr/>
          </p:nvSpPr>
          <p:spPr bwMode="auto">
            <a:xfrm>
              <a:off x="2046" y="1979"/>
              <a:ext cx="27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с</a:t>
              </a:r>
            </a:p>
          </p:txBody>
        </p:sp>
        <p:sp>
          <p:nvSpPr>
            <p:cNvPr id="34084" name="Text Box 292"/>
            <p:cNvSpPr txBox="1">
              <a:spLocks noChangeArrowheads="1"/>
            </p:cNvSpPr>
            <p:nvPr/>
          </p:nvSpPr>
          <p:spPr bwMode="auto">
            <a:xfrm>
              <a:off x="2290" y="1979"/>
              <a:ext cx="29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т</a:t>
              </a:r>
            </a:p>
          </p:txBody>
        </p:sp>
        <p:sp>
          <p:nvSpPr>
            <p:cNvPr id="34085" name="Text Box 293"/>
            <p:cNvSpPr txBox="1">
              <a:spLocks noChangeArrowheads="1"/>
            </p:cNvSpPr>
            <p:nvPr/>
          </p:nvSpPr>
          <p:spPr bwMode="auto">
            <a:xfrm>
              <a:off x="2562" y="1979"/>
              <a:ext cx="30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а</a:t>
              </a:r>
            </a:p>
          </p:txBody>
        </p:sp>
        <p:sp>
          <p:nvSpPr>
            <p:cNvPr id="34086" name="Text Box 294"/>
            <p:cNvSpPr txBox="1">
              <a:spLocks noChangeArrowheads="1"/>
            </p:cNvSpPr>
            <p:nvPr/>
          </p:nvSpPr>
          <p:spPr bwMode="auto">
            <a:xfrm>
              <a:off x="2835" y="1979"/>
              <a:ext cx="31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р</a:t>
              </a:r>
            </a:p>
          </p:txBody>
        </p:sp>
        <p:sp>
          <p:nvSpPr>
            <p:cNvPr id="34087" name="Text Box 295"/>
            <p:cNvSpPr txBox="1">
              <a:spLocks noChangeArrowheads="1"/>
            </p:cNvSpPr>
            <p:nvPr/>
          </p:nvSpPr>
          <p:spPr bwMode="auto">
            <a:xfrm>
              <a:off x="3152" y="1979"/>
              <a:ext cx="26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н</a:t>
              </a:r>
            </a:p>
          </p:txBody>
        </p:sp>
        <p:sp>
          <p:nvSpPr>
            <p:cNvPr id="34088" name="Text Box 296"/>
            <p:cNvSpPr txBox="1">
              <a:spLocks noChangeArrowheads="1"/>
            </p:cNvSpPr>
            <p:nvPr/>
          </p:nvSpPr>
          <p:spPr bwMode="auto">
            <a:xfrm>
              <a:off x="3704" y="1979"/>
              <a:ext cx="246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к</a:t>
              </a:r>
            </a:p>
          </p:txBody>
        </p:sp>
        <p:sp>
          <p:nvSpPr>
            <p:cNvPr id="34089" name="Text Box 297"/>
            <p:cNvSpPr txBox="1">
              <a:spLocks noChangeArrowheads="1"/>
            </p:cNvSpPr>
            <p:nvPr/>
          </p:nvSpPr>
          <p:spPr bwMode="auto">
            <a:xfrm>
              <a:off x="3980" y="1979"/>
              <a:ext cx="224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и</a:t>
              </a:r>
            </a:p>
          </p:txBody>
        </p:sp>
      </p:grpSp>
      <p:pic>
        <p:nvPicPr>
          <p:cNvPr id="34093" name="Picture 301" descr="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046" y="568481"/>
            <a:ext cx="2413000" cy="225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094" name="Text Box 302"/>
          <p:cNvSpPr txBox="1">
            <a:spLocks noChangeArrowheads="1"/>
          </p:cNvSpPr>
          <p:nvPr/>
        </p:nvSpPr>
        <p:spPr bwMode="auto">
          <a:xfrm>
            <a:off x="429584" y="4952277"/>
            <a:ext cx="346441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Растения, которые</a:t>
            </a:r>
          </a:p>
          <a:p>
            <a:pPr algn="ctr"/>
            <a:r>
              <a:rPr lang="ru-RU" sz="2400" b="1" dirty="0">
                <a:latin typeface="Comic Sans MS" pitchFamily="66" charset="0"/>
              </a:rPr>
              <a:t>выращивает человек,</a:t>
            </a:r>
          </a:p>
          <a:p>
            <a:pPr algn="ctr"/>
            <a:r>
              <a:rPr lang="ru-RU" sz="2400" b="1" dirty="0">
                <a:latin typeface="Comic Sans MS" pitchFamily="66" charset="0"/>
              </a:rPr>
              <a:t>называют ….</a:t>
            </a:r>
          </a:p>
        </p:txBody>
      </p:sp>
      <p:grpSp>
        <p:nvGrpSpPr>
          <p:cNvPr id="18" name="Group 312"/>
          <p:cNvGrpSpPr>
            <a:grpSpLocks/>
          </p:cNvGrpSpPr>
          <p:nvPr/>
        </p:nvGrpSpPr>
        <p:grpSpPr bwMode="auto">
          <a:xfrm>
            <a:off x="3707702" y="4112993"/>
            <a:ext cx="4321176" cy="587375"/>
            <a:chOff x="2290" y="2521"/>
            <a:chExt cx="2722" cy="370"/>
          </a:xfrm>
        </p:grpSpPr>
        <p:sp>
          <p:nvSpPr>
            <p:cNvPr id="34095" name="Text Box 303"/>
            <p:cNvSpPr txBox="1">
              <a:spLocks noChangeArrowheads="1"/>
            </p:cNvSpPr>
            <p:nvPr/>
          </p:nvSpPr>
          <p:spPr bwMode="auto">
            <a:xfrm>
              <a:off x="2290" y="2521"/>
              <a:ext cx="244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к</a:t>
              </a:r>
            </a:p>
          </p:txBody>
        </p:sp>
        <p:sp>
          <p:nvSpPr>
            <p:cNvPr id="34096" name="Text Box 304"/>
            <p:cNvSpPr txBox="1">
              <a:spLocks noChangeArrowheads="1"/>
            </p:cNvSpPr>
            <p:nvPr/>
          </p:nvSpPr>
          <p:spPr bwMode="auto">
            <a:xfrm>
              <a:off x="2562" y="2523"/>
              <a:ext cx="25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у</a:t>
              </a:r>
            </a:p>
          </p:txBody>
        </p:sp>
        <p:sp>
          <p:nvSpPr>
            <p:cNvPr id="34097" name="Text Box 305"/>
            <p:cNvSpPr txBox="1">
              <a:spLocks noChangeArrowheads="1"/>
            </p:cNvSpPr>
            <p:nvPr/>
          </p:nvSpPr>
          <p:spPr bwMode="auto">
            <a:xfrm>
              <a:off x="2835" y="2523"/>
              <a:ext cx="284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л</a:t>
              </a:r>
            </a:p>
          </p:txBody>
        </p:sp>
        <p:sp>
          <p:nvSpPr>
            <p:cNvPr id="34098" name="Text Box 306"/>
            <p:cNvSpPr txBox="1">
              <a:spLocks noChangeArrowheads="1"/>
            </p:cNvSpPr>
            <p:nvPr/>
          </p:nvSpPr>
          <p:spPr bwMode="auto">
            <a:xfrm>
              <a:off x="3152" y="2523"/>
              <a:ext cx="244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ь</a:t>
              </a:r>
            </a:p>
          </p:txBody>
        </p:sp>
        <p:sp>
          <p:nvSpPr>
            <p:cNvPr id="34099" name="Text Box 307"/>
            <p:cNvSpPr txBox="1">
              <a:spLocks noChangeArrowheads="1"/>
            </p:cNvSpPr>
            <p:nvPr/>
          </p:nvSpPr>
          <p:spPr bwMode="auto">
            <a:xfrm>
              <a:off x="3651" y="2523"/>
              <a:ext cx="25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у</a:t>
              </a:r>
            </a:p>
          </p:txBody>
        </p:sp>
        <p:sp>
          <p:nvSpPr>
            <p:cNvPr id="34100" name="Text Box 308"/>
            <p:cNvSpPr txBox="1">
              <a:spLocks noChangeArrowheads="1"/>
            </p:cNvSpPr>
            <p:nvPr/>
          </p:nvSpPr>
          <p:spPr bwMode="auto">
            <a:xfrm>
              <a:off x="3922" y="2523"/>
              <a:ext cx="25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р</a:t>
              </a:r>
            </a:p>
          </p:txBody>
        </p:sp>
        <p:sp>
          <p:nvSpPr>
            <p:cNvPr id="34101" name="Text Box 309"/>
            <p:cNvSpPr txBox="1">
              <a:spLocks noChangeArrowheads="1"/>
            </p:cNvSpPr>
            <p:nvPr/>
          </p:nvSpPr>
          <p:spPr bwMode="auto">
            <a:xfrm>
              <a:off x="4195" y="2521"/>
              <a:ext cx="26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н</a:t>
              </a:r>
            </a:p>
          </p:txBody>
        </p:sp>
        <p:sp>
          <p:nvSpPr>
            <p:cNvPr id="34102" name="Text Box 310"/>
            <p:cNvSpPr txBox="1">
              <a:spLocks noChangeArrowheads="1"/>
            </p:cNvSpPr>
            <p:nvPr/>
          </p:nvSpPr>
          <p:spPr bwMode="auto">
            <a:xfrm>
              <a:off x="4468" y="2523"/>
              <a:ext cx="26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ы</a:t>
              </a:r>
            </a:p>
          </p:txBody>
        </p:sp>
        <p:sp>
          <p:nvSpPr>
            <p:cNvPr id="34103" name="Text Box 311"/>
            <p:cNvSpPr txBox="1">
              <a:spLocks noChangeArrowheads="1"/>
            </p:cNvSpPr>
            <p:nvPr/>
          </p:nvSpPr>
          <p:spPr bwMode="auto">
            <a:xfrm>
              <a:off x="4740" y="2523"/>
              <a:ext cx="272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е</a:t>
              </a:r>
            </a:p>
          </p:txBody>
        </p:sp>
      </p:grpSp>
      <p:pic>
        <p:nvPicPr>
          <p:cNvPr id="34105" name="Picture 313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263593" y="414963"/>
            <a:ext cx="2496740" cy="198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4107" name="Text Box 315"/>
          <p:cNvSpPr txBox="1">
            <a:spLocks noChangeArrowheads="1"/>
          </p:cNvSpPr>
          <p:nvPr/>
        </p:nvSpPr>
        <p:spPr bwMode="auto">
          <a:xfrm>
            <a:off x="304451" y="5274182"/>
            <a:ext cx="40728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Comic Sans MS" pitchFamily="66" charset="0"/>
              </a:rPr>
              <a:t>Яблоня, груша, слива – </a:t>
            </a:r>
          </a:p>
          <a:p>
            <a:pPr algn="ctr"/>
            <a:r>
              <a:rPr lang="ru-RU" sz="2400" b="1" dirty="0" smtClean="0">
                <a:latin typeface="Comic Sans MS" pitchFamily="66" charset="0"/>
              </a:rPr>
              <a:t>это плодово-ягодные...</a:t>
            </a:r>
            <a:endParaRPr lang="ru-RU" sz="2400" b="1" dirty="0">
              <a:latin typeface="Comic Sans MS" pitchFamily="66" charset="0"/>
            </a:endParaRPr>
          </a:p>
        </p:txBody>
      </p:sp>
      <p:grpSp>
        <p:nvGrpSpPr>
          <p:cNvPr id="19" name="Group 322"/>
          <p:cNvGrpSpPr>
            <a:grpSpLocks/>
          </p:cNvGrpSpPr>
          <p:nvPr/>
        </p:nvGrpSpPr>
        <p:grpSpPr bwMode="auto">
          <a:xfrm>
            <a:off x="4987227" y="4970800"/>
            <a:ext cx="2984500" cy="587375"/>
            <a:chOff x="3107" y="3065"/>
            <a:chExt cx="1880" cy="370"/>
          </a:xfrm>
        </p:grpSpPr>
        <p:sp>
          <p:nvSpPr>
            <p:cNvPr id="34108" name="Text Box 316"/>
            <p:cNvSpPr txBox="1">
              <a:spLocks noChangeArrowheads="1"/>
            </p:cNvSpPr>
            <p:nvPr/>
          </p:nvSpPr>
          <p:spPr bwMode="auto">
            <a:xfrm>
              <a:off x="3107" y="3065"/>
              <a:ext cx="270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д</a:t>
              </a:r>
            </a:p>
          </p:txBody>
        </p:sp>
        <p:sp>
          <p:nvSpPr>
            <p:cNvPr id="34109" name="Text Box 317"/>
            <p:cNvSpPr txBox="1">
              <a:spLocks noChangeArrowheads="1"/>
            </p:cNvSpPr>
            <p:nvPr/>
          </p:nvSpPr>
          <p:spPr bwMode="auto">
            <a:xfrm>
              <a:off x="3650" y="3067"/>
              <a:ext cx="25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р</a:t>
              </a:r>
            </a:p>
          </p:txBody>
        </p:sp>
        <p:sp>
          <p:nvSpPr>
            <p:cNvPr id="34110" name="Text Box 318"/>
            <p:cNvSpPr txBox="1">
              <a:spLocks noChangeArrowheads="1"/>
            </p:cNvSpPr>
            <p:nvPr/>
          </p:nvSpPr>
          <p:spPr bwMode="auto">
            <a:xfrm>
              <a:off x="3923" y="3067"/>
              <a:ext cx="25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е</a:t>
              </a:r>
            </a:p>
          </p:txBody>
        </p:sp>
        <p:sp>
          <p:nvSpPr>
            <p:cNvPr id="34111" name="Text Box 319"/>
            <p:cNvSpPr txBox="1">
              <a:spLocks noChangeArrowheads="1"/>
            </p:cNvSpPr>
            <p:nvPr/>
          </p:nvSpPr>
          <p:spPr bwMode="auto">
            <a:xfrm>
              <a:off x="4195" y="3067"/>
              <a:ext cx="24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в</a:t>
              </a:r>
            </a:p>
          </p:txBody>
        </p:sp>
        <p:sp>
          <p:nvSpPr>
            <p:cNvPr id="34112" name="Text Box 320"/>
            <p:cNvSpPr txBox="1">
              <a:spLocks noChangeArrowheads="1"/>
            </p:cNvSpPr>
            <p:nvPr/>
          </p:nvSpPr>
          <p:spPr bwMode="auto">
            <a:xfrm>
              <a:off x="4468" y="3067"/>
              <a:ext cx="244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>
                  <a:latin typeface="Comic Sans MS" pitchFamily="66" charset="0"/>
                </a:rPr>
                <a:t>ь</a:t>
              </a:r>
            </a:p>
          </p:txBody>
        </p:sp>
        <p:sp>
          <p:nvSpPr>
            <p:cNvPr id="34113" name="Text Box 321"/>
            <p:cNvSpPr txBox="1">
              <a:spLocks noChangeArrowheads="1"/>
            </p:cNvSpPr>
            <p:nvPr/>
          </p:nvSpPr>
          <p:spPr bwMode="auto">
            <a:xfrm>
              <a:off x="4740" y="3067"/>
              <a:ext cx="24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ru-RU" sz="3200" dirty="0">
                  <a:latin typeface="Comic Sans MS" pitchFamily="66" charset="0"/>
                </a:rPr>
                <a:t>я</a:t>
              </a:r>
            </a:p>
          </p:txBody>
        </p:sp>
      </p:grpSp>
      <p:pic>
        <p:nvPicPr>
          <p:cNvPr id="34115" name="Picture 32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14137" y="313513"/>
            <a:ext cx="1813127" cy="240783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200" name="Стрелка вправо с вырезом 199">
            <a:hlinkClick r:id="" action="ppaction://hlinkshowjump?jump=nextslide"/>
          </p:cNvPr>
          <p:cNvSpPr/>
          <p:nvPr/>
        </p:nvSpPr>
        <p:spPr>
          <a:xfrm>
            <a:off x="8256574" y="6221977"/>
            <a:ext cx="648072" cy="345638"/>
          </a:xfrm>
          <a:prstGeom prst="notchedRightArrow">
            <a:avLst/>
          </a:prstGeom>
          <a:solidFill>
            <a:schemeClr val="bg1"/>
          </a:solidFill>
          <a:ln>
            <a:solidFill>
              <a:srgbClr val="D6913E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1" name="Picture 2" descr="http://cog734.mskobr.ru/images/%284%29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23528" y="3284984"/>
            <a:ext cx="1440160" cy="11521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51667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38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80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39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0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0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0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0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4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4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4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4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988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339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 nodeType="clickPar">
                      <p:stCondLst>
                        <p:cond delay="0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4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977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339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 nodeType="clickPar">
                      <p:stCondLst>
                        <p:cond delay="0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4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979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39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 nodeType="clickPar">
                      <p:stCondLst>
                        <p:cond delay="0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980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339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 nodeType="clickPar">
                      <p:stCondLst>
                        <p:cond delay="0"/>
                      </p:stCondLst>
                      <p:childTnLst>
                        <p:par>
                          <p:cTn id="1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981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339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 nodeType="clickPar">
                      <p:stCondLst>
                        <p:cond delay="0"/>
                      </p:stCondLst>
                      <p:childTnLst>
                        <p:par>
                          <p:cTn id="1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34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982"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39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 nodeType="clickPar">
                      <p:stCondLst>
                        <p:cond delay="0"/>
                      </p:stCondLst>
                      <p:childTnLst>
                        <p:par>
                          <p:cTn id="1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34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983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39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 nodeType="clickPar">
                      <p:stCondLst>
                        <p:cond delay="0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34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984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339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 nodeType="clickPar">
                      <p:stCondLst>
                        <p:cond delay="0"/>
                      </p:stCondLst>
                      <p:childTnLst>
                        <p:par>
                          <p:cTn id="1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5" dur="500"/>
                                        <p:tgtEl>
                                          <p:spTgt spid="3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985"/>
                  </p:tgtEl>
                </p:cond>
              </p:nextCondLst>
            </p:seq>
          </p:childTnLst>
        </p:cTn>
      </p:par>
    </p:tnLst>
    <p:bldLst>
      <p:bldP spid="33989" grpId="0"/>
      <p:bldP spid="33989" grpId="1"/>
      <p:bldP spid="34017" grpId="0"/>
      <p:bldP spid="34017" grpId="1"/>
      <p:bldP spid="34031" grpId="0"/>
      <p:bldP spid="34031" grpId="1"/>
      <p:bldP spid="34040" grpId="0"/>
      <p:bldP spid="34040" grpId="1"/>
      <p:bldP spid="34051" grpId="0"/>
      <p:bldP spid="34051" grpId="1"/>
      <p:bldP spid="34061" grpId="0"/>
      <p:bldP spid="34061" grpId="1"/>
      <p:bldP spid="34074" grpId="0"/>
      <p:bldP spid="34074" grpId="1"/>
      <p:bldP spid="34094" grpId="0"/>
      <p:bldP spid="34094" grpId="1"/>
      <p:bldP spid="34107" grpId="0"/>
      <p:bldP spid="20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cf.ppt-online.org/files/slide/q/QNMiSsL236yaDBZ7z59gGe4PrxqWl8U0XFfAuv/slide-3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47675"/>
            <a:ext cx="9753600" cy="7305675"/>
          </a:xfrm>
          <a:prstGeom prst="rect">
            <a:avLst/>
          </a:prstGeom>
          <a:noFill/>
        </p:spPr>
      </p:pic>
      <p:pic>
        <p:nvPicPr>
          <p:cNvPr id="3" name="Picture 2" descr="http://cog734.mskobr.ru/images/%284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276872"/>
            <a:ext cx="1232520" cy="11521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s://cf.ppt-online.org/files/slide/q/QNMiSsL236yaDBZ7z59gGe4PrxqWl8U0XFfAuv/slide-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3560" cy="6901538"/>
          </a:xfrm>
          <a:prstGeom prst="rect">
            <a:avLst/>
          </a:prstGeom>
          <a:noFill/>
        </p:spPr>
      </p:pic>
      <p:pic>
        <p:nvPicPr>
          <p:cNvPr id="3" name="Picture 2" descr="http://cog734.mskobr.ru/images/%284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73870" y="1556792"/>
            <a:ext cx="1170130" cy="936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1"/>
            <a:ext cx="9144001" cy="6874487"/>
          </a:xfrm>
          <a:prstGeom prst="rect">
            <a:avLst/>
          </a:prstGeom>
        </p:spPr>
      </p:pic>
      <p:sp>
        <p:nvSpPr>
          <p:cNvPr id="12" name="Заголовок 2"/>
          <p:cNvSpPr txBox="1">
            <a:spLocks/>
          </p:cNvSpPr>
          <p:nvPr/>
        </p:nvSpPr>
        <p:spPr>
          <a:xfrm>
            <a:off x="251521" y="53376"/>
            <a:ext cx="8712968" cy="118522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sp>
        <p:nvSpPr>
          <p:cNvPr id="13" name="Заголовок 2"/>
          <p:cNvSpPr txBox="1">
            <a:spLocks/>
          </p:cNvSpPr>
          <p:nvPr/>
        </p:nvSpPr>
        <p:spPr>
          <a:xfrm>
            <a:off x="251521" y="83706"/>
            <a:ext cx="8712968" cy="8602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j-ea"/>
                <a:cs typeface="+mj-cs"/>
              </a:rPr>
              <a:t>Поместите каждую рыбку в аквариум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77788" y="1029659"/>
            <a:ext cx="3399082" cy="31853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556951" y="3610947"/>
            <a:ext cx="2407538" cy="304617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521" y="4432042"/>
            <a:ext cx="1028870" cy="126410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354657" y="1445431"/>
            <a:ext cx="1138742" cy="155372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595356" y="4432041"/>
            <a:ext cx="1112669" cy="129887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50249" y="1238599"/>
            <a:ext cx="1313574" cy="12896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839779" y="485944"/>
            <a:ext cx="1143199" cy="129401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778607" y="4432041"/>
            <a:ext cx="1263941" cy="149488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439211" y="2970611"/>
            <a:ext cx="1265228" cy="1200671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103892" y="5432180"/>
            <a:ext cx="1387778" cy="127393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1206266" y="5391604"/>
            <a:ext cx="1131365" cy="1289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730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1"/>
            <a:ext cx="9144001" cy="6874487"/>
          </a:xfrm>
          <a:prstGeom prst="rect">
            <a:avLst/>
          </a:prstGeom>
        </p:spPr>
      </p:pic>
      <p:sp>
        <p:nvSpPr>
          <p:cNvPr id="12" name="Заголовок 2"/>
          <p:cNvSpPr txBox="1">
            <a:spLocks/>
          </p:cNvSpPr>
          <p:nvPr/>
        </p:nvSpPr>
        <p:spPr>
          <a:xfrm>
            <a:off x="251521" y="53376"/>
            <a:ext cx="8712968" cy="118522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77788" y="1029659"/>
            <a:ext cx="3399082" cy="31853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556951" y="3610947"/>
            <a:ext cx="2407538" cy="304617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303128" y="4203612"/>
            <a:ext cx="2663498" cy="2614945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251520" y="181229"/>
            <a:ext cx="783771" cy="95172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48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8270474" y="2659225"/>
            <a:ext cx="783771" cy="95172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62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3876869" y="1171299"/>
            <a:ext cx="3519041" cy="3110981"/>
          </a:xfrm>
          <a:prstGeom prst="cloudCallout">
            <a:avLst>
              <a:gd name="adj1" fmla="val -45611"/>
              <a:gd name="adj2" fmla="val 7635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>
                <a:solidFill>
                  <a:schemeClr val="tx1"/>
                </a:solidFill>
              </a:rPr>
              <a:t>20+28</a:t>
            </a:r>
          </a:p>
        </p:txBody>
      </p:sp>
    </p:spTree>
    <p:extLst>
      <p:ext uri="{BB962C8B-B14F-4D97-AF65-F5344CB8AC3E}">
        <p14:creationId xmlns:p14="http://schemas.microsoft.com/office/powerpoint/2010/main" xmlns="" val="238592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22222E-6 L -0.01706 -0.4157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9" y="-2078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4180" y="-16487"/>
            <a:ext cx="9144001" cy="6874487"/>
          </a:xfrm>
          <a:prstGeom prst="rect">
            <a:avLst/>
          </a:prstGeom>
        </p:spPr>
      </p:pic>
      <p:sp>
        <p:nvSpPr>
          <p:cNvPr id="12" name="Заголовок 2"/>
          <p:cNvSpPr txBox="1">
            <a:spLocks/>
          </p:cNvSpPr>
          <p:nvPr/>
        </p:nvSpPr>
        <p:spPr>
          <a:xfrm>
            <a:off x="251521" y="53376"/>
            <a:ext cx="8712968" cy="118522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77788" y="1029659"/>
            <a:ext cx="3399082" cy="31853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556951" y="3610947"/>
            <a:ext cx="2407538" cy="304617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08291" y="1443015"/>
            <a:ext cx="692798" cy="68017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251520" y="181229"/>
            <a:ext cx="783771" cy="95172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48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8270474" y="2659225"/>
            <a:ext cx="783771" cy="95172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chemeClr val="tx1"/>
                </a:solidFill>
              </a:rPr>
              <a:t>62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3876869" y="1171299"/>
            <a:ext cx="3519041" cy="3110981"/>
          </a:xfrm>
          <a:prstGeom prst="cloudCallout">
            <a:avLst>
              <a:gd name="adj1" fmla="val -45611"/>
              <a:gd name="adj2" fmla="val 7635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dirty="0" smtClean="0">
                <a:solidFill>
                  <a:schemeClr val="tx1"/>
                </a:solidFill>
              </a:rPr>
              <a:t>70-8</a:t>
            </a:r>
            <a:endParaRPr lang="ru-RU" sz="8000" dirty="0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01089" y="2214881"/>
            <a:ext cx="524187" cy="61191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352167" y="4313468"/>
            <a:ext cx="2524703" cy="247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0136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48148E-6 L 0.27851 -1.48148E-6 C 0.40338 -1.48148E-6 0.55729 -0.0287 0.55729 -0.05162 L 0.55729 -0.10301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65" y="-516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539552" y="1340768"/>
            <a:ext cx="8280920" cy="4824536"/>
          </a:xfrm>
        </p:spPr>
        <p:txBody>
          <a:bodyPr/>
          <a:lstStyle/>
          <a:p>
            <a:pPr algn="just">
              <a:buNone/>
            </a:pPr>
            <a:r>
              <a:rPr lang="ru-RU" b="1" dirty="0" smtClean="0"/>
              <a:t>  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Взаимодействие игровой и учебно-познавательной деятельности младших школьников в условиях реализации ФГОС.</a:t>
            </a:r>
            <a:endParaRPr lang="ru-RU" dirty="0" smtClean="0">
              <a:solidFill>
                <a:schemeClr val="accent5">
                  <a:lumMod val="75000"/>
                </a:schemeClr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476672"/>
            <a:ext cx="1249653" cy="936104"/>
          </a:xfrm>
          <a:prstGeom prst="rect">
            <a:avLst/>
          </a:prstGeom>
          <a:noFill/>
        </p:spPr>
      </p:pic>
      <p:pic>
        <p:nvPicPr>
          <p:cNvPr id="5" name="Рисунок 4" descr="https://ds03.infourok.ru/uploads/ex/131d/00035af4-36655f58/hello_html_m1b4f320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501008"/>
            <a:ext cx="446449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mg2.freepng.ru/20180421/clw/kisspng-teacher-stock-photography-school-teacher-s-clipart-5adc057601d427.3838860215243687580075.jpg"/>
          <p:cNvPicPr/>
          <p:nvPr/>
        </p:nvPicPr>
        <p:blipFill>
          <a:blip r:embed="rId4" cstate="print">
            <a:extLst>
              <a:ext uri="{BEBA8EAE-BF5A-486C-A8C5-ECC9F3942E4B}">
                <a14:imgProps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>
                  <a14:imgLayer r:embed="rId15">
                    <a14:imgEffect>
                      <a14:backgroundRemoval t="0" b="100000" l="111" r="100000">
                        <a14:foregroundMark x1="54889" y1="99286" x2="68222" y2="99286"/>
                        <a14:foregroundMark x1="79889" y1="90571" x2="83778" y2="9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780928"/>
            <a:ext cx="3901405" cy="34770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cf.ppt-online.org/files/slide/o/OXlHyCp4mDgzaMhr8qQcfK1ZRbW53BJYeVnSU0/slide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cog734.mskobr.ru/images/%284%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8344" y="476672"/>
            <a:ext cx="1188640" cy="950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/>
              <a:t/>
            </a:r>
            <a:br>
              <a:rPr lang="ru-RU" sz="3100" b="1" dirty="0" smtClean="0"/>
            </a:br>
            <a:r>
              <a:rPr lang="ru-RU" sz="3100" b="1" dirty="0" smtClean="0">
                <a:solidFill>
                  <a:srgbClr val="C00000"/>
                </a:solidFill>
              </a:rPr>
              <a:t>Диагностическая методика</a:t>
            </a:r>
            <a:br>
              <a:rPr lang="ru-RU" sz="3100" b="1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для проведения мониторинга</a:t>
            </a:r>
            <a:r>
              <a:rPr lang="ru-RU" sz="3100" dirty="0" smtClean="0">
                <a:solidFill>
                  <a:srgbClr val="C00000"/>
                </a:solidFill>
              </a:rPr>
              <a:t/>
            </a:r>
            <a:br>
              <a:rPr lang="ru-RU" sz="3100" dirty="0" smtClean="0">
                <a:solidFill>
                  <a:srgbClr val="C00000"/>
                </a:solidFill>
              </a:rPr>
            </a:br>
            <a:r>
              <a:rPr lang="ru-RU" sz="3100" b="1" dirty="0" smtClean="0">
                <a:solidFill>
                  <a:srgbClr val="C00000"/>
                </a:solidFill>
              </a:rPr>
              <a:t>по  формированию познавательных УУД</a:t>
            </a:r>
            <a:r>
              <a:rPr lang="ru-RU" sz="3100" b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23528" y="1785926"/>
          <a:ext cx="8334669" cy="13798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04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9368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918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24595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654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№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Название</a:t>
                      </a:r>
                      <a:endParaRPr lang="ru-RU" sz="20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Автор</a:t>
                      </a:r>
                      <a:endParaRPr lang="ru-RU" sz="20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Класс</a:t>
                      </a:r>
                      <a:endParaRPr lang="ru-RU" sz="2000" b="1">
                        <a:solidFill>
                          <a:schemeClr val="tx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164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«Оценка уровня школьной мотивации»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 </a:t>
                      </a:r>
                      <a:r>
                        <a:rPr lang="ru-RU" sz="2000" b="1" dirty="0" err="1" smtClean="0">
                          <a:solidFill>
                            <a:schemeClr val="tx2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Лусканова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2"/>
                          </a:solidFill>
                          <a:latin typeface="Calibri"/>
                          <a:ea typeface="Calibri"/>
                          <a:cs typeface="Times New Roman"/>
                        </a:rPr>
                        <a:t>1,2</a:t>
                      </a:r>
                      <a:endParaRPr lang="ru-RU" sz="2000" b="1" dirty="0">
                        <a:solidFill>
                          <a:schemeClr val="tx2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1" y="214290"/>
            <a:ext cx="1367265" cy="7664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00100" y="274638"/>
            <a:ext cx="72295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Познавательные УУД.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8" y="2132856"/>
          <a:ext cx="8001056" cy="2266136"/>
        </p:xfrm>
        <a:graphic>
          <a:graphicData uri="http://schemas.openxmlformats.org/drawingml/2006/table">
            <a:tbl>
              <a:tblPr/>
              <a:tblGrid>
                <a:gridCol w="196491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832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8321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8245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8245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3323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7157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24856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Учебный год </a:t>
                      </a:r>
                      <a:endParaRPr lang="ru-RU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805" marR="75805" marT="37903" marB="379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Высокий </a:t>
                      </a:r>
                      <a:endParaRPr lang="ru-RU" sz="2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805" marR="75805" marT="37903" marB="379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FF33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Средний </a:t>
                      </a:r>
                      <a:endParaRPr lang="ru-RU" sz="2800" b="1" dirty="0">
                        <a:solidFill>
                          <a:srgbClr val="FF33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805" marR="75805" marT="37903" marB="379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008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Низкий</a:t>
                      </a:r>
                      <a:endParaRPr lang="ru-RU" sz="2800" b="1" dirty="0">
                        <a:solidFill>
                          <a:srgbClr val="008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805" marR="75805" marT="37903" marB="379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85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Чел. </a:t>
                      </a:r>
                      <a:endParaRPr lang="ru-RU" sz="2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805" marR="75805" marT="37903" marB="379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% </a:t>
                      </a:r>
                      <a:endParaRPr lang="ru-RU" sz="2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805" marR="75805" marT="37903" marB="379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FF33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Чел. </a:t>
                      </a:r>
                      <a:endParaRPr lang="ru-RU" sz="2800" b="1" dirty="0">
                        <a:solidFill>
                          <a:srgbClr val="FF33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805" marR="75805" marT="37903" marB="379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>
                          <a:solidFill>
                            <a:srgbClr val="FF33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% </a:t>
                      </a:r>
                      <a:endParaRPr lang="ru-RU" sz="2800" b="1">
                        <a:solidFill>
                          <a:srgbClr val="FF33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805" marR="75805" marT="37903" marB="379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>
                          <a:solidFill>
                            <a:srgbClr val="008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Чел. </a:t>
                      </a:r>
                      <a:endParaRPr lang="ru-RU" sz="2800" b="1">
                        <a:solidFill>
                          <a:srgbClr val="008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805" marR="75805" marT="37903" marB="379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rgbClr val="008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% </a:t>
                      </a:r>
                      <a:endParaRPr lang="ru-RU" sz="2800" b="1" dirty="0">
                        <a:solidFill>
                          <a:srgbClr val="008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805" marR="75805" marT="37903" marB="379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15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2021-2022</a:t>
                      </a:r>
                      <a:endParaRPr lang="ru-RU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805" marR="75805" marT="37903" marB="379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219575" algn="l"/>
                        </a:tabLst>
                      </a:pPr>
                      <a:r>
                        <a:rPr lang="ru-RU" sz="2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219575" algn="l"/>
                        </a:tabLs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60%</a:t>
                      </a:r>
                      <a:endParaRPr lang="ru-RU" sz="2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219575" algn="l"/>
                        </a:tabLst>
                      </a:pPr>
                      <a:r>
                        <a:rPr lang="ru-RU" sz="2800" b="1" dirty="0">
                          <a:solidFill>
                            <a:srgbClr val="FF33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219575" algn="l"/>
                        </a:tabLst>
                      </a:pPr>
                      <a:r>
                        <a:rPr lang="ru-RU" sz="2800" b="1" dirty="0" smtClean="0">
                          <a:solidFill>
                            <a:srgbClr val="FF33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33%</a:t>
                      </a:r>
                      <a:endParaRPr lang="ru-RU" sz="2800" b="1" dirty="0">
                        <a:solidFill>
                          <a:srgbClr val="FF33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219575" algn="l"/>
                        </a:tabLst>
                      </a:pPr>
                      <a:r>
                        <a:rPr lang="ru-RU" sz="2800" b="1" dirty="0">
                          <a:solidFill>
                            <a:srgbClr val="008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219575" algn="l"/>
                        </a:tabLst>
                      </a:pPr>
                      <a:r>
                        <a:rPr lang="ru-RU" sz="2800" b="1" dirty="0" smtClean="0">
                          <a:solidFill>
                            <a:srgbClr val="008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7%</a:t>
                      </a:r>
                      <a:endParaRPr lang="ru-RU" sz="2800" b="1" dirty="0">
                        <a:solidFill>
                          <a:srgbClr val="008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15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2022-2023 </a:t>
                      </a:r>
                      <a:endParaRPr lang="ru-RU" sz="2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805" marR="75805" marT="37903" marB="37903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219575" algn="l"/>
                        </a:tabLs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2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219575" algn="l"/>
                        </a:tabLst>
                      </a:pPr>
                      <a:r>
                        <a:rPr lang="ru-RU" sz="28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79%</a:t>
                      </a:r>
                      <a:endParaRPr lang="ru-RU" sz="2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219575" algn="l"/>
                        </a:tabLst>
                      </a:pPr>
                      <a:r>
                        <a:rPr lang="ru-RU" sz="2800" b="1" dirty="0">
                          <a:solidFill>
                            <a:srgbClr val="FF33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219575" algn="l"/>
                        </a:tabLst>
                      </a:pPr>
                      <a:r>
                        <a:rPr lang="ru-RU" sz="2800" b="1" dirty="0" smtClean="0">
                          <a:solidFill>
                            <a:srgbClr val="FF33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21%</a:t>
                      </a:r>
                      <a:endParaRPr lang="ru-RU" sz="2800" b="1" dirty="0">
                        <a:solidFill>
                          <a:srgbClr val="FF33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219575" algn="l"/>
                        </a:tabLst>
                      </a:pPr>
                      <a:r>
                        <a:rPr lang="ru-RU" sz="2800" b="1" dirty="0">
                          <a:solidFill>
                            <a:srgbClr val="008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219575" algn="l"/>
                        </a:tabLst>
                      </a:pPr>
                      <a:r>
                        <a:rPr lang="ru-RU" sz="2800" b="1" dirty="0" smtClean="0">
                          <a:solidFill>
                            <a:srgbClr val="008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0%</a:t>
                      </a:r>
                      <a:endParaRPr lang="ru-RU" sz="2800" b="1" dirty="0">
                        <a:solidFill>
                          <a:srgbClr val="008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72" y="285728"/>
            <a:ext cx="1155877" cy="9110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683568" y="476672"/>
          <a:ext cx="8208912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476672"/>
            <a:ext cx="3600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u="sng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Вывод:</a:t>
            </a:r>
            <a:endParaRPr lang="ru-RU" sz="5400" b="1" u="sng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Выноска 3 2"/>
          <p:cNvSpPr/>
          <p:nvPr/>
        </p:nvSpPr>
        <p:spPr>
          <a:xfrm>
            <a:off x="1403648" y="1412776"/>
            <a:ext cx="7272808" cy="4608512"/>
          </a:xfrm>
          <a:prstGeom prst="borderCallout3">
            <a:avLst>
              <a:gd name="adj1" fmla="val 18750"/>
              <a:gd name="adj2" fmla="val -3701"/>
              <a:gd name="adj3" fmla="val 18750"/>
              <a:gd name="adj4" fmla="val -16667"/>
              <a:gd name="adj5" fmla="val 100000"/>
              <a:gd name="adj6" fmla="val -16667"/>
              <a:gd name="adj7" fmla="val 113700"/>
              <a:gd name="adj8" fmla="val 26491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 smtClean="0">
                <a:solidFill>
                  <a:srgbClr val="CC0066"/>
                </a:solidFill>
              </a:rPr>
              <a:t>Учебно-познавательная деятельность во взаимодействии с игровой деятельностью повышает интерес, стимулирует умственную деятельность учащихся, делает процесс обучения более ярким и увлекательным. Именно в игре формируются личностные черты ребенка. С помощью игры он учится коммуникабельности, учится проявлять свои способности, начинает стремиться к успеху, учится самостоятельно получать знания и находить решения.</a:t>
            </a:r>
            <a:endParaRPr lang="ru-RU" sz="2400" b="1" dirty="0">
              <a:solidFill>
                <a:srgbClr val="CC0066"/>
              </a:solidFill>
            </a:endParaRPr>
          </a:p>
        </p:txBody>
      </p:sp>
      <p:pic>
        <p:nvPicPr>
          <p:cNvPr id="4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1440160" cy="115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44"/>
          <p:cNvSpPr>
            <a:spLocks noGrp="1" noChangeArrowheads="1"/>
          </p:cNvSpPr>
          <p:nvPr>
            <p:ph idx="4294967295"/>
          </p:nvPr>
        </p:nvSpPr>
        <p:spPr>
          <a:xfrm>
            <a:off x="2571736" y="1571612"/>
            <a:ext cx="4214814" cy="1947863"/>
          </a:xfrm>
          <a:prstGeom prst="ellipse">
            <a:avLst/>
          </a:prstGeom>
          <a:gradFill rotWithShape="0">
            <a:gsLst>
              <a:gs pos="0">
                <a:srgbClr val="FF3300"/>
              </a:gs>
              <a:gs pos="50000">
                <a:schemeClr val="bg1"/>
              </a:gs>
              <a:gs pos="100000">
                <a:srgbClr val="FF3300"/>
              </a:gs>
            </a:gsLst>
            <a:lin ang="5400000" scaled="1"/>
          </a:gradFill>
          <a:ln w="76200" cmpd="tri">
            <a:pattFill prst="diagBrick">
              <a:fgClr>
                <a:srgbClr val="00FF00"/>
              </a:fgClr>
              <a:bgClr>
                <a:srgbClr val="3399FF"/>
              </a:bgClr>
            </a:pattFill>
            <a:round/>
          </a:ln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endParaRPr lang="ru-RU" sz="1600" dirty="0">
              <a:solidFill>
                <a:srgbClr val="FF0000"/>
              </a:solidFill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rgbClr val="A50021"/>
                </a:solidFill>
              </a:rPr>
              <a:t>Распространение педагогического опыта</a:t>
            </a: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3286116" y="285728"/>
            <a:ext cx="2285990" cy="85723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ru-RU" sz="2400" b="1" dirty="0">
                <a:solidFill>
                  <a:schemeClr val="bg1"/>
                </a:solidFill>
              </a:rPr>
              <a:t>Школьное МО</a:t>
            </a:r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357158" y="3214686"/>
            <a:ext cx="2500304" cy="78579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ru-RU" sz="24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Школьный сайт</a:t>
            </a:r>
          </a:p>
        </p:txBody>
      </p:sp>
      <p:sp>
        <p:nvSpPr>
          <p:cNvPr id="29" name="Блок-схема: альтернативный процесс 28"/>
          <p:cNvSpPr/>
          <p:nvPr/>
        </p:nvSpPr>
        <p:spPr>
          <a:xfrm>
            <a:off x="3143240" y="4286256"/>
            <a:ext cx="3230563" cy="100012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ru-RU" sz="2400" b="1" dirty="0">
                <a:solidFill>
                  <a:srgbClr val="CC0066"/>
                </a:solidFill>
              </a:rPr>
              <a:t>Образовательные порталы сети Интернет</a:t>
            </a:r>
          </a:p>
        </p:txBody>
      </p:sp>
      <p:pic>
        <p:nvPicPr>
          <p:cNvPr id="27" name="Рисунок 26" descr="C:\Users\admin\Desktop\икт\Свидетельство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4357694"/>
            <a:ext cx="2286015" cy="2000264"/>
          </a:xfrm>
          <a:prstGeom prst="rect">
            <a:avLst/>
          </a:prstGeom>
          <a:noFill/>
          <a:ln w="9525">
            <a:solidFill>
              <a:srgbClr val="B515AD">
                <a:alpha val="95000"/>
              </a:srgbClr>
            </a:solidFill>
            <a:miter lim="800000"/>
            <a:headEnd/>
            <a:tailEnd/>
          </a:ln>
        </p:spPr>
      </p:pic>
      <p:sp>
        <p:nvSpPr>
          <p:cNvPr id="34" name="Блок-схема: альтернативный процесс 33"/>
          <p:cNvSpPr/>
          <p:nvPr/>
        </p:nvSpPr>
        <p:spPr>
          <a:xfrm>
            <a:off x="6286512" y="3286124"/>
            <a:ext cx="2500304" cy="78579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Личный сайт</a:t>
            </a:r>
          </a:p>
          <a:p>
            <a:pPr algn="ctr" eaLnBrk="0" hangingPunct="0"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en-US" sz="16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https://</a:t>
            </a:r>
            <a:r>
              <a:rPr lang="ru-RU" sz="1600" b="1" dirty="0" err="1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педагогический-ресурс.рф</a:t>
            </a:r>
            <a:r>
              <a:rPr lang="ru-RU" sz="16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/</a:t>
            </a:r>
            <a:r>
              <a:rPr lang="en-US" sz="16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id83441</a:t>
            </a:r>
            <a:endParaRPr lang="ru-RU" sz="16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0" name="Блок-схема: альтернативный процесс 39"/>
          <p:cNvSpPr/>
          <p:nvPr/>
        </p:nvSpPr>
        <p:spPr>
          <a:xfrm>
            <a:off x="1000100" y="285728"/>
            <a:ext cx="2071708" cy="78579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Педсовет</a:t>
            </a:r>
            <a:endParaRPr lang="ru-RU" sz="2400" b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" name="Блок-схема: альтернативный процесс 40"/>
          <p:cNvSpPr/>
          <p:nvPr/>
        </p:nvSpPr>
        <p:spPr>
          <a:xfrm>
            <a:off x="5786446" y="285728"/>
            <a:ext cx="2285990" cy="85723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FF0000"/>
              </a:buClr>
              <a:buFont typeface="Wingdings" pitchFamily="2" charset="2"/>
              <a:buNone/>
              <a:defRPr/>
            </a:pPr>
            <a:r>
              <a:rPr lang="ru-RU" sz="2400" b="1" dirty="0" smtClean="0">
                <a:solidFill>
                  <a:schemeClr val="bg1"/>
                </a:solidFill>
              </a:rPr>
              <a:t>РМО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2" name="Стрелка вправо 41"/>
          <p:cNvSpPr/>
          <p:nvPr/>
        </p:nvSpPr>
        <p:spPr>
          <a:xfrm rot="12927018">
            <a:off x="1714480" y="1428736"/>
            <a:ext cx="978408" cy="48463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Стрелка вправо 42"/>
          <p:cNvSpPr/>
          <p:nvPr/>
        </p:nvSpPr>
        <p:spPr>
          <a:xfrm rot="16200000">
            <a:off x="4292320" y="1099165"/>
            <a:ext cx="317386" cy="48463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 вправо 43"/>
          <p:cNvSpPr/>
          <p:nvPr/>
        </p:nvSpPr>
        <p:spPr>
          <a:xfrm rot="18308520">
            <a:off x="6388681" y="1356487"/>
            <a:ext cx="773704" cy="48463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трелка вправо 44"/>
          <p:cNvSpPr/>
          <p:nvPr/>
        </p:nvSpPr>
        <p:spPr>
          <a:xfrm rot="9253985">
            <a:off x="1485426" y="2545999"/>
            <a:ext cx="978408" cy="48463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трелка вправо 45"/>
          <p:cNvSpPr/>
          <p:nvPr/>
        </p:nvSpPr>
        <p:spPr>
          <a:xfrm rot="2205400">
            <a:off x="6895205" y="2622228"/>
            <a:ext cx="910806" cy="48463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трелка вправо 46"/>
          <p:cNvSpPr/>
          <p:nvPr/>
        </p:nvSpPr>
        <p:spPr>
          <a:xfrm rot="5400000">
            <a:off x="4385688" y="3686750"/>
            <a:ext cx="571504" cy="484632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26" name="Object 2">
            <a:hlinkClick r:id="rId4" action="ppaction://hlinkfile"/>
          </p:cNvPr>
          <p:cNvGraphicFramePr>
            <a:graphicFrameLocks noChangeAspect="1"/>
          </p:cNvGraphicFramePr>
          <p:nvPr/>
        </p:nvGraphicFramePr>
        <p:xfrm>
          <a:off x="785786" y="4214818"/>
          <a:ext cx="1857388" cy="2357454"/>
        </p:xfrm>
        <a:graphic>
          <a:graphicData uri="http://schemas.openxmlformats.org/presentationml/2006/ole">
            <p:oleObj spid="_x0000_s70658" name="Acrobat Document" r:id="rId5" imgW="7551360" imgH="10695960" progId="">
              <p:embed/>
            </p:oleObj>
          </a:graphicData>
        </a:graphic>
      </p:graphicFrame>
      <p:sp>
        <p:nvSpPr>
          <p:cNvPr id="19" name="Стрелка влево 18">
            <a:hlinkClick r:id="rId6" action="ppaction://hlinkfile"/>
          </p:cNvPr>
          <p:cNvSpPr/>
          <p:nvPr/>
        </p:nvSpPr>
        <p:spPr>
          <a:xfrm flipH="1">
            <a:off x="2786050" y="5929330"/>
            <a:ext cx="664666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17" grpId="0" animBg="1"/>
      <p:bldP spid="18" grpId="0" animBg="1"/>
      <p:bldP spid="29" grpId="0" animBg="1"/>
      <p:bldP spid="34" grpId="0" animBg="1"/>
      <p:bldP spid="40" grpId="0" animBg="1"/>
      <p:bldP spid="41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7674" y="476672"/>
            <a:ext cx="74481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Электронные ресурсы: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51520" y="1736518"/>
            <a:ext cx="766834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hlinkClick r:id="rId2"/>
              </a:rPr>
              <a:t>vystuplenie_na_mo.docx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hlinkClick r:id="rId3"/>
              </a:rPr>
              <a:t>https://videouroki.net/catalog/?utm_source=multiurok&amp;utm_medium=banner&amp;utm_campaign=mhead&amp;utm_content=catalog&amp;utm_term=20210217cat-native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  <a:hlinkClick r:id="rId2"/>
              </a:rPr>
              <a:t>https://nsportal.ru/sites/default/files/2018/06/05/vystuplenie_na_mo.docx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Calibri" pitchFamily="34" charset="0"/>
                <a:hlinkClick r:id="rId4"/>
              </a:rPr>
              <a:t>https://uchitelya.com/pedagogika/177888-vzaimodeystvie-igrovoy-i-uchebno-poznavatelnoy-deyatelnosti-mladshih-shkolnikov.html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5191" y="476672"/>
            <a:ext cx="85311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Список литературы: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1700808"/>
            <a:ext cx="9144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Букатов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В.М. Я иду на урок: Хрестоматия игровых приемов обучения. Книга для учителя / В.М.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Бутаков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- М.: Издательство «Первое сентября», 2000.- 224с.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Выготский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Л.С. Игра и её роль в психологическом развитии ребенка / Л.С.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Выготский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// Вопросы психологии. -1966.- №6. – С. 12-14.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Девяткин, Г.В. Проектирование учебных технологий игр / Г.В. Девяткин // Ж.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Шк.технологий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- 1998. - №4. – С.121-125.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 Казанская, Н.Г., Назарова, Т.С. Дидактика (начальные классы) / Н.Г. казанская, Т.С. Назарова.- М., Просвещение.1978.- 224 с.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Карпова, Е.В. Дидактические игры в начальный период обучения. Популярное пособие / Е.В. Карпова. - Ярославль, «Академия развития», 1997г. – 128 с.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Коган, Г.В. Значение формирования мотивации и самоорганизации учебной деятельности студентов младших курсов в педагогическом вузе / Г.В. Коган // Воспитательная работа в начальной школе: идеи, опыт, перспективы: Материалы региональной научно-практической конференции. - Мурманск: МГЛУ, 2003. - Т. 2. - С. 75-76.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 Козлова, О.А. Роль современных дидактических игр в развитии познавательных интересов и способностей младших школьников / О.А. Козлова // «Начальная школа». - № 11. – 2004. – С. 14-16.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Кукушин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В.С. Современные педагогические технологии: Начальная школа / В.С. Кукушкин. - Ростов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/Д, 2004. - 384 с.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Пидкасистый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П.И.,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Хайдаров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Ж.С. Технология игры в обучении и развитии / П.И.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Пидкасистый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Ж.С.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Хайдаров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- М.: РПА, 1996. – 212 с.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10. Психологический словарь /Под ред. В.В. Давыдова, Б.Ф. Ломова и др.;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Науч.-исслед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ин-т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общей и педагогической психологии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Акад.пед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наук СССР. М.: Педагогика, 1983. - 448 с.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 11. Савченко, О.Я. Дидактика начальной школы. Учебник для студентов педагогических факультетов / О.Я. Савченко. - Киев.: Абрис, 1997. - 416 с.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12.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Самоукина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Н.В.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Организационно-обучаюшие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игры в образовании / Н.В.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Самоукина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- М.: Народное образование, 1996. – 179 с.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13.Федеральный государственный стандарт начального общего образования / М.: Просвещение, 2011. - 31с.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14.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Эльконин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Д.Б. Детская психология / Д.Б.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Эльконин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– М, 1989. – 389 с.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chool214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1556792"/>
            <a:ext cx="4279512" cy="449479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 descr="school211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332656"/>
            <a:ext cx="4107932" cy="396044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3528" y="4293096"/>
            <a:ext cx="417646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900CC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СПАСИБО </a:t>
            </a:r>
          </a:p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9900CC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</a:rPr>
              <a:t>ЗА ВНИМАНИЕ!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9900CC"/>
              </a:solidFill>
              <a:effectLst>
                <a:outerShdw blurRad="50800" algn="tl" rotWithShape="0">
                  <a:srgbClr val="000000"/>
                </a:out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899592" y="980728"/>
            <a:ext cx="7128792" cy="2016224"/>
            <a:chOff x="471" y="272"/>
            <a:chExt cx="1161" cy="1539"/>
          </a:xfrm>
        </p:grpSpPr>
        <p:sp>
          <p:nvSpPr>
            <p:cNvPr id="5" name="Oval 10"/>
            <p:cNvSpPr>
              <a:spLocks noChangeArrowheads="1"/>
            </p:cNvSpPr>
            <p:nvPr/>
          </p:nvSpPr>
          <p:spPr bwMode="ltGray">
            <a:xfrm>
              <a:off x="471" y="1438"/>
              <a:ext cx="1159" cy="362"/>
            </a:xfrm>
            <a:prstGeom prst="ellipse">
              <a:avLst/>
            </a:prstGeom>
            <a:gradFill rotWithShape="1">
              <a:gsLst>
                <a:gs pos="0">
                  <a:srgbClr val="C1CF9D"/>
                </a:gs>
                <a:gs pos="50000">
                  <a:srgbClr val="E5EBD5"/>
                </a:gs>
                <a:gs pos="100000">
                  <a:srgbClr val="C1CF9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AutoShape 11"/>
            <p:cNvSpPr>
              <a:spLocks noChangeArrowheads="1"/>
            </p:cNvSpPr>
            <p:nvPr/>
          </p:nvSpPr>
          <p:spPr bwMode="ltGray">
            <a:xfrm>
              <a:off x="473" y="272"/>
              <a:ext cx="1159" cy="1539"/>
            </a:xfrm>
            <a:prstGeom prst="can">
              <a:avLst>
                <a:gd name="adj" fmla="val 33197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>
                    <a:alpha val="50000"/>
                  </a:schemeClr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2123728" y="1484784"/>
            <a:ext cx="484581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Учебно-познавательная</a:t>
            </a:r>
          </a:p>
          <a:p>
            <a:pPr algn="ctr"/>
            <a:r>
              <a:rPr lang="ru-RU" sz="3600" dirty="0" smtClean="0">
                <a:solidFill>
                  <a:schemeClr val="bg1"/>
                </a:solidFill>
              </a:rPr>
              <a:t> деятельность 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gray">
          <a:xfrm flipH="1">
            <a:off x="5148064" y="3356992"/>
            <a:ext cx="3015950" cy="2232248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25400" cmpd="dbl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Познавательная 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деятельность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gray">
          <a:xfrm>
            <a:off x="755576" y="3429000"/>
            <a:ext cx="2808311" cy="2088232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25400" cmpd="thinThick" algn="ctr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Учебная 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деятельность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Двойная стрелка влево/вправо 10"/>
          <p:cNvSpPr/>
          <p:nvPr/>
        </p:nvSpPr>
        <p:spPr>
          <a:xfrm>
            <a:off x="3563888" y="4149080"/>
            <a:ext cx="1512168" cy="484632"/>
          </a:xfrm>
          <a:prstGeom prst="leftRight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иагональная полоса 11"/>
          <p:cNvSpPr/>
          <p:nvPr/>
        </p:nvSpPr>
        <p:spPr>
          <a:xfrm>
            <a:off x="1907704" y="2780928"/>
            <a:ext cx="914400" cy="914400"/>
          </a:xfrm>
          <a:prstGeom prst="diagStrip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Диагональная полоса 12"/>
          <p:cNvSpPr/>
          <p:nvPr/>
        </p:nvSpPr>
        <p:spPr>
          <a:xfrm flipH="1">
            <a:off x="5940152" y="2780928"/>
            <a:ext cx="813792" cy="914400"/>
          </a:xfrm>
          <a:prstGeom prst="diagStripe">
            <a:avLst>
              <a:gd name="adj" fmla="val 39831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4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260648"/>
            <a:ext cx="1105637" cy="9361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2"/>
          <p:cNvSpPr>
            <a:spLocks noChangeArrowheads="1"/>
          </p:cNvSpPr>
          <p:nvPr/>
        </p:nvSpPr>
        <p:spPr bwMode="gray">
          <a:xfrm>
            <a:off x="1331640" y="332656"/>
            <a:ext cx="6480720" cy="9112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 smtClean="0"/>
              <a:t>сосредоточение внимания ученика </a:t>
            </a:r>
          </a:p>
          <a:p>
            <a:pPr algn="ctr">
              <a:defRPr/>
            </a:pPr>
            <a:r>
              <a:rPr lang="ru-RU" sz="2800" b="1" dirty="0" smtClean="0"/>
              <a:t>на учебной ситуации;</a:t>
            </a:r>
            <a:endParaRPr lang="ru-RU" sz="2800" b="1" dirty="0"/>
          </a:p>
        </p:txBody>
      </p:sp>
      <p:sp>
        <p:nvSpPr>
          <p:cNvPr id="4" name="AutoShape 12"/>
          <p:cNvSpPr>
            <a:spLocks noChangeArrowheads="1"/>
          </p:cNvSpPr>
          <p:nvPr/>
        </p:nvSpPr>
        <p:spPr bwMode="gray">
          <a:xfrm>
            <a:off x="1691680" y="1556792"/>
            <a:ext cx="4968552" cy="9112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gray">
          <a:xfrm>
            <a:off x="1619672" y="2564904"/>
            <a:ext cx="6048672" cy="9112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 dirty="0" smtClean="0"/>
              <a:t>постановка цели деятельности;</a:t>
            </a:r>
            <a:endParaRPr lang="ru-RU" sz="2800" b="1" dirty="0"/>
          </a:p>
        </p:txBody>
      </p:sp>
      <p:sp>
        <p:nvSpPr>
          <p:cNvPr id="6" name="AutoShape 12"/>
          <p:cNvSpPr>
            <a:spLocks noChangeArrowheads="1"/>
          </p:cNvSpPr>
          <p:nvPr/>
        </p:nvSpPr>
        <p:spPr bwMode="gray">
          <a:xfrm>
            <a:off x="1619672" y="3645024"/>
            <a:ext cx="6192688" cy="9112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1">
                  <a:lumMod val="75000"/>
                </a:schemeClr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gray">
          <a:xfrm>
            <a:off x="1619672" y="4653136"/>
            <a:ext cx="6264696" cy="9112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r>
              <a:rPr lang="ru-RU" sz="2800" b="1" dirty="0" smtClean="0"/>
              <a:t>контроль и корректировка учебных </a:t>
            </a:r>
          </a:p>
          <a:p>
            <a:r>
              <a:rPr lang="ru-RU" sz="2800" b="1" dirty="0" smtClean="0"/>
              <a:t>действий;</a:t>
            </a:r>
            <a:endParaRPr lang="ru-RU" sz="2800" b="1" dirty="0"/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gray">
          <a:xfrm>
            <a:off x="1691680" y="5661248"/>
            <a:ext cx="6264696" cy="9112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rgbClr val="C33AC6"/>
              </a:gs>
              <a:gs pos="100000">
                <a:schemeClr val="bg1"/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9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6252" y="332656"/>
            <a:ext cx="1379737" cy="1296144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691680" y="1484784"/>
            <a:ext cx="410445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ориентировка его в деятельности;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691680" y="3684602"/>
            <a:ext cx="453650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выполнение учебных действий;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619672" y="5628818"/>
            <a:ext cx="38884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оценка полученных результатов.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16200000">
            <a:off x="-2112183" y="2828836"/>
            <a:ext cx="61926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u="sng" dirty="0" smtClean="0">
                <a:solidFill>
                  <a:srgbClr val="FF0000"/>
                </a:solidFill>
              </a:rPr>
              <a:t>учебно-познавательная деятельность</a:t>
            </a:r>
            <a:endParaRPr lang="ru-RU" sz="36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1224136" cy="1080120"/>
          </a:xfrm>
          <a:prstGeom prst="rect">
            <a:avLst/>
          </a:prstGeom>
          <a:noFill/>
        </p:spPr>
      </p:pic>
      <p:sp>
        <p:nvSpPr>
          <p:cNvPr id="3" name="Горизонтальный свиток 2"/>
          <p:cNvSpPr/>
          <p:nvPr/>
        </p:nvSpPr>
        <p:spPr>
          <a:xfrm>
            <a:off x="1979712" y="188640"/>
            <a:ext cx="6408712" cy="1584176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ОРГАНИЗАЦИЯ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УЧЕБНО-ПОЗНАВАТЕЛЬНОЙ ДЕЯТЕЛЬНОСТИ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 rot="1512667">
            <a:off x="2322879" y="1694102"/>
            <a:ext cx="484632" cy="996491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4510929" y="1700808"/>
            <a:ext cx="484632" cy="792088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20030368">
            <a:off x="6691310" y="1689899"/>
            <a:ext cx="484632" cy="900297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539552" y="2636912"/>
            <a:ext cx="2664296" cy="3672408"/>
          </a:xfrm>
          <a:prstGeom prst="flowChartMagneticDisk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</a:rPr>
              <a:t>привить младшему школьнику потребности и навыки самостоятельного пополнения знаний</a:t>
            </a:r>
            <a:r>
              <a:rPr lang="ru-RU" dirty="0" smtClean="0"/>
              <a:t>;</a:t>
            </a:r>
            <a:endParaRPr lang="ru-RU" dirty="0"/>
          </a:p>
        </p:txBody>
      </p:sp>
      <p:sp>
        <p:nvSpPr>
          <p:cNvPr id="9" name="Блок-схема: магнитный диск 8"/>
          <p:cNvSpPr/>
          <p:nvPr/>
        </p:nvSpPr>
        <p:spPr>
          <a:xfrm>
            <a:off x="3419872" y="2564904"/>
            <a:ext cx="2592288" cy="3816424"/>
          </a:xfrm>
          <a:prstGeom prst="flowChartMagneticDisk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развитие </a:t>
            </a:r>
          </a:p>
          <a:p>
            <a:pPr algn="ctr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умений и навыков логически рассуждать;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6228184" y="2492896"/>
            <a:ext cx="2592288" cy="4032448"/>
          </a:xfrm>
          <a:prstGeom prst="flowChartMagneticDisk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развитие познавательных способностей учеников и умений использования всех источников познания.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соседними углами 1"/>
          <p:cNvSpPr/>
          <p:nvPr/>
        </p:nvSpPr>
        <p:spPr>
          <a:xfrm>
            <a:off x="1115616" y="404664"/>
            <a:ext cx="7128792" cy="1440160"/>
          </a:xfrm>
          <a:prstGeom prst="round2Same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Comic Sans MS" pitchFamily="66" charset="0"/>
              </a:rPr>
              <a:t>Организация условий  для полноценного осуществления  и развития всех сфер учебно-познавательной деятельности.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95536" y="2060848"/>
            <a:ext cx="3672408" cy="1872208"/>
          </a:xfrm>
          <a:prstGeom prst="ellipse">
            <a:avLst/>
          </a:prstGeom>
          <a:solidFill>
            <a:srgbClr val="F8D46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формирование прочных знаний, умений и навыков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+mj-lt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644008" y="2060848"/>
            <a:ext cx="3816424" cy="1944216"/>
          </a:xfrm>
          <a:prstGeom prst="ellipse">
            <a:avLst/>
          </a:prstGeom>
          <a:solidFill>
            <a:srgbClr val="F571D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добросовестное отношение детей к учению 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5" name="Трапеция 4"/>
          <p:cNvSpPr/>
          <p:nvPr/>
        </p:nvSpPr>
        <p:spPr>
          <a:xfrm>
            <a:off x="539552" y="3933056"/>
            <a:ext cx="3312368" cy="2304256"/>
          </a:xfrm>
          <a:prstGeom prst="trapezoid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определенные теоретические знания</a:t>
            </a:r>
            <a:endParaRPr lang="ru-RU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Трапеция 5"/>
          <p:cNvSpPr/>
          <p:nvPr/>
        </p:nvSpPr>
        <p:spPr>
          <a:xfrm>
            <a:off x="4932040" y="4005064"/>
            <a:ext cx="3168352" cy="2304256"/>
          </a:xfrm>
          <a:prstGeom prst="trapezoid">
            <a:avLst/>
          </a:prstGeom>
          <a:solidFill>
            <a:srgbClr val="C33A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+mj-lt"/>
              </a:rPr>
              <a:t>потребность, </a:t>
            </a:r>
          </a:p>
          <a:p>
            <a:pPr algn="ctr"/>
            <a:r>
              <a:rPr lang="ru-RU" sz="2400" b="1" dirty="0" smtClean="0">
                <a:latin typeface="+mj-lt"/>
              </a:rPr>
              <a:t>желание и умение учиться. </a:t>
            </a:r>
          </a:p>
          <a:p>
            <a:pPr algn="ctr"/>
            <a:endParaRPr lang="ru-RU" dirty="0"/>
          </a:p>
        </p:txBody>
      </p:sp>
      <p:sp>
        <p:nvSpPr>
          <p:cNvPr id="7" name="Выгнутая влево стрелка 6"/>
          <p:cNvSpPr/>
          <p:nvPr/>
        </p:nvSpPr>
        <p:spPr>
          <a:xfrm>
            <a:off x="323528" y="764704"/>
            <a:ext cx="659512" cy="15841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Выгнутая влево стрелка 7"/>
          <p:cNvSpPr/>
          <p:nvPr/>
        </p:nvSpPr>
        <p:spPr>
          <a:xfrm flipH="1">
            <a:off x="8244408" y="836712"/>
            <a:ext cx="648072" cy="172819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Picture 2" descr="http://cog734.mskobr.ru/images/%284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861048"/>
            <a:ext cx="1440160" cy="11521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949</TotalTime>
  <Words>2491</Words>
  <Application>Microsoft Office PowerPoint</Application>
  <PresentationFormat>Экран (4:3)</PresentationFormat>
  <Paragraphs>478</Paragraphs>
  <Slides>58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60" baseType="lpstr">
      <vt:lpstr>Тема Office</vt:lpstr>
      <vt:lpstr>Acrobat Document</vt:lpstr>
      <vt:lpstr>МБОУ «Истоминская ООШ» Балахнинского района  Нижегородской области</vt:lpstr>
      <vt:lpstr>   Педагогическое кредо-     </vt:lpstr>
      <vt:lpstr>Слайд 3</vt:lpstr>
      <vt:lpstr>Характеристики  профессиональной деятельности             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Классификация дидактических игр  С.А. Шмакова.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Главное значение игры на уроке  в следующем: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   Диагностическая методика для проведения мониторинга по  формированию познавательных УУД.  </vt:lpstr>
      <vt:lpstr>Познавательные УУД.</vt:lpstr>
      <vt:lpstr>Слайд 53</vt:lpstr>
      <vt:lpstr>Слайд 54</vt:lpstr>
      <vt:lpstr>Слайд 55</vt:lpstr>
      <vt:lpstr>Слайд 56</vt:lpstr>
      <vt:lpstr>Слайд 57</vt:lpstr>
      <vt:lpstr>Слайд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«Истоминская ООШ» Балахнинского района  Нижегородской области</dc:title>
  <dc:creator>Admin</dc:creator>
  <cp:lastModifiedBy>Admin</cp:lastModifiedBy>
  <cp:revision>102</cp:revision>
  <dcterms:created xsi:type="dcterms:W3CDTF">2022-10-30T10:33:53Z</dcterms:created>
  <dcterms:modified xsi:type="dcterms:W3CDTF">2023-03-19T18:38:11Z</dcterms:modified>
</cp:coreProperties>
</file>