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DB7F998-C3A4-4582-8D02-35CC6A249AA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681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7140F7EC-0B0B-4BCE-9896-C9C2B1B3E83D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0658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E295AD-40A5-4A55-B02E-C7D7C30A26E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347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9E6BA3-ACD8-47CD-9286-56CB2A83F61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30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63000" y="1604963"/>
            <a:ext cx="2819400" cy="62706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0038" y="1604963"/>
            <a:ext cx="8310562" cy="62706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027EE0-FF83-41E7-BDF4-EF6717B16AA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5774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183474-5F4E-431F-8D7D-D2430353DBF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32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FD490C-4696-4A5A-ADC6-6544AA78D777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978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2B0026-56C5-4322-BF07-76FB4F46CB5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8132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6963" y="1100138"/>
            <a:ext cx="4937125" cy="3579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6488" y="1100138"/>
            <a:ext cx="4938712" cy="3579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BC9125-6BDF-4CA6-B448-B812483B018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9550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B227AF-A800-4D5B-A66B-0CC373A3976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837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771131-76D1-40C7-8D5F-3BE4FCF54FF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912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F42CD7F-E398-4DB8-A536-0BBC0692932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337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CBF102-72EA-4509-8C14-35EB6A7ADA5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7146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C2BA0F-20CD-453E-8FA7-D6EB2B4841E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178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DB699C-A28C-4A3B-B4CF-A4B7CDC77FB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92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53834B-FE0B-4B16-BAFD-D2BD93BFDD8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955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8538" y="365125"/>
            <a:ext cx="2506662" cy="4314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96963" y="365125"/>
            <a:ext cx="7369175" cy="43148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02C3D82-A4ED-4A1F-840F-19D4B44816FB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5D9877-66F6-4B5D-AFD0-07FC36FD046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150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0FBAD9-3A56-43CB-9FC4-6CA3A448DDF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238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5E2C513-5B24-47C6-B388-F618C11A94C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6660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204107-82FA-461A-8B64-3E0D34472DDD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9382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35978B9-D42B-403F-8E3A-F8F522E5563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5615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E888CD-CB78-47A1-859A-96F93D03868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746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98CA5C-4D56-43FD-BBFA-9C0A091D6D2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80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1AA7C67-A28E-484C-B5DB-042A73A98DBE}" type="datetime1">
              <a:rPr lang="ru-RU" smtClean="0"/>
              <a:pPr lvl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677A94B-CC5C-4ED0-AB10-6B65B08282A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1798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-3240" y="5050800"/>
            <a:ext cx="4765319" cy="1806840"/>
          </a:xfrm>
          <a:custGeom>
            <a:avLst/>
            <a:gdLst>
              <a:gd name="f0" fmla="val 0"/>
              <a:gd name="f1" fmla="val 3574257"/>
              <a:gd name="f2" fmla="val 1807368"/>
              <a:gd name="f3" fmla="val 2382"/>
              <a:gd name="f4" fmla="val 2045494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574257" h="1807368">
                <a:moveTo>
                  <a:pt x="f3" y="f2"/>
                </a:moveTo>
                <a:lnTo>
                  <a:pt x="f0" y="f0"/>
                </a:lnTo>
                <a:lnTo>
                  <a:pt x="f4" y="f5"/>
                </a:lnTo>
                <a:lnTo>
                  <a:pt x="f1" y="f2"/>
                </a:lnTo>
                <a:lnTo>
                  <a:pt x="f3" y="f2"/>
                </a:lnTo>
                <a:close/>
              </a:path>
            </a:pathLst>
          </a:custGeom>
          <a:solidFill>
            <a:srgbClr val="F96A1B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reeform 7"/>
          <p:cNvSpPr/>
          <p:nvPr/>
        </p:nvSpPr>
        <p:spPr>
          <a:xfrm>
            <a:off x="-3240" y="5051160"/>
            <a:ext cx="12194639" cy="1806480"/>
          </a:xfrm>
          <a:custGeom>
            <a:avLst/>
            <a:gdLst>
              <a:gd name="f0" fmla="val 0"/>
              <a:gd name="f1" fmla="val 3352800"/>
              <a:gd name="f2" fmla="val 527584"/>
              <a:gd name="f3" fmla="val 748227"/>
              <a:gd name="f4" fmla="val 27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352800" h="527584">
                <a:moveTo>
                  <a:pt x="f0" y="f2"/>
                </a:moveTo>
                <a:lnTo>
                  <a:pt x="f3" y="f0"/>
                </a:lnTo>
                <a:lnTo>
                  <a:pt x="f1" y="f4"/>
                </a:lnTo>
                <a:lnTo>
                  <a:pt x="f1" y="f2"/>
                </a:lnTo>
                <a:lnTo>
                  <a:pt x="f0" y="f2"/>
                </a:lnTo>
                <a:close/>
              </a:path>
            </a:pathLst>
          </a:custGeom>
          <a:solidFill>
            <a:srgbClr val="08A1D9">
              <a:alpha val="80000"/>
            </a:srgbClr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ight Triangle 6"/>
          <p:cNvSpPr/>
          <p:nvPr/>
        </p:nvSpPr>
        <p:spPr>
          <a:xfrm>
            <a:off x="0" y="2647800"/>
            <a:ext cx="4762079" cy="42098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96A1B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240" y="-1080"/>
            <a:ext cx="12194639" cy="6858720"/>
          </a:xfrm>
          <a:custGeom>
            <a:avLst/>
            <a:gdLst>
              <a:gd name="f0" fmla="val 0"/>
              <a:gd name="f1" fmla="val 3352800"/>
              <a:gd name="f2" fmla="val 2002901"/>
              <a:gd name="f3" fmla="val 2836585"/>
              <a:gd name="f4" fmla="val 27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352800" h="2002901">
                <a:moveTo>
                  <a:pt x="f0" y="f2"/>
                </a:moveTo>
                <a:lnTo>
                  <a:pt x="f3" y="f0"/>
                </a:lnTo>
                <a:lnTo>
                  <a:pt x="f1" y="f4"/>
                </a:lnTo>
                <a:lnTo>
                  <a:pt x="f1" y="f2"/>
                </a:lnTo>
                <a:lnTo>
                  <a:pt x="f0" y="f2"/>
                </a:lnTo>
                <a:close/>
              </a:path>
            </a:pathLst>
          </a:custGeom>
          <a:solidFill>
            <a:srgbClr val="08A1D9">
              <a:alpha val="80000"/>
            </a:srgbClr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 rot="2460000">
            <a:off x="299639" y="6671610"/>
            <a:ext cx="7531199" cy="12038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9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Для правки текста заголовка щелкните мышьюОбразец заголовка</a:t>
            </a:r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2"/>
          </p:nvPr>
        </p:nvSpPr>
        <p:spPr>
          <a:xfrm rot="2460000">
            <a:off x="136282" y="7773895"/>
            <a:ext cx="2901240" cy="2008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B1AA7C67-A28E-484C-B5DB-042A73A98DBE}" type="datetime1">
              <a:rPr lang="ru-RU"/>
              <a:pPr lvl="0"/>
              <a:t>19.01.2023</a:t>
            </a:fld>
            <a:endParaRPr lang="ru-RU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690079" y="6285240"/>
            <a:ext cx="6298920" cy="2739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1201400" y="6170760"/>
            <a:ext cx="670320" cy="502560"/>
          </a:xfrm>
          <a:prstGeom prst="rect">
            <a:avLst/>
          </a:prstGeom>
          <a:noFill/>
          <a:ln w="19080">
            <a:solidFill>
              <a:srgbClr val="FFFFFF"/>
            </a:solidFill>
            <a:prstDash val="solid"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965C972-72BF-4FB5-A497-DEC2D85F504F}" type="slidenum">
              <a:rPr/>
              <a:pPr lvl="0"/>
              <a:t>‹#›</a:t>
            </a:fld>
            <a:endParaRPr lang="ru-RU"/>
          </a:p>
        </p:txBody>
      </p:sp>
      <p:sp>
        <p:nvSpPr>
          <p:cNvPr id="10" name="Текст 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en-US" sz="3200" b="0" i="0" u="none" strike="noStrike" kern="1200" spc="0">
          <a:ln>
            <a:noFill/>
          </a:ln>
          <a:solidFill>
            <a:srgbClr val="000000"/>
          </a:solidFill>
          <a:latin typeface="Franklin Gothic Medium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en-US" sz="1600" b="1" i="0" u="none" strike="noStrike" kern="1200" spc="0">
          <a:ln>
            <a:noFill/>
          </a:ln>
          <a:solidFill>
            <a:srgbClr val="000000"/>
          </a:solidFill>
          <a:latin typeface="Franklin Gothic Book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-3240" y="5050800"/>
            <a:ext cx="4765319" cy="1806840"/>
          </a:xfrm>
          <a:custGeom>
            <a:avLst/>
            <a:gdLst>
              <a:gd name="f0" fmla="val 0"/>
              <a:gd name="f1" fmla="val 3574257"/>
              <a:gd name="f2" fmla="val 1807368"/>
              <a:gd name="f3" fmla="val 2382"/>
              <a:gd name="f4" fmla="val 2045494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574257" h="1807368">
                <a:moveTo>
                  <a:pt x="f3" y="f2"/>
                </a:moveTo>
                <a:lnTo>
                  <a:pt x="f0" y="f0"/>
                </a:lnTo>
                <a:lnTo>
                  <a:pt x="f4" y="f5"/>
                </a:lnTo>
                <a:lnTo>
                  <a:pt x="f1" y="f2"/>
                </a:lnTo>
                <a:lnTo>
                  <a:pt x="f3" y="f2"/>
                </a:lnTo>
                <a:close/>
              </a:path>
            </a:pathLst>
          </a:custGeom>
          <a:solidFill>
            <a:srgbClr val="F96A1B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reeform 7"/>
          <p:cNvSpPr/>
          <p:nvPr/>
        </p:nvSpPr>
        <p:spPr>
          <a:xfrm>
            <a:off x="-3240" y="5051160"/>
            <a:ext cx="12194639" cy="1806480"/>
          </a:xfrm>
          <a:custGeom>
            <a:avLst/>
            <a:gdLst>
              <a:gd name="f0" fmla="val 0"/>
              <a:gd name="f1" fmla="val 3352800"/>
              <a:gd name="f2" fmla="val 527584"/>
              <a:gd name="f3" fmla="val 748227"/>
              <a:gd name="f4" fmla="val 27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352800" h="527584">
                <a:moveTo>
                  <a:pt x="f0" y="f2"/>
                </a:moveTo>
                <a:lnTo>
                  <a:pt x="f3" y="f0"/>
                </a:lnTo>
                <a:lnTo>
                  <a:pt x="f1" y="f4"/>
                </a:lnTo>
                <a:lnTo>
                  <a:pt x="f1" y="f2"/>
                </a:lnTo>
                <a:lnTo>
                  <a:pt x="f0" y="f2"/>
                </a:lnTo>
                <a:close/>
              </a:path>
            </a:pathLst>
          </a:custGeom>
          <a:solidFill>
            <a:srgbClr val="08A1D9">
              <a:alpha val="80000"/>
            </a:srgbClr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1097280" y="365760"/>
            <a:ext cx="10027440" cy="548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Для правки текста заголовка щелкните мышьюОбразец заголовка</a:t>
            </a:r>
          </a:p>
        </p:txBody>
      </p:sp>
      <p:sp>
        <p:nvSpPr>
          <p:cNvPr id="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097280" y="1100520"/>
            <a:ext cx="10027440" cy="35794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 txBox="1">
            <a:spLocks noGrp="1"/>
          </p:cNvSpPr>
          <p:nvPr>
            <p:ph type="dt" sz="half" idx="2"/>
          </p:nvPr>
        </p:nvSpPr>
        <p:spPr>
          <a:xfrm rot="2460000">
            <a:off x="136282" y="7773895"/>
            <a:ext cx="2901240" cy="2008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F02C3D82-A4ED-4A1F-840F-19D4B44816FB}" type="datetime1">
              <a:rPr lang="ru-RU"/>
              <a:pPr lvl="0"/>
              <a:t>19.01.2023</a:t>
            </a:fld>
            <a:endParaRPr lang="ru-RU"/>
          </a:p>
        </p:txBody>
      </p:sp>
      <p:sp>
        <p:nvSpPr>
          <p:cNvPr id="7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690079" y="6285240"/>
            <a:ext cx="6298920" cy="2739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1201400" y="6170760"/>
            <a:ext cx="670320" cy="502560"/>
          </a:xfrm>
          <a:prstGeom prst="rect">
            <a:avLst/>
          </a:prstGeom>
          <a:noFill/>
          <a:ln w="19080">
            <a:solidFill>
              <a:srgbClr val="FFFFFF"/>
            </a:solidFill>
            <a:prstDash val="solid"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D8518CEB-1CD9-40F3-88C8-EF483EBE97F2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Franklin Gothic Medium" pitchFamily="18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1pPr>
      <a:lvl2pPr lvl="1">
        <a:buSzPct val="75000"/>
        <a:buFont typeface="StarSymbol"/>
        <a:buChar char="–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2pPr>
      <a:lvl3pPr lvl="2">
        <a:buSzPct val="45000"/>
        <a:buFont typeface="StarSymbol"/>
        <a:buChar char="●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3pPr>
      <a:lvl4pPr lvl="3">
        <a:buSzPct val="75000"/>
        <a:buFont typeface="StarSymbol"/>
        <a:buChar char="–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4pPr>
      <a:lvl5pPr lvl="4">
        <a:buSzPct val="45000"/>
        <a:buFont typeface="StarSymbol"/>
        <a:buChar char="●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5pPr>
      <a:lvl6pPr lvl="5">
        <a:buSzPct val="45000"/>
        <a:buFont typeface="StarSymbol"/>
        <a:buChar char="●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6pPr>
      <a:lvl7pPr lvl="6">
        <a:buSzPct val="45000"/>
        <a:buFont typeface="StarSymbol"/>
        <a:buChar char="●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7pPr>
      <a:lvl8pPr lvl="7">
        <a:buSzPct val="45000"/>
        <a:buFont typeface="StarSymbol"/>
        <a:buChar char="●"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8pPr>
      <a:lvl9pPr marL="343080" marR="0" lvl="0" indent="-342720" algn="l" rtl="0" hangingPunct="1">
        <a:spcBef>
          <a:spcPts val="799"/>
        </a:spcBef>
        <a:spcAft>
          <a:spcPts val="1417"/>
        </a:spcAft>
        <a:buNone/>
        <a:tabLst/>
        <a:defRPr lang="ru-RU" sz="1600" b="1" i="0" u="none" strike="noStrike" spc="0">
          <a:solidFill>
            <a:srgbClr val="000000"/>
          </a:solidFill>
          <a:latin typeface="Franklin Gothic Book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68880" y="304920"/>
            <a:ext cx="10412999" cy="1600560"/>
          </a:xfrm>
        </p:spPr>
        <p:txBody>
          <a:bodyPr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3600" dirty="0" err="1"/>
              <a:t>Проект</a:t>
            </a:r>
            <a:r>
              <a:rPr lang="en-US" sz="3600" dirty="0"/>
              <a:t> </a:t>
            </a:r>
            <a:r>
              <a:rPr lang="en-US" sz="3600" dirty="0" err="1"/>
              <a:t>по</a:t>
            </a:r>
            <a:r>
              <a:rPr lang="en-US" sz="3600" dirty="0"/>
              <a:t> </a:t>
            </a:r>
            <a:r>
              <a:rPr lang="en-US" sz="3600" dirty="0" err="1" smtClean="0"/>
              <a:t>математике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уч</a:t>
            </a:r>
            <a:r>
              <a:rPr lang="ru-RU" sz="3600" dirty="0" err="1" smtClean="0"/>
              <a:t>еника</a:t>
            </a:r>
            <a:r>
              <a:rPr lang="ru-RU" sz="3600" dirty="0" smtClean="0"/>
              <a:t> 3</a:t>
            </a:r>
            <a:r>
              <a:rPr lang="en-US" sz="3600" dirty="0" smtClean="0"/>
              <a:t>”В</a:t>
            </a:r>
            <a:r>
              <a:rPr lang="en-US" sz="3600" dirty="0"/>
              <a:t>” </a:t>
            </a:r>
            <a:r>
              <a:rPr lang="en-US" sz="3600" dirty="0" err="1"/>
              <a:t>класса</a:t>
            </a:r>
            <a:r>
              <a:rPr lang="en-US" sz="3600" dirty="0"/>
              <a:t>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err="1"/>
              <a:t>на</a:t>
            </a:r>
            <a:r>
              <a:rPr lang="en-US" sz="3600" dirty="0"/>
              <a:t> </a:t>
            </a:r>
            <a:r>
              <a:rPr lang="en-US" sz="3600" dirty="0" err="1"/>
              <a:t>тему</a:t>
            </a:r>
            <a:r>
              <a:rPr lang="en-US" sz="3600" dirty="0"/>
              <a:t>: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814400" y="2347560"/>
            <a:ext cx="7997760" cy="327096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Aft>
                <a:spcPts val="0"/>
              </a:spcAft>
              <a:buNone/>
            </a:pPr>
            <a:r>
              <a:rPr lang="ru-RU" sz="6600" i="1">
                <a:latin typeface="Franklin Gothic Medium" pitchFamily="18"/>
              </a:rPr>
              <a:t>История возникновения чисел</a:t>
            </a:r>
          </a:p>
          <a:p>
            <a:pPr marL="0" lvl="0" indent="0" algn="ctr">
              <a:spcAft>
                <a:spcPts val="0"/>
              </a:spcAft>
              <a:buNone/>
            </a:pPr>
            <a:endParaRPr lang="ru-RU" sz="4000" i="1">
              <a:latin typeface="Franklin Gothic Medium" pitchFamily="18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Римские цифр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95800" y="0"/>
            <a:ext cx="10972440" cy="8650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/>
              <a:t>Римские цифры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329760" y="576000"/>
            <a:ext cx="11982240" cy="537804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Римские цифры появились 500 лет до н.э. Римская система счисления была очень распространена в Европе и считалась на то время, пока не придумали арабские цифры,  идеальной.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I— 1    C-100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V-5      D-500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X-10    M-1000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L-50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С небольшими числами она вполне удобна, но для записи больших чисел очень сложна. Еще один недостаток: невозможно письменно делать вычисления. Их можно сделать только в уме, что, естественно, может породить большое количество ошибок.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Сейчас римские цифры тоже применяют, например, в записи века, порядкового номера монарха и т.п.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Арабские цифр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Арабские цифры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1390680"/>
            <a:ext cx="8596440" cy="307188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В V веке в Индии появилась система записи, которую мы знаем как арабские цифры и активно используем сейчас. Это был набор из 9 цифр от 1 до 9. Каждая цифра записывалась так, чтобы ей соответствовало количество углов. Например, в цифре 1 — один угол, в цифре 2 — два угла, в цифре 3 — три. И так до 9. Нуля еще не существовало, он появился позже. Вместо него просто оставляли пустое место.</a:t>
            </a: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833799" y="4066919"/>
            <a:ext cx="3890160" cy="279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1097280"/>
            <a:ext cx="8596440" cy="499176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3200">
                <a:latin typeface="Franklin Gothic Book" pitchFamily="18"/>
              </a:rPr>
              <a:t>Интересно то, что современные арабские цифры сильно отличаются от тех, которые используем мы:</a:t>
            </a: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4200" y="3137759"/>
            <a:ext cx="8802360" cy="2579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Заклю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Заключения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1501200"/>
            <a:ext cx="8596440" cy="453960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799"/>
              </a:spcBef>
              <a:buNone/>
            </a:pPr>
            <a:r>
              <a:rPr lang="ru-RU" sz="2400" dirty="0">
                <a:latin typeface="Franklin Gothic Book" pitchFamily="18"/>
              </a:rPr>
              <a:t>Проследив основные этапы зарождения чисел, их различных систем записей у разных народов, необходимо сделать такой вывод: не зря многие ученые умы интересовались понятием числа, раскрывали его тайны. Да и в наш </a:t>
            </a:r>
            <a:r>
              <a:rPr lang="ru-RU" sz="2400" dirty="0" err="1">
                <a:latin typeface="Franklin Gothic Book" pitchFamily="18"/>
              </a:rPr>
              <a:t>технократичный</a:t>
            </a:r>
            <a:r>
              <a:rPr lang="ru-RU" sz="2400" dirty="0">
                <a:latin typeface="Franklin Gothic Book" pitchFamily="18"/>
              </a:rPr>
              <a:t> век, когда с числами сталкиваешься повсеместно (на денежных знаках, ценниках, компьютерах, панелях стиральных машин и т.д.) это понятие не утратило своей актуальности. Трудно себе представить как современный человек смог бы прожить, если бы когда-то, много тысячелетий назад, не была бы приоткрыта </a:t>
            </a:r>
            <a:r>
              <a:rPr lang="ru-RU" sz="2400" dirty="0" smtClean="0">
                <a:latin typeface="Franklin Gothic Book" pitchFamily="18"/>
              </a:rPr>
              <a:t>тайна </a:t>
            </a:r>
            <a:r>
              <a:rPr lang="ru-RU" sz="2400" dirty="0">
                <a:latin typeface="Franklin Gothic Book" pitchFamily="18"/>
              </a:rPr>
              <a:t>великих и загадочных чисел.</a:t>
            </a:r>
          </a:p>
          <a:p>
            <a:pPr marL="0" lvl="0" indent="0">
              <a:spcBef>
                <a:spcPts val="799"/>
              </a:spcBef>
              <a:buNone/>
            </a:pPr>
            <a:endParaRPr lang="ru-RU" dirty="0">
              <a:latin typeface="Franklin Gothic Book" pitchFamily="1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писок используемой литературы и Интренет-ресурс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Список используемой литературы и Интренет-ресурсов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Сайт - http://lubopitnie.ru/istoriya-chisel/#ixzz4eD0gjiwX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400" u="sng">
                <a:latin typeface="Franklin Gothic Book" pitchFamily="18"/>
              </a:rPr>
              <a:t>Сайт - https://ru.wikipedia.org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Даан-Дальмедико А., Пейффер Ж. Пути и лабиринты. Очерки по истории математики: Пер. с. франц.-М.:Мир,1986.-432с.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Мир чисел. Занимательные рассказы о математике.-С-Пб.:МиМ-ЭКСПРЕСС,1995.-158с</a:t>
            </a: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Цели и задачи проекта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Цели и задачи проекта: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1068840" y="1460160"/>
            <a:ext cx="8961840" cy="453960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AutoNum type="arabicPeriod"/>
            </a:pPr>
            <a:r>
              <a:rPr lang="ru-RU" sz="2800">
                <a:latin typeface="Franklin Gothic Book" pitchFamily="18"/>
              </a:rPr>
              <a:t>Познакомиться с литературой о роли и месте возникновения чисел в истории человечества;</a:t>
            </a:r>
          </a:p>
          <a:p>
            <a:pPr marL="343080" lvl="0" indent="-342720">
              <a:spcBef>
                <a:spcPts val="799"/>
              </a:spcBef>
              <a:buAutoNum type="arabicPeriod"/>
            </a:pPr>
            <a:r>
              <a:rPr lang="ru-RU" sz="2800">
                <a:latin typeface="Franklin Gothic Book" pitchFamily="18"/>
              </a:rPr>
              <a:t>Изучить систему использования первых чисел;</a:t>
            </a:r>
          </a:p>
          <a:p>
            <a:pPr marL="343080" lvl="0" indent="-342720">
              <a:spcBef>
                <a:spcPts val="799"/>
              </a:spcBef>
              <a:buAutoNum type="arabicPeriod"/>
            </a:pPr>
            <a:r>
              <a:rPr lang="ru-RU" sz="2800">
                <a:latin typeface="Franklin Gothic Book" pitchFamily="18"/>
              </a:rPr>
              <a:t>Углубить знания по истории возникновения чисел;</a:t>
            </a:r>
          </a:p>
          <a:p>
            <a:pPr marL="343080" lvl="0" indent="-342720">
              <a:spcBef>
                <a:spcPts val="799"/>
              </a:spcBef>
              <a:buAutoNum type="arabicPeriod"/>
            </a:pPr>
            <a:r>
              <a:rPr lang="ru-RU" sz="2800">
                <a:latin typeface="Franklin Gothic Book" pitchFamily="18"/>
              </a:rPr>
              <a:t>Определить роль чисел в жизни человека;</a:t>
            </a:r>
          </a:p>
          <a:p>
            <a:pPr marL="343080" lvl="0" indent="-342720">
              <a:spcBef>
                <a:spcPts val="799"/>
              </a:spcBef>
              <a:buAutoNum type="arabicPeriod"/>
            </a:pPr>
            <a:r>
              <a:rPr lang="ru-RU" sz="2800">
                <a:latin typeface="Franklin Gothic Book" pitchFamily="18"/>
              </a:rPr>
              <a:t>Представить результаты своей работы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ведение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Введение: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История возникновения чисел очень глубокая и давняя. Сама жизнь привела людей к тому, что стало просто необходимо использовать символы для написания чисел.</a:t>
            </a:r>
          </a:p>
          <a:p>
            <a:pPr marL="0" lvl="0" indent="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 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Представьте, ведь давным-давно во времена, когда у людей не было цифр и они не умели считать как мы сейчас, у них все-равно возникало огромное количество поводов для счета.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История возникновения чисел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70640" y="3003120"/>
            <a:ext cx="3818879" cy="38188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История возникновения чисел;</a:t>
            </a:r>
          </a:p>
        </p:txBody>
      </p:sp>
      <p:sp>
        <p:nvSpPr>
          <p:cNvPr id="4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1270080"/>
            <a:ext cx="8596440" cy="388044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800">
                <a:latin typeface="Franklin Gothic Book" pitchFamily="18"/>
              </a:rPr>
              <a:t>В те времена им не нужно было применять огромные числа. И самый простой вариант счета подсказала природа. Люди использовали пальцы рук, а при больших числах и ног, чтобы посчитать, например, количество голов скота в стаде.  Если уж своих пальцев не хватало, звали приятеля, чтобы уже считать на его руках и ногах. Достаточно неудобно было, а вдруг никого рядом не окажется когда срочно нужно посчитать большое количество чего-нибудь?</a:t>
            </a: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368640"/>
            <a:ext cx="9858240" cy="5922719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800">
                <a:latin typeface="Franklin Gothic Book" pitchFamily="18"/>
              </a:rPr>
              <a:t>Потом кто-то придумал делать глиняные кружочки для подсчета. Например, повел пастух с утра большое стадо на пастбище. Подсчитал всех животных с помощью кружков — сколько кружков, столько животных. Вечером привел их домой, опять смотрит, чтобы каждому животному соответствовал один кружок. Ну и подобных вариантов существовало множество, то есть пользовались подручными средствами.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800">
                <a:latin typeface="Franklin Gothic Book" pitchFamily="18"/>
              </a:rPr>
              <a:t>Первое доказательство использования древними людьми счета — это волчья кость, на которой 30 тысяч лет назад сделали зарубки. Притом они набиты не как-нибудь, а сгруппированы по пять.</a:t>
            </a:r>
          </a:p>
          <a:p>
            <a:pPr marL="343080" lvl="0" indent="-342720">
              <a:spcBef>
                <a:spcPts val="799"/>
              </a:spcBef>
              <a:buNone/>
            </a:pPr>
            <a:endParaRPr lang="ru-RU" sz="800">
              <a:latin typeface="Franklin Gothic Book" pitchFamily="18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endParaRPr lang="en-US" sz="1800">
              <a:latin typeface="Franklin Gothic Book" pitchFamily="18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1385999"/>
            <a:ext cx="8596440" cy="465480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800">
                <a:latin typeface="Franklin Gothic Book" pitchFamily="18"/>
              </a:rPr>
              <a:t>В Древности у разных народов существовали свои способы счета. Например, Майа использовали только три обозначения: точку, линию и эллипс и записывали ими любые цифры.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800">
                <a:latin typeface="Franklin Gothic Book" pitchFamily="18"/>
              </a:rPr>
              <a:t>В Древнем Египте около 5000-4000 лет до н.э. использовали такую запись чисел: единица обозначалась палочкой, сотня — пальмовым листом, а сто тысяч — лягушкой (в дельте Нила было очень много лягушек, вот у людей и возникла такая ассоциация: сто тысяч — очень много, как лягушек в Ниле).</a:t>
            </a: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424000" y="2448000"/>
            <a:ext cx="3600000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740520" y="0"/>
            <a:ext cx="10131480" cy="486648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А, например, папуасские племена имели только две цифры, один и два, и называли их «Урапун» и «Окоза» соответственно. А дальнейшие числа называли просто используя эти два. Например три у них — «Окоза-урапун», а четыре — «Окоза-окоза». Видимо, считать им особо нечего, поэтому больших чисел у них нет. А все, что больше шести-семи они называют «много». А сколько там «много» уже неизвестно!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УРАПУН – </a:t>
            </a:r>
            <a:r>
              <a:rPr lang="ru-RU" sz="3000">
                <a:latin typeface="Franklin Gothic Book" pitchFamily="18"/>
              </a:rPr>
              <a:t>1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ОКОЗА – </a:t>
            </a:r>
            <a:r>
              <a:rPr lang="ru-RU" sz="3000">
                <a:latin typeface="Franklin Gothic Book" pitchFamily="18"/>
              </a:rPr>
              <a:t>2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ОКОЗА – УРАПУН - </a:t>
            </a:r>
            <a:r>
              <a:rPr lang="ru-RU" sz="3000">
                <a:latin typeface="Franklin Gothic Book" pitchFamily="18"/>
              </a:rPr>
              <a:t>3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ОКОЗА – ОКОЗА – </a:t>
            </a:r>
            <a:r>
              <a:rPr lang="ru-RU" sz="3000">
                <a:latin typeface="Franklin Gothic Book" pitchFamily="18"/>
              </a:rPr>
              <a:t>4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ОКОЗА- ОКОЗА – УРАПУН – </a:t>
            </a:r>
            <a:r>
              <a:rPr lang="ru-RU" sz="3000">
                <a:latin typeface="Franklin Gothic Book" pitchFamily="18"/>
              </a:rPr>
              <a:t>5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ОКОЗА- ОКОЗА – ОКОЗА - </a:t>
            </a:r>
            <a:r>
              <a:rPr lang="ru-RU" sz="3000">
                <a:latin typeface="Franklin Gothic Book" pitchFamily="18"/>
              </a:rPr>
              <a:t>6</a:t>
            </a: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  <a:p>
            <a:pPr marL="0" lvl="0" indent="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52000" y="3115800"/>
            <a:ext cx="4968000" cy="331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677160" y="317520"/>
            <a:ext cx="8596440" cy="572328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400">
                <a:latin typeface="Franklin Gothic Book" pitchFamily="18"/>
              </a:rPr>
              <a:t>А вот наши предки-славяне использовали самую сложную запись чисел. Они их записывали буквами, над которыми ставили специальный значок «титло», чтобы отличить, где написали буквы, а где цифры, и значков у них было аж 27.</a:t>
            </a:r>
          </a:p>
          <a:p>
            <a:pPr marL="343080" lvl="0" indent="-342720">
              <a:spcBef>
                <a:spcPts val="799"/>
              </a:spcBef>
              <a:buNone/>
            </a:pPr>
            <a:endParaRPr lang="ru-RU">
              <a:latin typeface="Franklin Gothic Book" pitchFamily="18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17280" y="2467080"/>
            <a:ext cx="8264879" cy="4003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Клино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09480" y="267480"/>
            <a:ext cx="10972440" cy="90575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Клинопись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432000" y="792000"/>
            <a:ext cx="11100240" cy="5527080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Говорят, что первые числа изобрели шумеры.  Они изобрели и так называемое клинописное письмо или клинопись. На глиняных табличках рисовались различные символы в виде клиньев. Цивилизация шумеров была очень развита для тех времен. В их городах жили торговцы, ремесленники. Для счета применялись сначала глиняные фишки различной формы. Со временем на них стали делать пометки, которые обозначали количество и вид того, что считали. Например, две козы. Но два мешка писали совершенно по-другому. То есть они описывали количество конкретных объектов и не выделяли отдельно цифру.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После шумеров на этих землях обосновались вавилоняне. Они переняли систему счисления шумеров. Египтяне тоже пользовались похожей системой счета.</a:t>
            </a:r>
          </a:p>
          <a:p>
            <a:pPr marL="343080" lvl="0" indent="-342720">
              <a:spcBef>
                <a:spcPts val="799"/>
              </a:spcBef>
              <a:buNone/>
            </a:pPr>
            <a:r>
              <a:rPr lang="ru-RU" sz="2600">
                <a:latin typeface="Franklin Gothic Book" pitchFamily="18"/>
              </a:rPr>
              <a:t>Но все-таки подобный способ записи чисел не идеален и с развитием человечества развивалась и запись чисел.</a:t>
            </a:r>
          </a:p>
          <a:p>
            <a:pPr marL="343080" lvl="0" indent="-342720">
              <a:spcBef>
                <a:spcPts val="799"/>
              </a:spcBef>
              <a:buNone/>
            </a:pPr>
            <a:endParaRPr lang="ru-RU" sz="2600">
              <a:latin typeface="Franklin Gothic Book" pitchFamily="18"/>
            </a:endParaRPr>
          </a:p>
          <a:p>
            <a:pPr marL="343080" lvl="0" indent="-342720">
              <a:spcBef>
                <a:spcPts val="799"/>
              </a:spcBef>
              <a:buNone/>
            </a:pPr>
            <a:endParaRPr lang="ru-RU" sz="2600">
              <a:latin typeface="Franklin Gothic Book" pitchFamily="1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638</Words>
  <Application>Microsoft Office PowerPoint</Application>
  <PresentationFormat>Произвольный</PresentationFormat>
  <Paragraphs>59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Обычный</vt:lpstr>
      <vt:lpstr>Обычный 1</vt:lpstr>
      <vt:lpstr>Проект по математике  ученика 3”В” класса      на тему:</vt:lpstr>
      <vt:lpstr>Цели и задачи проекта:</vt:lpstr>
      <vt:lpstr>Введение:</vt:lpstr>
      <vt:lpstr>История возникновения чисел;</vt:lpstr>
      <vt:lpstr>Слайд 5</vt:lpstr>
      <vt:lpstr>Слайд 6</vt:lpstr>
      <vt:lpstr>Слайд 7</vt:lpstr>
      <vt:lpstr>Слайд 8</vt:lpstr>
      <vt:lpstr>Клинопись</vt:lpstr>
      <vt:lpstr>Римские цифры</vt:lpstr>
      <vt:lpstr>Арабские цифры</vt:lpstr>
      <vt:lpstr>Слайд 12</vt:lpstr>
      <vt:lpstr>Заключения</vt:lpstr>
      <vt:lpstr>Список используемой литературы и Интренет-ресурсов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учеников 1”В” класса  Палухина Максима, Нюхченкова Сергея на тему:</dc:title>
  <dc:creator>User</dc:creator>
  <cp:lastModifiedBy>User</cp:lastModifiedBy>
  <cp:revision>5</cp:revision>
  <dcterms:modified xsi:type="dcterms:W3CDTF">2023-01-19T17:50:27Z</dcterms:modified>
</cp:coreProperties>
</file>