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459" r:id="rId2"/>
    <p:sldId id="475" r:id="rId3"/>
    <p:sldId id="462" r:id="rId4"/>
    <p:sldId id="510" r:id="rId5"/>
    <p:sldId id="517" r:id="rId6"/>
    <p:sldId id="518" r:id="rId7"/>
    <p:sldId id="519" r:id="rId8"/>
    <p:sldId id="520" r:id="rId9"/>
    <p:sldId id="522" r:id="rId10"/>
    <p:sldId id="521" r:id="rId11"/>
    <p:sldId id="523" r:id="rId12"/>
    <p:sldId id="524" r:id="rId13"/>
    <p:sldId id="511" r:id="rId14"/>
    <p:sldId id="525" r:id="rId15"/>
    <p:sldId id="526" r:id="rId16"/>
    <p:sldId id="527" r:id="rId17"/>
    <p:sldId id="528" r:id="rId18"/>
    <p:sldId id="529" r:id="rId19"/>
    <p:sldId id="530" r:id="rId2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899"/>
    <a:srgbClr val="00FFCC"/>
    <a:srgbClr val="FF9999"/>
    <a:srgbClr val="614CFA"/>
    <a:srgbClr val="9954CC"/>
    <a:srgbClr val="9C2496"/>
    <a:srgbClr val="54D054"/>
    <a:srgbClr val="8BF686"/>
    <a:srgbClr val="00C49F"/>
    <a:srgbClr val="52B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09" autoAdjust="0"/>
    <p:restoredTop sz="95455" autoAdjust="0"/>
  </p:normalViewPr>
  <p:slideViewPr>
    <p:cSldViewPr>
      <p:cViewPr varScale="1">
        <p:scale>
          <a:sx n="87" d="100"/>
          <a:sy n="87" d="100"/>
        </p:scale>
        <p:origin x="87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D7462-5E7F-4375-8AA3-3BDAB0C06E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EB249-D4B4-441A-8434-74B189A3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79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4100" name="Дата 5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8111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0B577-D043-4CA2-BF10-9A241230C31A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660E8-4105-489E-B681-DB2FB01BD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6"/>
          <p:cNvSpPr txBox="1">
            <a:spLocks noChangeArrowheads="1"/>
          </p:cNvSpPr>
          <p:nvPr/>
        </p:nvSpPr>
        <p:spPr bwMode="auto">
          <a:xfrm>
            <a:off x="-1" y="188921"/>
            <a:ext cx="9144001" cy="2297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589" tIns="40295" rIns="80589" bIns="4029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ru-RU" sz="2400" b="1" dirty="0"/>
              <a:t>Департамент образования города Москвы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400" b="1" dirty="0"/>
              <a:t>Образовательное учреждение средняя общеобразовательная школа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400" b="1" dirty="0"/>
              <a:t>«Первая Школа»</a:t>
            </a:r>
          </a:p>
        </p:txBody>
      </p:sp>
      <p:sp>
        <p:nvSpPr>
          <p:cNvPr id="3075" name="TextBox 8"/>
          <p:cNvSpPr txBox="1">
            <a:spLocks noChangeArrowheads="1"/>
          </p:cNvSpPr>
          <p:nvPr/>
        </p:nvSpPr>
        <p:spPr bwMode="auto">
          <a:xfrm>
            <a:off x="1547667" y="5805267"/>
            <a:ext cx="5994797" cy="912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589" tIns="40295" rIns="80589" bIns="4029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dirty="0"/>
              <a:t>Москва, ул. </a:t>
            </a:r>
            <a:r>
              <a:rPr lang="ru-RU" altLang="ru-RU" dirty="0" err="1"/>
              <a:t>Бусиновская</a:t>
            </a:r>
            <a:r>
              <a:rPr lang="ru-RU" altLang="ru-RU" dirty="0"/>
              <a:t> Горка, д.7, корп.1</a:t>
            </a:r>
          </a:p>
          <a:p>
            <a:pPr algn="ctr" eaLnBrk="1" hangingPunct="1"/>
            <a:r>
              <a:rPr lang="ru-RU" altLang="ru-RU" dirty="0"/>
              <a:t>Тел/факс: (495) 486-76-52, (495) 486-50-18</a:t>
            </a:r>
            <a:r>
              <a:rPr lang="en-US" altLang="ru-RU" dirty="0"/>
              <a:t> E-mail</a:t>
            </a:r>
            <a:r>
              <a:rPr lang="ru-RU" altLang="ru-RU" dirty="0"/>
              <a:t>:</a:t>
            </a:r>
            <a:r>
              <a:rPr lang="en-US" altLang="ru-RU" dirty="0"/>
              <a:t> first-schoolso@yandex.ru </a:t>
            </a:r>
            <a:endParaRPr lang="ru-RU" altLang="ru-RU" dirty="0"/>
          </a:p>
        </p:txBody>
      </p:sp>
      <p:pic>
        <p:nvPicPr>
          <p:cNvPr id="3076" name="Picture 5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38" t="29495" r="7010" b="22838"/>
          <a:stretch>
            <a:fillRect/>
          </a:stretch>
        </p:blipFill>
        <p:spPr bwMode="auto">
          <a:xfrm>
            <a:off x="2079319" y="2060848"/>
            <a:ext cx="4886325" cy="26650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96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5354053"/>
              </p:ext>
            </p:extLst>
          </p:nvPr>
        </p:nvGraphicFramePr>
        <p:xfrm>
          <a:off x="827584" y="476672"/>
          <a:ext cx="7859216" cy="60486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05526">
                  <a:extLst>
                    <a:ext uri="{9D8B030D-6E8A-4147-A177-3AD203B41FA5}">
                      <a16:colId xmlns:a16="http://schemas.microsoft.com/office/drawing/2014/main" val="507678982"/>
                    </a:ext>
                  </a:extLst>
                </a:gridCol>
                <a:gridCol w="6153690">
                  <a:extLst>
                    <a:ext uri="{9D8B030D-6E8A-4147-A177-3AD203B41FA5}">
                      <a16:colId xmlns:a16="http://schemas.microsoft.com/office/drawing/2014/main" val="2698222939"/>
                    </a:ext>
                  </a:extLst>
                </a:gridCol>
              </a:tblGrid>
              <a:tr h="6048672">
                <a:tc>
                  <a:txBody>
                    <a:bodyPr/>
                    <a:lstStyle/>
                    <a:p>
                      <a:pPr marL="68580">
                        <a:lnSpc>
                          <a:spcPct val="1030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коммуникативных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 marR="236220" algn="just">
                        <a:lnSpc>
                          <a:spcPct val="1030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 Готовность слушать собеседника и вести диалог; готовность признавать воз-</a:t>
                      </a:r>
                      <a:r>
                        <a:rPr lang="ru-RU" sz="1400" b="0" spc="-2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можность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существования различных точек зрения и права каждого иметь свою;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излагать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свое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мнение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аргументировать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свою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точку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зрения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оценку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событий.</a:t>
                      </a:r>
                    </a:p>
                    <a:p>
                      <a:pPr marL="67945">
                        <a:lnSpc>
                          <a:spcPct val="103000"/>
                        </a:lnSpc>
                        <a:spcBef>
                          <a:spcPts val="58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различных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способов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поиска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справочных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источниках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открытом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учебном информационном пространстве сети Интернет), сбора, обработки,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анализа,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организации,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передачи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интерпретации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информации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соответствии</a:t>
                      </a:r>
                    </a:p>
                    <a:p>
                      <a:pPr marL="67945">
                        <a:lnSpc>
                          <a:spcPct val="103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коммуникативными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познавательными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задачами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технологиями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учебного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предмета; в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том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вводить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помощью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клавиатуры, фиксировать</a:t>
                      </a:r>
                      <a:r>
                        <a:rPr lang="ru-RU" sz="1400" b="0" spc="-2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(записывать)</a:t>
                      </a:r>
                      <a:r>
                        <a:rPr lang="ru-RU" sz="1400" b="0" spc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цифровой</a:t>
                      </a:r>
                      <a:r>
                        <a:rPr lang="ru-RU" sz="1400" b="0" spc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форме</a:t>
                      </a:r>
                      <a:r>
                        <a:rPr lang="ru-RU" sz="1400" b="0" spc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измеряемые</a:t>
                      </a:r>
                      <a:r>
                        <a:rPr lang="ru-RU" sz="1400" b="0" spc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величины</a:t>
                      </a:r>
                      <a:r>
                        <a:rPr lang="ru-RU" sz="1400" b="0" spc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10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анализировать</a:t>
                      </a:r>
                      <a:r>
                        <a:rPr lang="ru-RU" sz="1400" b="0" spc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изображения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звуки,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готовить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свое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выступление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выступать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аудио-,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видео-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графическим</a:t>
                      </a:r>
                      <a:r>
                        <a:rPr lang="ru-RU" sz="1400" b="0" spc="2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сопровождением;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соблюдать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нормы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информационной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избирательности,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этики</a:t>
                      </a:r>
                      <a:r>
                        <a:rPr lang="ru-RU" sz="1400" b="0" spc="-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-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этикета.</a:t>
                      </a:r>
                    </a:p>
                    <a:p>
                      <a:pPr marL="67945">
                        <a:lnSpc>
                          <a:spcPct val="1030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Активное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речевых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информационных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ком-</a:t>
                      </a:r>
                      <a:r>
                        <a:rPr lang="ru-RU" sz="1400" b="0" spc="-2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муникационных</a:t>
                      </a:r>
                      <a:r>
                        <a:rPr lang="ru-RU" sz="1400" b="0" spc="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технологий</a:t>
                      </a:r>
                      <a:r>
                        <a:rPr lang="ru-RU" sz="1400" b="0" spc="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(далее</a:t>
                      </a:r>
                      <a:r>
                        <a:rPr lang="ru-RU" sz="1400" b="0" spc="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1400" b="0" spc="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ИКТ)</a:t>
                      </a:r>
                      <a:r>
                        <a:rPr lang="ru-RU" sz="1400" b="0" spc="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lang="ru-RU" sz="1400" b="0" spc="8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</a:t>
                      </a:r>
                      <a:r>
                        <a:rPr lang="ru-RU" sz="1400" b="0" spc="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коммуникативных</a:t>
                      </a:r>
                      <a:r>
                        <a:rPr lang="ru-RU" sz="1400" b="0" spc="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познавательных</a:t>
                      </a:r>
                      <a:r>
                        <a:rPr lang="ru-RU" sz="1400" b="0" spc="-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801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705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766127"/>
              </p:ext>
            </p:extLst>
          </p:nvPr>
        </p:nvGraphicFramePr>
        <p:xfrm>
          <a:off x="611560" y="548680"/>
          <a:ext cx="8075240" cy="491604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52406">
                  <a:extLst>
                    <a:ext uri="{9D8B030D-6E8A-4147-A177-3AD203B41FA5}">
                      <a16:colId xmlns:a16="http://schemas.microsoft.com/office/drawing/2014/main" val="3062761163"/>
                    </a:ext>
                  </a:extLst>
                </a:gridCol>
                <a:gridCol w="6322834">
                  <a:extLst>
                    <a:ext uri="{9D8B030D-6E8A-4147-A177-3AD203B41FA5}">
                      <a16:colId xmlns:a16="http://schemas.microsoft.com/office/drawing/2014/main" val="576699160"/>
                    </a:ext>
                  </a:extLst>
                </a:gridCol>
              </a:tblGrid>
              <a:tr h="3392805">
                <a:tc>
                  <a:txBody>
                    <a:bodyPr/>
                    <a:lstStyle/>
                    <a:p>
                      <a:pPr marL="67945" marR="109220">
                        <a:lnSpc>
                          <a:spcPct val="1030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Способность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решать</a:t>
                      </a:r>
                      <a:r>
                        <a:rPr lang="ru-RU" sz="1400" spc="-2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компетентностные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 + уровень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регулятивных</a:t>
                      </a:r>
                      <a:r>
                        <a:rPr lang="ru-RU" sz="1400" spc="5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marR="283210" lvl="0" indent="-342900">
                        <a:lnSpc>
                          <a:spcPct val="1030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  <a:buSzPts val="1000"/>
                        <a:buFont typeface="Times New Roman" panose="02020603050405020304" pitchFamily="18" charset="0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Овладение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способностью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принимать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сохранять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цели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учебной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400" b="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поиска</a:t>
                      </a:r>
                      <a:r>
                        <a:rPr lang="ru-RU" sz="1400" b="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</a:t>
                      </a:r>
                      <a:r>
                        <a:rPr lang="ru-RU" sz="1400" b="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ее</a:t>
                      </a:r>
                      <a:r>
                        <a:rPr lang="ru-RU" sz="1400" b="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осуществления.</a:t>
                      </a:r>
                    </a:p>
                    <a:p>
                      <a:pPr marL="342900" lvl="0" indent="-342900" algn="just">
                        <a:spcBef>
                          <a:spcPts val="575"/>
                        </a:spcBef>
                        <a:spcAft>
                          <a:spcPts val="0"/>
                        </a:spcAft>
                        <a:buSzPts val="1000"/>
                        <a:buFont typeface="Times New Roman" panose="02020603050405020304" pitchFamily="18" charset="0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Освоение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способов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творческого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поискового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характера.</a:t>
                      </a:r>
                    </a:p>
                    <a:p>
                      <a:pPr marL="342900" marR="113665" lvl="0" indent="-342900" algn="just">
                        <a:lnSpc>
                          <a:spcPct val="103000"/>
                        </a:lnSpc>
                        <a:spcBef>
                          <a:spcPts val="620"/>
                        </a:spcBef>
                        <a:spcAft>
                          <a:spcPts val="0"/>
                        </a:spcAft>
                        <a:buSzPts val="1000"/>
                        <a:buFont typeface="Times New Roman" panose="02020603050405020304" pitchFamily="18" charset="0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умения планировать, контролировать и оценивать учебные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действия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соответствии с поставленной задачей и условиями ее реализации;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определять</a:t>
                      </a:r>
                      <a:r>
                        <a:rPr lang="ru-RU" sz="1400" b="0" spc="-25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наиболее</a:t>
                      </a:r>
                      <a:r>
                        <a:rPr lang="ru-RU" sz="1400" b="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эффективные</a:t>
                      </a:r>
                      <a:r>
                        <a:rPr lang="ru-RU" sz="1400" b="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способы</a:t>
                      </a:r>
                      <a:r>
                        <a:rPr lang="ru-RU" sz="1400" b="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достижения</a:t>
                      </a:r>
                      <a:r>
                        <a:rPr lang="ru-RU" sz="1400" b="0" spc="-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результата.</a:t>
                      </a:r>
                    </a:p>
                    <a:p>
                      <a:pPr marL="342900" marR="76835" lvl="0" indent="-342900" algn="just">
                        <a:lnSpc>
                          <a:spcPct val="103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  <a:buSzPts val="1000"/>
                        <a:buFont typeface="Times New Roman" panose="02020603050405020304" pitchFamily="18" charset="0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умения понимать причины успеха/неуспеха учебной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</a:t>
                      </a:r>
                      <a:r>
                        <a:rPr lang="ru-RU" sz="1400" b="0" spc="-15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способности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конструктивно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действовать</a:t>
                      </a:r>
                      <a:r>
                        <a:rPr lang="ru-RU" sz="1400" b="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даже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ситуациях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неуспеха.</a:t>
                      </a:r>
                    </a:p>
                    <a:p>
                      <a:pPr marL="342900" lvl="0" indent="-342900" algn="just">
                        <a:spcBef>
                          <a:spcPts val="575"/>
                        </a:spcBef>
                        <a:spcAft>
                          <a:spcPts val="0"/>
                        </a:spcAft>
                        <a:buSzPts val="1000"/>
                        <a:buFont typeface="Times New Roman" panose="02020603050405020304" pitchFamily="18" charset="0"/>
                        <a:buAutoNum type="arabicPeriod"/>
                        <a:tabLst>
                          <a:tab pos="201295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Освоение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начальных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</a:t>
                      </a:r>
                      <a:r>
                        <a:rPr lang="ru-RU" sz="1400" b="0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познавательной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личностной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рефлексии.</a:t>
                      </a:r>
                    </a:p>
                    <a:p>
                      <a:pPr marL="342900" marR="85090" lvl="0" indent="-342900">
                        <a:lnSpc>
                          <a:spcPct val="103000"/>
                        </a:lnSpc>
                        <a:spcBef>
                          <a:spcPts val="620"/>
                        </a:spcBef>
                        <a:spcAft>
                          <a:spcPts val="0"/>
                        </a:spcAft>
                        <a:buSzPts val="1000"/>
                        <a:buFont typeface="Times New Roman" panose="02020603050405020304" pitchFamily="18" charset="0"/>
                        <a:buAutoNum type="arabicPeriod" startAt="12"/>
                        <a:tabLst>
                          <a:tab pos="26924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общей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цели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путей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ее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достижения;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договариваться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распределении</a:t>
                      </a:r>
                      <a:r>
                        <a:rPr lang="ru-RU" sz="1400" b="0" spc="45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функций</a:t>
                      </a:r>
                      <a:r>
                        <a:rPr lang="ru-RU" sz="1400" b="0" spc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ролей</a:t>
                      </a:r>
                      <a:r>
                        <a:rPr lang="ru-RU" sz="1400" b="0" spc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совместной</a:t>
                      </a:r>
                      <a:r>
                        <a:rPr lang="ru-RU" sz="1400" b="0" spc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деятельности;</a:t>
                      </a:r>
                      <a:r>
                        <a:rPr lang="ru-RU" sz="1400" b="0" spc="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осуществлять</a:t>
                      </a:r>
                      <a:r>
                        <a:rPr lang="ru-RU" sz="1400" b="0" spc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взаимный</a:t>
                      </a:r>
                      <a:r>
                        <a:rPr lang="ru-RU" sz="1400" b="0" spc="-2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совместной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деятельности,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адекватно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оценивать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собственное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поведение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поведение</a:t>
                      </a:r>
                      <a:r>
                        <a:rPr lang="ru-RU" sz="1400" b="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окружающих.</a:t>
                      </a:r>
                    </a:p>
                    <a:p>
                      <a:pPr marL="342900" marR="89535" lvl="0" indent="-342900">
                        <a:lnSpc>
                          <a:spcPct val="103000"/>
                        </a:lnSpc>
                        <a:spcBef>
                          <a:spcPts val="585"/>
                        </a:spcBef>
                        <a:spcAft>
                          <a:spcPts val="0"/>
                        </a:spcAft>
                        <a:buSzPts val="1000"/>
                        <a:buFont typeface="Times New Roman" panose="02020603050405020304" pitchFamily="18" charset="0"/>
                        <a:buAutoNum type="arabicPeriod" startAt="12"/>
                        <a:tabLst>
                          <a:tab pos="26924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Готовность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конструктивно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разрешать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конфликты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посредством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учета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интересов</a:t>
                      </a:r>
                      <a:r>
                        <a:rPr lang="ru-RU" sz="1400" b="0" spc="-2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сторон</a:t>
                      </a:r>
                      <a:r>
                        <a:rPr lang="ru-RU" sz="1400" b="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сотрудничества.</a:t>
                      </a:r>
                    </a:p>
                    <a:p>
                      <a:pPr marL="342900" marR="116205" lvl="0" indent="-342900">
                        <a:lnSpc>
                          <a:spcPct val="103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  <a:buSzPts val="1000"/>
                        <a:buFont typeface="Times New Roman" panose="02020603050405020304" pitchFamily="18" charset="0"/>
                        <a:buAutoNum type="arabicPeriod" startAt="12"/>
                        <a:tabLst>
                          <a:tab pos="26924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работать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материальной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информационной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среде</a:t>
                      </a:r>
                      <a:r>
                        <a:rPr lang="ru-RU" sz="1400" b="0" spc="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начального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</a:t>
                      </a:r>
                      <a:r>
                        <a:rPr lang="ru-RU" sz="1400" b="0" spc="5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том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учебными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моделями)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соответствии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содержанием </a:t>
                      </a:r>
                      <a:r>
                        <a:rPr lang="ru-RU" sz="1400" b="0" spc="-25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конкретного</a:t>
                      </a:r>
                      <a:r>
                        <a:rPr lang="ru-RU" sz="1400" b="0" spc="-5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учебного</a:t>
                      </a:r>
                      <a:r>
                        <a:rPr lang="ru-RU" sz="1400" b="0" spc="-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предмета.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2371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0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454981"/>
              </p:ext>
            </p:extLst>
          </p:nvPr>
        </p:nvGraphicFramePr>
        <p:xfrm>
          <a:off x="457200" y="476671"/>
          <a:ext cx="8229600" cy="583264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22623">
                  <a:extLst>
                    <a:ext uri="{9D8B030D-6E8A-4147-A177-3AD203B41FA5}">
                      <a16:colId xmlns:a16="http://schemas.microsoft.com/office/drawing/2014/main" val="2158413106"/>
                    </a:ext>
                  </a:extLst>
                </a:gridCol>
                <a:gridCol w="6006977">
                  <a:extLst>
                    <a:ext uri="{9D8B030D-6E8A-4147-A177-3AD203B41FA5}">
                      <a16:colId xmlns:a16="http://schemas.microsoft.com/office/drawing/2014/main" val="3614753785"/>
                    </a:ext>
                  </a:extLst>
                </a:gridCol>
              </a:tblGrid>
              <a:tr h="887207">
                <a:tc gridSpan="2">
                  <a:txBody>
                    <a:bodyPr/>
                    <a:lstStyle/>
                    <a:p>
                      <a:pPr marL="67945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Диагностическая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математике.</a:t>
                      </a:r>
                    </a:p>
                    <a:p>
                      <a:pPr marL="67945" marR="2625090">
                        <a:lnSpc>
                          <a:spcPct val="1010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Тема:</a:t>
                      </a:r>
                      <a:r>
                        <a:rPr lang="ru-RU" sz="1400" spc="1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«Деление</a:t>
                      </a:r>
                      <a:r>
                        <a:rPr lang="ru-RU" sz="1400" spc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spc="5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умножение</a:t>
                      </a:r>
                      <a:r>
                        <a:rPr lang="ru-RU" sz="1400" spc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многозначных</a:t>
                      </a:r>
                      <a:r>
                        <a:rPr lang="ru-RU" sz="1400" spc="5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чисел».</a:t>
                      </a:r>
                      <a:r>
                        <a:rPr lang="ru-RU" sz="1400" spc="-19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888685"/>
                  </a:ext>
                </a:extLst>
              </a:tr>
              <a:tr h="1141909">
                <a:tc>
                  <a:txBody>
                    <a:bodyPr/>
                    <a:lstStyle/>
                    <a:p>
                      <a:pPr marL="240030" marR="232410" algn="ctr">
                        <a:lnSpc>
                          <a:spcPct val="101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</a:t>
                      </a:r>
                      <a:r>
                        <a:rPr lang="ru-RU" sz="1400" spc="4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тематической</a:t>
                      </a:r>
                      <a:r>
                        <a:rPr lang="ru-RU" sz="1400" spc="-18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контрольной</a:t>
                      </a:r>
                    </a:p>
                    <a:p>
                      <a:pPr marL="238760" marR="232410" algn="ctr">
                        <a:lnSpc>
                          <a:spcPct val="101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 по любому</a:t>
                      </a:r>
                      <a:r>
                        <a:rPr lang="ru-RU" sz="1400" spc="-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предмету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1665605" marR="165989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r>
                        <a:rPr lang="ru-RU" sz="1400" spc="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3212602"/>
                  </a:ext>
                </a:extLst>
              </a:tr>
              <a:tr h="887207">
                <a:tc>
                  <a:txBody>
                    <a:bodyPr/>
                    <a:lstStyle/>
                    <a:p>
                      <a:pPr marL="67945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</a:t>
                      </a:r>
                      <a:r>
                        <a:rPr lang="ru-RU" sz="1400" spc="7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Вычислите:</a:t>
                      </a:r>
                    </a:p>
                    <a:p>
                      <a:pPr marL="600710">
                        <a:spcBef>
                          <a:spcPts val="50"/>
                        </a:spcBef>
                        <a:spcAft>
                          <a:spcPts val="0"/>
                        </a:spcAft>
                        <a:tabLst>
                          <a:tab pos="1469390" algn="l"/>
                          <a:tab pos="2353945" algn="l"/>
                          <a:tab pos="329819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5100</a:t>
                      </a:r>
                      <a:r>
                        <a:rPr lang="ru-RU" sz="1400" b="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ru-RU" sz="1400" b="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	8640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∙</a:t>
                      </a:r>
                      <a:r>
                        <a:rPr lang="ru-RU" sz="1400" b="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	87200</a:t>
                      </a:r>
                      <a:r>
                        <a:rPr lang="ru-RU" sz="1400" b="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	485400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</a:p>
                    <a:p>
                      <a:pPr marL="67945"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(Может</a:t>
                      </a:r>
                      <a:r>
                        <a:rPr lang="ru-RU" sz="1400" b="0" spc="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быть</a:t>
                      </a:r>
                      <a:r>
                        <a:rPr lang="ru-RU" sz="1400" b="0" spc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</a:t>
                      </a:r>
                      <a:r>
                        <a:rPr lang="ru-RU" sz="1400" b="0" spc="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уравнения</a:t>
                      </a:r>
                      <a:r>
                        <a:rPr lang="ru-RU" sz="1400" b="0" spc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ru-RU" sz="1400" b="0" spc="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зависимости</a:t>
                      </a:r>
                      <a:r>
                        <a:rPr lang="ru-RU" sz="1400" b="0" spc="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lang="ru-RU" sz="1400" b="0" spc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программы)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5829402"/>
                  </a:ext>
                </a:extLst>
              </a:tr>
              <a:tr h="1396609">
                <a:tc>
                  <a:txBody>
                    <a:bodyPr/>
                    <a:lstStyle/>
                    <a:p>
                      <a:pPr marL="67945">
                        <a:lnSpc>
                          <a:spcPct val="103000"/>
                        </a:lnSpc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познавательных</a:t>
                      </a:r>
                      <a:r>
                        <a:rPr lang="ru-RU" sz="1400" spc="-25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3000"/>
                        </a:lnSpc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Решите</a:t>
                      </a:r>
                      <a:r>
                        <a:rPr lang="ru-RU" sz="1400" b="0" spc="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задачу</a:t>
                      </a:r>
                      <a:r>
                        <a:rPr lang="ru-RU" sz="1400" b="0" spc="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двумя</a:t>
                      </a:r>
                      <a:r>
                        <a:rPr lang="ru-RU" sz="1400" b="0" spc="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способами.</a:t>
                      </a:r>
                      <a:r>
                        <a:rPr lang="ru-RU" sz="1400" b="0" spc="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Выберите</a:t>
                      </a:r>
                      <a:r>
                        <a:rPr lang="ru-RU" sz="1400" b="0" spc="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</a:t>
                      </a:r>
                      <a:r>
                        <a:rPr lang="ru-RU" sz="1400" b="0" spc="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них</a:t>
                      </a:r>
                      <a:r>
                        <a:rPr lang="ru-RU" sz="1400" b="0" spc="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более</a:t>
                      </a:r>
                      <a:r>
                        <a:rPr lang="ru-RU" sz="1400" b="0" spc="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рациональный</a:t>
                      </a:r>
                      <a:r>
                        <a:rPr lang="ru-RU" sz="1400" b="0" spc="-2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(обведите</a:t>
                      </a:r>
                      <a:r>
                        <a:rPr lang="ru-RU" sz="1400" b="0" spc="-5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-5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рамку).</a:t>
                      </a:r>
                      <a:r>
                        <a:rPr lang="ru-RU" sz="1400" b="0" spc="-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Объясните</a:t>
                      </a:r>
                      <a:r>
                        <a:rPr lang="ru-RU" sz="1400" b="0" spc="-5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свой</a:t>
                      </a:r>
                      <a:r>
                        <a:rPr lang="ru-RU" sz="1400" b="0" spc="-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выбор.</a:t>
                      </a:r>
                    </a:p>
                    <a:p>
                      <a:pPr marL="67945" marR="146050">
                        <a:lnSpc>
                          <a:spcPct val="103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аэропорта в 14:00 вылетели 2 самолета в противоположных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лениях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17:00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расстояние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между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ними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было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3630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км.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них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летел</a:t>
                      </a:r>
                      <a:r>
                        <a:rPr lang="ru-RU" sz="1400" b="0" spc="-2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</a:t>
                      </a:r>
                      <a:r>
                        <a:rPr lang="ru-RU" sz="1400" b="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скоростью</a:t>
                      </a:r>
                      <a:r>
                        <a:rPr lang="ru-RU" sz="1400" b="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</a:t>
                      </a:r>
                      <a:r>
                        <a:rPr lang="ru-RU" sz="1400" b="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км/ч.</a:t>
                      </a:r>
                      <a:r>
                        <a:rPr lang="ru-RU" sz="1400" b="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Найдите</a:t>
                      </a:r>
                      <a:r>
                        <a:rPr lang="ru-RU" sz="1400" b="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скорость</a:t>
                      </a:r>
                      <a:r>
                        <a:rPr lang="ru-RU" sz="1400" b="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другого</a:t>
                      </a:r>
                      <a:r>
                        <a:rPr lang="ru-RU" sz="1400" b="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самолета.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5554090"/>
                  </a:ext>
                </a:extLst>
              </a:tr>
              <a:tr h="632507">
                <a:tc>
                  <a:txBody>
                    <a:bodyPr/>
                    <a:lstStyle/>
                    <a:p>
                      <a:pPr marL="67945" marR="149225">
                        <a:lnSpc>
                          <a:spcPct val="103000"/>
                        </a:lnSpc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коммуникативных</a:t>
                      </a:r>
                      <a:r>
                        <a:rPr lang="ru-RU" sz="1400" spc="12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 marR="146050">
                        <a:lnSpc>
                          <a:spcPct val="103000"/>
                        </a:lnSpc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Письменно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изложите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</a:t>
                      </a:r>
                      <a:r>
                        <a:rPr lang="ru-RU" sz="1400" b="0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умножения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трехзначного</a:t>
                      </a:r>
                      <a:r>
                        <a:rPr lang="ru-RU" sz="1400" b="0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некруглого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числа</a:t>
                      </a:r>
                      <a:r>
                        <a:rPr lang="ru-RU" sz="1400" b="0" spc="-24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трехзначное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круглое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(можно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дать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примером: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700).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0435560"/>
                  </a:ext>
                </a:extLst>
              </a:tr>
              <a:tr h="887207">
                <a:tc>
                  <a:txBody>
                    <a:bodyPr/>
                    <a:lstStyle/>
                    <a:p>
                      <a:pPr marL="67945" marR="149225">
                        <a:lnSpc>
                          <a:spcPct val="103000"/>
                        </a:lnSpc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Компетентностные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 + уровень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регулятивных</a:t>
                      </a:r>
                      <a:r>
                        <a:rPr lang="ru-RU" sz="1400" spc="6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3000"/>
                        </a:lnSpc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Перечислите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профессий,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которых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человеку</a:t>
                      </a:r>
                      <a:r>
                        <a:rPr lang="ru-RU" sz="1400" b="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пригодится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</a:t>
                      </a:r>
                      <a:r>
                        <a:rPr lang="ru-RU" sz="1400" b="0" spc="-2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правильно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умножать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делить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многозначные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числа.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Поясните,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зачем</a:t>
                      </a:r>
                      <a:r>
                        <a:rPr lang="ru-RU" sz="1400" b="0" spc="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этим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специалистам</a:t>
                      </a:r>
                      <a:r>
                        <a:rPr lang="ru-RU" sz="1400" b="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</a:t>
                      </a:r>
                      <a:r>
                        <a:rPr lang="ru-RU" sz="1400" b="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необходимо.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889515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199672"/>
            <a:ext cx="95603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79388" eaLnBrk="0" fontAlgn="base" hangingPunct="0">
              <a:spcBef>
                <a:spcPct val="0"/>
              </a:spcBef>
              <a:spcAft>
                <a:spcPct val="0"/>
              </a:spcAft>
              <a:tabLst>
                <a:tab pos="1470025" algn="l"/>
                <a:tab pos="2354263" algn="l"/>
                <a:tab pos="3298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0025" algn="l"/>
                <a:tab pos="2354263" algn="l"/>
                <a:tab pos="3298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0025" algn="l"/>
                <a:tab pos="2354263" algn="l"/>
                <a:tab pos="3298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0025" algn="l"/>
                <a:tab pos="2354263" algn="l"/>
                <a:tab pos="3298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0025" algn="l"/>
                <a:tab pos="2354263" algn="l"/>
                <a:tab pos="3298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0025" algn="l"/>
                <a:tab pos="2354263" algn="l"/>
                <a:tab pos="3298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0025" algn="l"/>
                <a:tab pos="2354263" algn="l"/>
                <a:tab pos="3298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0025" algn="l"/>
                <a:tab pos="2354263" algn="l"/>
                <a:tab pos="3298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0025" algn="l"/>
                <a:tab pos="2354263" algn="l"/>
                <a:tab pos="32988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0025" algn="l"/>
                <a:tab pos="2354263" algn="l"/>
                <a:tab pos="3298825" algn="l"/>
              </a:tabLst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0025" algn="l"/>
                <a:tab pos="2354263" algn="l"/>
                <a:tab pos="3298825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00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0446242"/>
              </p:ext>
            </p:extLst>
          </p:nvPr>
        </p:nvGraphicFramePr>
        <p:xfrm>
          <a:off x="910200" y="2060848"/>
          <a:ext cx="7910272" cy="416673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149632">
                  <a:extLst>
                    <a:ext uri="{9D8B030D-6E8A-4147-A177-3AD203B41FA5}">
                      <a16:colId xmlns:a16="http://schemas.microsoft.com/office/drawing/2014/main" val="512713010"/>
                    </a:ext>
                  </a:extLst>
                </a:gridCol>
                <a:gridCol w="855817">
                  <a:extLst>
                    <a:ext uri="{9D8B030D-6E8A-4147-A177-3AD203B41FA5}">
                      <a16:colId xmlns:a16="http://schemas.microsoft.com/office/drawing/2014/main" val="2552494116"/>
                    </a:ext>
                  </a:extLst>
                </a:gridCol>
                <a:gridCol w="1012315">
                  <a:extLst>
                    <a:ext uri="{9D8B030D-6E8A-4147-A177-3AD203B41FA5}">
                      <a16:colId xmlns:a16="http://schemas.microsoft.com/office/drawing/2014/main" val="1670370912"/>
                    </a:ext>
                  </a:extLst>
                </a:gridCol>
                <a:gridCol w="890720">
                  <a:extLst>
                    <a:ext uri="{9D8B030D-6E8A-4147-A177-3AD203B41FA5}">
                      <a16:colId xmlns:a16="http://schemas.microsoft.com/office/drawing/2014/main" val="3674756925"/>
                    </a:ext>
                  </a:extLst>
                </a:gridCol>
                <a:gridCol w="1273596">
                  <a:extLst>
                    <a:ext uri="{9D8B030D-6E8A-4147-A177-3AD203B41FA5}">
                      <a16:colId xmlns:a16="http://schemas.microsoft.com/office/drawing/2014/main" val="2701024156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3846876438"/>
                    </a:ext>
                  </a:extLst>
                </a:gridCol>
              </a:tblGrid>
              <a:tr h="730339">
                <a:tc gridSpan="6">
                  <a:txBody>
                    <a:bodyPr/>
                    <a:lstStyle/>
                    <a:p>
                      <a:pPr marL="67945"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67945">
                        <a:spcAft>
                          <a:spcPts val="0"/>
                        </a:spcAft>
                        <a:tabLst>
                          <a:tab pos="1473835" algn="l"/>
                          <a:tab pos="2846705" algn="l"/>
                          <a:tab pos="431673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1400" u="sng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Учитель                               Тема_______________________________ </a:t>
                      </a:r>
                      <a:r>
                        <a:rPr lang="ru-RU" sz="1400" u="sng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Дата</a:t>
                      </a:r>
                      <a:r>
                        <a:rPr lang="ru-RU" sz="1400" spc="-2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u="sng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212492"/>
                  </a:ext>
                </a:extLst>
              </a:tr>
              <a:tr h="366714">
                <a:tc rowSpan="2">
                  <a:txBody>
                    <a:bodyPr/>
                    <a:lstStyle/>
                    <a:p>
                      <a:pPr marL="67945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 обучающегося</a:t>
                      </a:r>
                    </a:p>
                    <a:p>
                      <a:pPr marL="67945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(можно взять темы, тогда на каждого ученика отдельный лист)</a:t>
                      </a:r>
                      <a:endParaRPr lang="ru-RU" sz="12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68580" marR="167640">
                        <a:lnSpc>
                          <a:spcPct val="103000"/>
                        </a:lnSpc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Отметка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68580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r>
                        <a:rPr lang="ru-RU" sz="12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2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разделам</a:t>
                      </a:r>
                      <a:r>
                        <a:rPr lang="ru-RU" sz="12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контрольной</a:t>
                      </a:r>
                      <a:r>
                        <a:rPr lang="ru-RU" sz="12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5788818"/>
                  </a:ext>
                </a:extLst>
              </a:tr>
              <a:tr h="16028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580" marR="77470">
                        <a:lnSpc>
                          <a:spcPct val="103000"/>
                        </a:lnSpc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</a:t>
                      </a:r>
                      <a:r>
                        <a:rPr lang="ru-RU" sz="1200" b="0" spc="-2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знания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 marR="181610" algn="just">
                        <a:lnSpc>
                          <a:spcPct val="103000"/>
                        </a:lnSpc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1200" b="0" spc="-2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b="0" spc="-2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тельных</a:t>
                      </a:r>
                      <a:r>
                        <a:rPr lang="ru-RU" sz="1200" b="0" spc="-2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 marR="90170">
                        <a:lnSpc>
                          <a:spcPct val="103000"/>
                        </a:lnSpc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12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b="0" spc="-2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кативных</a:t>
                      </a:r>
                      <a:r>
                        <a:rPr lang="ru-RU" sz="1200" b="0" spc="-2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3000"/>
                        </a:lnSpc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</a:t>
                      </a:r>
                      <a:r>
                        <a:rPr lang="ru-RU" sz="12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компетентностных</a:t>
                      </a:r>
                      <a:r>
                        <a:rPr lang="ru-RU" sz="12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 + уровень</a:t>
                      </a:r>
                      <a:r>
                        <a:rPr lang="ru-RU" sz="12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регулятивных</a:t>
                      </a:r>
                      <a:r>
                        <a:rPr lang="ru-RU" sz="1200" b="0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3057362"/>
                  </a:ext>
                </a:extLst>
              </a:tr>
              <a:tr h="366714">
                <a:tc>
                  <a:txBody>
                    <a:bodyPr/>
                    <a:lstStyle/>
                    <a:p>
                      <a:pPr marL="67945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0261845"/>
                  </a:ext>
                </a:extLst>
              </a:tr>
              <a:tr h="366714">
                <a:tc>
                  <a:txBody>
                    <a:bodyPr/>
                    <a:lstStyle/>
                    <a:p>
                      <a:pPr marL="67945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1670636"/>
                  </a:ext>
                </a:extLst>
              </a:tr>
              <a:tr h="366714">
                <a:tc>
                  <a:txBody>
                    <a:bodyPr/>
                    <a:lstStyle/>
                    <a:p>
                      <a:pPr marL="67945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1038233"/>
                  </a:ext>
                </a:extLst>
              </a:tr>
              <a:tr h="366714">
                <a:tc>
                  <a:txBody>
                    <a:bodyPr/>
                    <a:lstStyle/>
                    <a:p>
                      <a:pPr marL="67945">
                        <a:spcBef>
                          <a:spcPts val="31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85386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23844" y="-61816"/>
            <a:ext cx="7560840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79388" eaLnBrk="0" fontAlgn="base" hangingPunct="0">
              <a:spcBef>
                <a:spcPct val="0"/>
              </a:spcBef>
              <a:spcAft>
                <a:spcPct val="0"/>
              </a:spcAft>
              <a:tabLst>
                <a:tab pos="1473200" algn="l"/>
                <a:tab pos="2846388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3200" algn="l"/>
                <a:tab pos="2846388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3200" algn="l"/>
                <a:tab pos="2846388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3200" algn="l"/>
                <a:tab pos="2846388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3200" algn="l"/>
                <a:tab pos="2846388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3200" algn="l"/>
                <a:tab pos="2846388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3200" algn="l"/>
                <a:tab pos="2846388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3200" algn="l"/>
                <a:tab pos="2846388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3200" algn="l"/>
                <a:tab pos="2846388" algn="l"/>
                <a:tab pos="431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793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3200" algn="l"/>
                <a:tab pos="2846388" algn="l"/>
                <a:tab pos="4316413" algn="l"/>
              </a:tabLst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3200" algn="l"/>
                <a:tab pos="2846388" algn="l"/>
                <a:tab pos="4316413" algn="l"/>
              </a:tabLst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E628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Бланк для мониторинга качества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E628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3200" algn="l"/>
                <a:tab pos="2846388" algn="l"/>
                <a:tab pos="4316413" algn="l"/>
              </a:tabLst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E628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предметных и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E628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E6289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3200" algn="l"/>
                <a:tab pos="2846388" algn="l"/>
                <a:tab pos="4316413" algn="l"/>
              </a:tabLst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E628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образовательных результатов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E628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E62899"/>
                </a:solidFill>
                <a:effectLst/>
              </a:rPr>
              <a:t>(</a:t>
            </a:r>
            <a:r>
              <a:rPr lang="ru-RU" altLang="ru-RU" sz="2400" b="1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стартовая контрольная работа)</a:t>
            </a:r>
          </a:p>
        </p:txBody>
      </p:sp>
    </p:spTree>
    <p:extLst>
      <p:ext uri="{BB962C8B-B14F-4D97-AF65-F5344CB8AC3E}">
        <p14:creationId xmlns:p14="http://schemas.microsoft.com/office/powerpoint/2010/main" val="220624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239304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и формы заданий для развития и диагностики универсальных учебных действий</a:t>
            </a:r>
            <a:br>
              <a:rPr lang="ru-RU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E628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03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Достигнутый </a:t>
            </a:r>
            <a:r>
              <a:rPr lang="ru-RU" sz="20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0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</a:t>
            </a:r>
            <a:r>
              <a:rPr lang="ru-RU" sz="2000" b="1" u="sng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универсальных учебных действий </a:t>
            </a:r>
            <a:r>
              <a:rPr lang="ru-RU" sz="20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</a:t>
            </a:r>
            <a:r>
              <a:rPr lang="ru-RU" sz="20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диагностируется/развивается такими заданиями: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соответствие:</a:t>
            </a:r>
          </a:p>
          <a:p>
            <a:pPr marL="0" indent="0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(определение, рисунок, формула)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1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(термин, понятие)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(определение, рисунок, формула)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(термин, понятие)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(определение, рисунок, формула)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3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(термин, понятие)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 список слов, формул, символов, рисунков и т.д. Какое из них лишнее и почему?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 список слов, терминов, формул, рисунков и т.д. Подчеркнуть те, которые относятся к …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 короткий отрезок текста. Подчеркнуть те понятия, которые …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Перечислены характеристики процесса или объекта. О чем идет речь?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Даны рисунки нескольких объектов. В каком процессе они участвуют?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Перечислены: дата, имена, место – о каком событии идет речь?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таблицы по тексту.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списка понятий, группы рисунков, символов, указать критерии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сходство или отличия между А и Б (термины, объекты, рисунки, системы,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выделить ведущие характеристики для сравнения в определенной ситуации.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сравнительной таблицы.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Свернуть текст в опорный конспект, шпаргалку.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Представить текстовую информацию в виде таблицы, графика, схемы.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кроссворд с данными словами.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ряд или вставить пропущенный фрагмент.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Расположить в логической последовательности (слова, объекты, рисунки).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Даны первое и последнее предложение (с понятиями темы), написать связный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эссе.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словесные/символьные/ рисунчатые пропорции, доказать правильность ре-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шения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развивающий канон, объяснить свое решение.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43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400" b="1" u="sng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коммуникативных УУД </a:t>
            </a:r>
            <a:r>
              <a:rPr lang="ru-RU" sz="24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</a:t>
            </a:r>
            <a:r>
              <a:rPr lang="ru-RU" sz="24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диагностируется </a:t>
            </a:r>
            <a:r>
              <a:rPr lang="ru-RU" sz="24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такими заданиями:</a:t>
            </a:r>
            <a:br>
              <a:rPr lang="ru-RU" sz="24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E628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в тексте смысловые ошибки и письменно прокомментировать их.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текст, дать название тексту (можно выбрать из предложенных вариантов).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вопросы по тексту (вопросы, требующие осмысления текста).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Вставить пропущенные группы слов в предложения.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какое-либо предметное действие (например, сократить дробь).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Сформулировать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записать алгоритм Ваших действий.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текст, описывающий опыт, эксперимент, реальный или мысленный,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сформулировать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главную мысль, сделать и объяснить вывод.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подписи к кроссвордам.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Сформулировать определения для новых понятий.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Загадывать понятия прилагательными, глаголами.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вопросы по изученному материалу для использования в конкретной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Дописать предложения так, чтобы утверждения стали верными.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монолог от имени изучаемого объекта (клетки, атома, озера Байкал,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исторического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героя и т.д.).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словесные/символьные/ рисунчатые пропорции, доказать правильность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Даны первое и последнее предложение (с понятиями темы), написать связный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эссе.</a:t>
            </a:r>
          </a:p>
          <a:p>
            <a:pPr lvl="0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развивающий канон, объяснить свое решение.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81675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Особенное внимание уделите </a:t>
            </a:r>
            <a:r>
              <a:rPr lang="ru-RU" sz="1800" b="1" u="sng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 </a:t>
            </a:r>
            <a:r>
              <a:rPr lang="ru-RU" sz="1800" b="1" u="sng" dirty="0" err="1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метапредметным</a:t>
            </a:r>
            <a:r>
              <a:rPr lang="ru-RU" sz="1800" b="1" u="sng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результатам</a:t>
            </a:r>
            <a:r>
              <a:rPr lang="ru-RU" sz="18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требующим достаточного и высокого уровня развития </a:t>
            </a:r>
            <a:r>
              <a:rPr lang="ru-RU" sz="18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регулятивных УУД</a:t>
            </a:r>
            <a:r>
              <a:rPr lang="ru-RU" sz="18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Такие задания, называемые </a:t>
            </a:r>
            <a:r>
              <a:rPr lang="ru-RU" sz="1800" dirty="0" err="1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компетентностными</a:t>
            </a:r>
            <a:r>
              <a:rPr lang="ru-RU" sz="18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задачами, проверяют способность использовать знания в жизни.</a:t>
            </a:r>
            <a:br>
              <a:rPr lang="ru-RU" sz="18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79712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Дана задача. Необходимо установить и записать последовательность действий при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 Объяснить выбор последовательности.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список действий, необходимых для выполнения практической работы. Порядок действий изменен. Необходимо восстановить правильный порядок действий, записать их и выполнить работу.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план устного ответа на конкретный вопрос.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из нескольких алгоритмов наиболее эффективный, доказать свое мнение.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Найти, в чем заключается ошибка в каждом утверждении, доказать, записать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главные действия и их порядок (из числа предложенных) при решении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построении графика и т.д.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Обосновать верность какого-либо утверждения с использованием фактов.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план выполнения работы в группе для достижения определенной общей цели. Распределить ответственность. Описать формы, виды работы каждого члена группы,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прописать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план подготовки к контрольной работе по определенной теме. Описать его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этапам.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Построить систему понятий или интеллект-карту.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развивающий канон, объяснить свое решение.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71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Матрица </a:t>
            </a: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</a:t>
            </a:r>
            <a:b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 результатам по ФГОС </a:t>
            </a: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проектирования содержания урока</a:t>
            </a:r>
            <a:r>
              <a:rPr lang="ru-RU" sz="24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E628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8236547"/>
              </p:ext>
            </p:extLst>
          </p:nvPr>
        </p:nvGraphicFramePr>
        <p:xfrm>
          <a:off x="611561" y="1907704"/>
          <a:ext cx="8075239" cy="404157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683600">
                  <a:extLst>
                    <a:ext uri="{9D8B030D-6E8A-4147-A177-3AD203B41FA5}">
                      <a16:colId xmlns:a16="http://schemas.microsoft.com/office/drawing/2014/main" val="943558206"/>
                    </a:ext>
                  </a:extLst>
                </a:gridCol>
                <a:gridCol w="2553248">
                  <a:extLst>
                    <a:ext uri="{9D8B030D-6E8A-4147-A177-3AD203B41FA5}">
                      <a16:colId xmlns:a16="http://schemas.microsoft.com/office/drawing/2014/main" val="2468245844"/>
                    </a:ext>
                  </a:extLst>
                </a:gridCol>
                <a:gridCol w="2838391">
                  <a:extLst>
                    <a:ext uri="{9D8B030D-6E8A-4147-A177-3AD203B41FA5}">
                      <a16:colId xmlns:a16="http://schemas.microsoft.com/office/drawing/2014/main" val="3930682986"/>
                    </a:ext>
                  </a:extLst>
                </a:gridCol>
              </a:tblGrid>
              <a:tr h="1914646">
                <a:tc>
                  <a:txBody>
                    <a:bodyPr/>
                    <a:lstStyle/>
                    <a:p>
                      <a:pPr marL="67945"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120015" marR="112395" algn="ctr">
                        <a:lnSpc>
                          <a:spcPct val="10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 результаты,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которых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должен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достичь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ученик</a:t>
                      </a:r>
                      <a:r>
                        <a:rPr lang="ru-RU" sz="1400" spc="-1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данном уроке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85725" marR="78740" algn="ctr">
                        <a:lnSpc>
                          <a:spcPct val="10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Метапредметные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результаты,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которых происходит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процессе</a:t>
                      </a:r>
                      <a:r>
                        <a:rPr lang="ru-RU" sz="1400" spc="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достижения</a:t>
                      </a:r>
                      <a:r>
                        <a:rPr lang="ru-RU" sz="140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каждо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spc="-19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предметного</a:t>
                      </a:r>
                      <a:r>
                        <a:rPr lang="ru-RU" sz="14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123825" marR="117475" algn="ctr">
                        <a:lnSpc>
                          <a:spcPct val="10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</a:t>
                      </a:r>
                      <a:r>
                        <a:rPr lang="ru-RU" sz="140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результаты,</a:t>
                      </a:r>
                      <a:r>
                        <a:rPr lang="ru-RU" sz="140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становление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которых поддерживает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достижение</a:t>
                      </a:r>
                      <a:r>
                        <a:rPr lang="ru-RU" sz="140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каждого</a:t>
                      </a:r>
                      <a:r>
                        <a:rPr lang="ru-RU" sz="140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предметного</a:t>
                      </a:r>
                      <a:r>
                        <a:rPr lang="ru-RU" sz="1400" spc="-1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263298"/>
                  </a:ext>
                </a:extLst>
              </a:tr>
              <a:tr h="708977">
                <a:tc>
                  <a:txBody>
                    <a:bodyPr/>
                    <a:lstStyle/>
                    <a:p>
                      <a:pPr marL="67945">
                        <a:spcBef>
                          <a:spcPts val="72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Предметный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r>
                        <a:rPr lang="ru-RU" sz="1400" spc="1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532839"/>
                  </a:ext>
                </a:extLst>
              </a:tr>
              <a:tr h="708977">
                <a:tc>
                  <a:txBody>
                    <a:bodyPr/>
                    <a:lstStyle/>
                    <a:p>
                      <a:pPr marL="67945">
                        <a:spcBef>
                          <a:spcPts val="72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Предметный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r>
                        <a:rPr lang="ru-RU" sz="1400" spc="1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3449860"/>
                  </a:ext>
                </a:extLst>
              </a:tr>
              <a:tr h="708977">
                <a:tc>
                  <a:txBody>
                    <a:bodyPr/>
                    <a:lstStyle/>
                    <a:p>
                      <a:pPr marL="67945">
                        <a:spcBef>
                          <a:spcPts val="72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Предметный</a:t>
                      </a:r>
                      <a:r>
                        <a:rPr lang="ru-RU" sz="14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r>
                        <a:rPr lang="ru-RU" sz="1400" spc="1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0338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589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dirty="0">
              <a:solidFill>
                <a:srgbClr val="E628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введением таких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контрольных, тематических, диагностических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 наблюдается рост предметных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результатов у ученика, рост мотивации ученика к самостоятельному оцениванию своих достижений. Более того, если учитель теперь в начале каждой темы на первом уроке вывешивает один из вариантов контрольной работы с описанием уровневых дескрипторов оценки, а в ходе изучения материала использует задания, подобные тем, что применяются в контрольных работах, то происходит достоверное снижение тревожности и боязни ошибок, растет уровень общей мотивации учащихся к изучению предмета.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уже личностные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результаты!!!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60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– практикум </a:t>
            </a:r>
          </a:p>
          <a:p>
            <a:pPr algn="ctr"/>
            <a:endParaRPr lang="ru-RU" sz="2400" b="1" dirty="0" smtClean="0">
              <a:solidFill>
                <a:srgbClr val="E628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изменения структуры и содержания тематических контрольных работ </a:t>
            </a:r>
            <a:endParaRPr lang="ru-RU" sz="2400" b="1" dirty="0" smtClean="0">
              <a:solidFill>
                <a:srgbClr val="E628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ФГОС, ФОП</a:t>
            </a: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</a:p>
        </p:txBody>
      </p:sp>
    </p:spTree>
    <p:extLst>
      <p:ext uri="{BB962C8B-B14F-4D97-AF65-F5344CB8AC3E}">
        <p14:creationId xmlns:p14="http://schemas.microsoft.com/office/powerpoint/2010/main" val="118772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9552" y="908720"/>
            <a:ext cx="8136903" cy="444352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lvl="0" indent="179388" eaLnBrk="0" fontAlgn="base" hangingPunct="0">
              <a:spcAft>
                <a:spcPct val="0"/>
              </a:spcAft>
            </a:pPr>
            <a:r>
              <a:rPr lang="ru-RU" sz="2400" b="1" spc="-15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br>
              <a:rPr lang="ru-RU" sz="2400" b="1" spc="-15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pc="-15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spc="-15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pc="-15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Концептуальные позиции, </a:t>
            </a: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обеспечивающие </a:t>
            </a: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достоверность и надежность диагностики и </a:t>
            </a: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оценки. </a:t>
            </a:r>
            <a:r>
              <a:rPr lang="ru-RU" sz="2400" b="1" spc="-15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spc="-15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pc="-15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spc="-15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</a:t>
            </a:r>
            <a:r>
              <a:rPr lang="ru-RU" alt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труктура контрольных работ в соответствии</a:t>
            </a:r>
            <a:r>
              <a:rPr lang="ru-RU" alt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требованиями ФГОС </a:t>
            </a:r>
            <a:r>
              <a:rPr lang="ru-RU" alt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НОО, ООО, СОО</a:t>
            </a:r>
            <a:br>
              <a:rPr lang="ru-RU" alt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качеству образовательных </a:t>
            </a:r>
            <a:r>
              <a:rPr lang="ru-RU" alt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результатов.</a:t>
            </a:r>
            <a:r>
              <a:rPr lang="ru-RU" alt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и формы заданий для развития и диагностики универсальных учебных </a:t>
            </a: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действий.</a:t>
            </a:r>
            <a:endParaRPr sz="2400" b="1" dirty="0">
              <a:solidFill>
                <a:srgbClr val="E628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08042" y="4552188"/>
            <a:ext cx="352996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173480" algn="r">
              <a:lnSpc>
                <a:spcPct val="100099"/>
              </a:lnSpc>
              <a:spcBef>
                <a:spcPts val="100"/>
              </a:spcBef>
            </a:pPr>
            <a:endParaRPr sz="1400" dirty="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175573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813494"/>
            <a:ext cx="7416824" cy="1840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77670" marR="1685290" indent="-314960" algn="ctr">
              <a:lnSpc>
                <a:spcPct val="103000"/>
              </a:lnSpc>
              <a:spcBef>
                <a:spcPts val="440"/>
              </a:spcBef>
              <a:spcAft>
                <a:spcPts val="0"/>
              </a:spcAft>
            </a:pPr>
            <a:r>
              <a:rPr lang="ru-RU" sz="2800" b="1" kern="0" spc="-5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</a:t>
            </a:r>
            <a:r>
              <a:rPr lang="ru-RU" sz="2800" b="1" kern="0" spc="-70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kern="0" spc="-5" dirty="0" smtClean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тематических</a:t>
            </a:r>
            <a:r>
              <a:rPr lang="ru-RU" sz="2800" b="1" kern="0" spc="-70" dirty="0" smtClean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kern="0" dirty="0" smtClean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контрольных</a:t>
            </a:r>
            <a:r>
              <a:rPr lang="ru-RU" sz="2800" b="1" kern="0" spc="-75" dirty="0" smtClean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kern="0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работ,</a:t>
            </a:r>
            <a:r>
              <a:rPr lang="ru-RU" sz="2800" b="1" kern="0" spc="-340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kern="0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соответствующих</a:t>
            </a:r>
            <a:r>
              <a:rPr lang="ru-RU" sz="2800" b="1" kern="0" spc="-20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kern="0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требованиям</a:t>
            </a:r>
            <a:r>
              <a:rPr lang="ru-RU" sz="2800" b="1" kern="0" spc="-20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kern="0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ФГОС</a:t>
            </a:r>
          </a:p>
        </p:txBody>
      </p:sp>
    </p:spTree>
    <p:extLst>
      <p:ext uri="{BB962C8B-B14F-4D97-AF65-F5344CB8AC3E}">
        <p14:creationId xmlns:p14="http://schemas.microsoft.com/office/powerpoint/2010/main" val="240209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Концептуальные </a:t>
            </a:r>
            <a:r>
              <a:rPr lang="ru-RU" sz="18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позиции, которыми надлежит пользоваться учителю</a:t>
            </a:r>
            <a:r>
              <a:rPr lang="ru-RU" sz="18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18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обеспечить достоверность и надежность диагностики и </a:t>
            </a:r>
            <a:r>
              <a:rPr lang="ru-RU" sz="18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</a:t>
            </a:r>
            <a:endParaRPr lang="ru-RU" sz="1800" b="1" dirty="0">
              <a:solidFill>
                <a:srgbClr val="E628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основана на категориях знаний и умений и на описании уровней достижения;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разнообразна по форме, организуется регулярно и обеспечивает учащимся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полный спектр знаний и умений;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оценке справедливы для всех учащихся;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обеспечивает каждому ученику направление для развития, улучшения учебных достижений;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развивают способность учащихся к самооценке процесса и результатов обучения, к постановке конкретных задач;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оценочная деятельность учителя включает использование образцов работ учащихся, которые обеспечивают очевидность и наглядность их достижений;</a:t>
            </a:r>
          </a:p>
          <a:p>
            <a:pPr lvl="0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ясно доносятся до учащихся и их родителей.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00400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</a:t>
            </a:r>
            <a:r>
              <a:rPr lang="ru-RU" sz="2800" spc="-300" dirty="0" smtClean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E628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тематических контрольных работ</a:t>
            </a:r>
            <a:endParaRPr lang="ru-RU" sz="2800" dirty="0">
              <a:solidFill>
                <a:srgbClr val="E628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предмета оценивание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четырем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критериям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требования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оценке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ФГОС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301215"/>
            <a:ext cx="7632848" cy="3228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8145" marR="72390" indent="179070" algn="just">
              <a:lnSpc>
                <a:spcPct val="103000"/>
              </a:lnSpc>
              <a:spcBef>
                <a:spcPts val="445"/>
              </a:spcBef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20"/>
              </a:spcBef>
              <a:spcAft>
                <a:spcPts val="0"/>
              </a:spcAft>
              <a:buSzPts val="1200"/>
              <a:buFont typeface="Times New Roman" panose="02020603050405020304" pitchFamily="18" charset="0"/>
              <a:buChar char="•"/>
              <a:tabLst>
                <a:tab pos="758190" algn="l"/>
              </a:tabLst>
            </a:pP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знание</a:t>
            </a:r>
            <a:r>
              <a:rPr lang="ru-RU" sz="2000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понимание</a:t>
            </a:r>
            <a:r>
              <a:rPr lang="ru-RU" sz="2000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предметного</a:t>
            </a:r>
            <a:r>
              <a:rPr lang="ru-RU" sz="2000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материала;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72390" lvl="0" indent="-342900" algn="just">
              <a:lnSpc>
                <a:spcPct val="103000"/>
              </a:lnSpc>
              <a:spcBef>
                <a:spcPts val="60"/>
              </a:spcBef>
              <a:spcAft>
                <a:spcPts val="0"/>
              </a:spcAft>
              <a:buSzPts val="1200"/>
              <a:buFont typeface="Times New Roman" panose="02020603050405020304" pitchFamily="18" charset="0"/>
              <a:buChar char="•"/>
              <a:tabLst>
                <a:tab pos="758190" algn="l"/>
              </a:tabLst>
            </a:pP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мышление:</a:t>
            </a:r>
            <a:r>
              <a:rPr lang="ru-RU" sz="2000" spc="-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</a:t>
            </a:r>
            <a:r>
              <a:rPr lang="ru-RU" sz="2000" spc="-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приемов</a:t>
            </a:r>
            <a:r>
              <a:rPr lang="ru-RU" sz="2000" spc="-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критического</a:t>
            </a:r>
            <a:r>
              <a:rPr lang="ru-RU" sz="2000" spc="-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1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креативного</a:t>
            </a:r>
            <a:r>
              <a:rPr lang="ru-RU" sz="2000" spc="-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мышления,</a:t>
            </a:r>
            <a:r>
              <a:rPr lang="ru-RU" sz="2000" spc="-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планирование</a:t>
            </a:r>
            <a:r>
              <a:rPr lang="ru-RU" sz="2000" spc="-1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умений</a:t>
            </a:r>
            <a:r>
              <a:rPr lang="ru-RU" sz="2000" spc="-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(обобщение</a:t>
            </a:r>
            <a:r>
              <a:rPr lang="ru-RU" sz="2000" spc="-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идей,</a:t>
            </a:r>
            <a:r>
              <a:rPr lang="ru-RU" sz="2000" spc="-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сбор</a:t>
            </a:r>
            <a:r>
              <a:rPr lang="ru-RU" sz="2000" spc="-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информации,</a:t>
            </a:r>
            <a:r>
              <a:rPr lang="ru-RU" sz="2000" spc="-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</a:t>
            </a:r>
            <a:r>
              <a:rPr lang="ru-RU" sz="2000" spc="-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информации),</a:t>
            </a:r>
            <a:r>
              <a:rPr lang="ru-RU" sz="2000" spc="-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</a:t>
            </a:r>
            <a:r>
              <a:rPr lang="ru-RU" sz="2000" spc="-3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умений</a:t>
            </a:r>
            <a:r>
              <a:rPr lang="ru-RU" sz="2000" spc="-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(интерпретация,</a:t>
            </a:r>
            <a:r>
              <a:rPr lang="ru-RU" sz="2000" spc="-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анализ,</a:t>
            </a:r>
            <a:r>
              <a:rPr lang="ru-RU" sz="2000" spc="-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синтез);</a:t>
            </a:r>
          </a:p>
          <a:p>
            <a:pPr marL="342900" lvl="0" indent="-342900" algn="just">
              <a:spcBef>
                <a:spcPts val="15"/>
              </a:spcBef>
              <a:spcAft>
                <a:spcPts val="0"/>
              </a:spcAft>
              <a:buSzPts val="1200"/>
              <a:buFont typeface="Times New Roman" panose="02020603050405020304" pitchFamily="18" charset="0"/>
              <a:buChar char="•"/>
              <a:tabLst>
                <a:tab pos="75819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коммуникация</a:t>
            </a:r>
            <a:r>
              <a:rPr lang="ru-RU" sz="20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(передача</a:t>
            </a:r>
            <a:r>
              <a:rPr lang="ru-RU" sz="20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знаний</a:t>
            </a:r>
            <a:r>
              <a:rPr lang="ru-RU" sz="20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через</a:t>
            </a:r>
            <a:r>
              <a:rPr lang="ru-RU" sz="20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разные</a:t>
            </a:r>
            <a:r>
              <a:rPr lang="ru-RU" sz="20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формы</a:t>
            </a:r>
            <a:r>
              <a:rPr lang="ru-RU" sz="20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текста);</a:t>
            </a:r>
          </a:p>
          <a:p>
            <a:pPr marL="342900" marR="75565" lvl="0" indent="-342900" algn="just">
              <a:lnSpc>
                <a:spcPct val="103000"/>
              </a:lnSpc>
              <a:spcBef>
                <a:spcPts val="60"/>
              </a:spcBef>
              <a:spcAft>
                <a:spcPts val="0"/>
              </a:spcAft>
              <a:buSzPts val="1200"/>
              <a:buFont typeface="Times New Roman" panose="02020603050405020304" pitchFamily="18" charset="0"/>
              <a:buChar char="•"/>
              <a:tabLst>
                <a:tab pos="75819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применение</a:t>
            </a:r>
            <a:r>
              <a:rPr lang="ru-RU" sz="2000" spc="-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(использование</a:t>
            </a:r>
            <a:r>
              <a:rPr lang="ru-RU" sz="2000" spc="-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знаний</a:t>
            </a:r>
            <a:r>
              <a:rPr lang="ru-RU" sz="2000" spc="-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умений</a:t>
            </a:r>
            <a:r>
              <a:rPr lang="ru-RU" sz="2000" spc="-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2000" spc="-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установления</a:t>
            </a:r>
            <a:r>
              <a:rPr lang="ru-RU" sz="2000" spc="-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связей</a:t>
            </a:r>
            <a:r>
              <a:rPr lang="ru-RU" sz="2000" spc="-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внутри</a:t>
            </a:r>
            <a:r>
              <a:rPr lang="ru-RU" sz="2000" spc="-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контекста</a:t>
            </a:r>
            <a:r>
              <a:rPr lang="ru-RU" sz="2000" spc="-3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между</a:t>
            </a:r>
            <a:r>
              <a:rPr lang="ru-RU" sz="2000" spc="-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ними).</a:t>
            </a:r>
          </a:p>
          <a:p>
            <a:pPr indent="179070">
              <a:spcBef>
                <a:spcPts val="30"/>
              </a:spcBef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7519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1174587"/>
              </p:ext>
            </p:extLst>
          </p:nvPr>
        </p:nvGraphicFramePr>
        <p:xfrm>
          <a:off x="899592" y="2708920"/>
          <a:ext cx="8003232" cy="361068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32298">
                  <a:extLst>
                    <a:ext uri="{9D8B030D-6E8A-4147-A177-3AD203B41FA5}">
                      <a16:colId xmlns:a16="http://schemas.microsoft.com/office/drawing/2014/main" val="1615404833"/>
                    </a:ext>
                  </a:extLst>
                </a:gridCol>
                <a:gridCol w="5970934">
                  <a:extLst>
                    <a:ext uri="{9D8B030D-6E8A-4147-A177-3AD203B41FA5}">
                      <a16:colId xmlns:a16="http://schemas.microsoft.com/office/drawing/2014/main" val="2720087958"/>
                    </a:ext>
                  </a:extLst>
                </a:gridCol>
              </a:tblGrid>
              <a:tr h="1202816">
                <a:tc>
                  <a:txBody>
                    <a:bodyPr/>
                    <a:lstStyle/>
                    <a:p>
                      <a:pPr marL="75565" marR="67945" algn="ctr">
                        <a:lnSpc>
                          <a:spcPct val="101000"/>
                        </a:lnSpc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тематических</a:t>
                      </a:r>
                      <a:r>
                        <a:rPr lang="ru-RU" sz="2000" b="1" spc="-19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контрольных</a:t>
                      </a:r>
                      <a:r>
                        <a:rPr lang="ru-RU" sz="2000" b="1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774700" marR="768985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</a:t>
                      </a:r>
                      <a:r>
                        <a:rPr lang="ru-RU" sz="2000" b="1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2000" b="1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образовательным</a:t>
                      </a:r>
                      <a:r>
                        <a:rPr lang="ru-RU" sz="2000" b="1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результатам</a:t>
                      </a:r>
                      <a:r>
                        <a:rPr lang="ru-RU" sz="2000" b="1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000" b="1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2613609"/>
                  </a:ext>
                </a:extLst>
              </a:tr>
              <a:tr h="589898">
                <a:tc>
                  <a:txBody>
                    <a:bodyPr/>
                    <a:lstStyle/>
                    <a:p>
                      <a:pPr marL="67945">
                        <a:spcBef>
                          <a:spcPts val="440"/>
                        </a:spcBef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Знания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440"/>
                        </a:spcBef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</a:t>
                      </a:r>
                      <a:r>
                        <a:rPr lang="ru-RU" sz="20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знания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4500269"/>
                  </a:ext>
                </a:extLst>
              </a:tr>
              <a:tr h="589898">
                <a:tc>
                  <a:txBody>
                    <a:bodyPr/>
                    <a:lstStyle/>
                    <a:p>
                      <a:pPr marL="67945">
                        <a:spcBef>
                          <a:spcPts val="440"/>
                        </a:spcBef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Умения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440"/>
                        </a:spcBef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20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познавательных</a:t>
                      </a:r>
                      <a:r>
                        <a:rPr lang="ru-RU" sz="20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2121965"/>
                  </a:ext>
                </a:extLst>
              </a:tr>
              <a:tr h="589898">
                <a:tc>
                  <a:txBody>
                    <a:bodyPr/>
                    <a:lstStyle/>
                    <a:p>
                      <a:pPr marL="67945">
                        <a:spcBef>
                          <a:spcPts val="440"/>
                        </a:spcBef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Коммуникация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440"/>
                        </a:spcBef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2000" b="0" spc="8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коммуникативных</a:t>
                      </a:r>
                      <a:r>
                        <a:rPr lang="ru-RU" sz="2000" b="0" spc="8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3045777"/>
                  </a:ext>
                </a:extLst>
              </a:tr>
              <a:tr h="512204">
                <a:tc>
                  <a:txBody>
                    <a:bodyPr/>
                    <a:lstStyle/>
                    <a:p>
                      <a:pPr marL="67945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Применение</a:t>
                      </a:r>
                      <a:endParaRPr lang="ru-RU" sz="20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305"/>
                        </a:spcBef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Способность</a:t>
                      </a:r>
                      <a:r>
                        <a:rPr lang="ru-RU" sz="20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решать</a:t>
                      </a:r>
                      <a:r>
                        <a:rPr lang="ru-RU" sz="20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компетентностные</a:t>
                      </a:r>
                      <a:r>
                        <a:rPr lang="ru-RU" sz="20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r>
                        <a:rPr lang="ru-RU" sz="20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ru-RU" sz="20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20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регулятивных</a:t>
                      </a:r>
                      <a:r>
                        <a:rPr lang="ru-RU" sz="20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784909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59632" y="294253"/>
            <a:ext cx="742716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793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E628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Соответствие структуры </a:t>
            </a:r>
          </a:p>
          <a:p>
            <a:pPr marL="0" marR="0" lvl="0" indent="1793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E628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контрольных работ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E628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E6289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требованиями ФГОС к качеству образовательных результатов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E6289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789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содержание тематической контрольной работы, соответствующие требованиям ФГОС </a:t>
            </a: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НОО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предметным и </a:t>
            </a:r>
            <a:r>
              <a:rPr lang="ru-RU" sz="2400" b="1" dirty="0" err="1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метапредметным</a:t>
            </a:r>
            <a:r>
              <a:rPr lang="ru-RU" sz="2400" b="1" dirty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rgbClr val="E628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E628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 результатам</a:t>
            </a:r>
          </a:p>
          <a:p>
            <a:pPr marL="0" indent="0" algn="ctr">
              <a:buNone/>
            </a:pPr>
            <a:r>
              <a:rPr lang="ru-RU" b="1" dirty="0" smtClean="0"/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(цифры перед описанием каждого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УУД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соответствуют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номеру УУД в перечне ФГОС)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17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334975"/>
              </p:ext>
            </p:extLst>
          </p:nvPr>
        </p:nvGraphicFramePr>
        <p:xfrm>
          <a:off x="683568" y="274638"/>
          <a:ext cx="8003232" cy="625070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36779">
                  <a:extLst>
                    <a:ext uri="{9D8B030D-6E8A-4147-A177-3AD203B41FA5}">
                      <a16:colId xmlns:a16="http://schemas.microsoft.com/office/drawing/2014/main" val="3995943574"/>
                    </a:ext>
                  </a:extLst>
                </a:gridCol>
                <a:gridCol w="6266453">
                  <a:extLst>
                    <a:ext uri="{9D8B030D-6E8A-4147-A177-3AD203B41FA5}">
                      <a16:colId xmlns:a16="http://schemas.microsoft.com/office/drawing/2014/main" val="846986599"/>
                    </a:ext>
                  </a:extLst>
                </a:gridCol>
              </a:tblGrid>
              <a:tr h="1475951">
                <a:tc>
                  <a:txBody>
                    <a:bodyPr/>
                    <a:lstStyle/>
                    <a:p>
                      <a:pPr marL="146050" marR="139065" algn="ctr">
                        <a:lnSpc>
                          <a:spcPct val="101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тематической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контрольной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 по любому</a:t>
                      </a:r>
                      <a:r>
                        <a:rPr lang="ru-RU" sz="1400" spc="-19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предмету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29335" marR="1019175" indent="400050">
                        <a:lnSpc>
                          <a:spcPct val="101000"/>
                        </a:lnSpc>
                        <a:spcBef>
                          <a:spcPts val="57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Универсальные учебные действия,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140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развития</a:t>
                      </a:r>
                      <a:r>
                        <a:rPr lang="ru-RU" sz="140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которых</a:t>
                      </a:r>
                      <a:r>
                        <a:rPr lang="ru-RU" sz="140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может</a:t>
                      </a:r>
                      <a:r>
                        <a:rPr lang="ru-RU" sz="140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быть</a:t>
                      </a:r>
                      <a:r>
                        <a:rPr lang="ru-RU" sz="140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проверен</a:t>
                      </a:r>
                    </a:p>
                    <a:p>
                      <a:pPr marL="133794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spc="1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данном</a:t>
                      </a:r>
                      <a:r>
                        <a:rPr lang="ru-RU" sz="1400" spc="1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разделе</a:t>
                      </a:r>
                      <a:r>
                        <a:rPr lang="ru-RU" sz="1400" spc="1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контрольной</a:t>
                      </a:r>
                      <a:r>
                        <a:rPr lang="ru-RU" sz="1400" spc="1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6925313"/>
                  </a:ext>
                </a:extLst>
              </a:tr>
              <a:tr h="980527">
                <a:tc>
                  <a:txBody>
                    <a:bodyPr/>
                    <a:lstStyle/>
                    <a:p>
                      <a:pPr marL="68580">
                        <a:spcBef>
                          <a:spcPts val="59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Предметные</a:t>
                      </a:r>
                      <a:r>
                        <a:rPr lang="ru-RU" sz="140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ct val="1030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r>
                        <a:rPr lang="ru-RU" sz="14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задания</a:t>
                      </a:r>
                      <a:r>
                        <a:rPr lang="ru-RU" sz="14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ru-RU" sz="14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знание</a:t>
                      </a:r>
                      <a:r>
                        <a:rPr lang="ru-RU" sz="1400" b="0" spc="8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формулировок</a:t>
                      </a:r>
                      <a:r>
                        <a:rPr lang="ru-RU" sz="14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законов,</a:t>
                      </a:r>
                      <a:r>
                        <a:rPr lang="ru-RU" sz="14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правил,</a:t>
                      </a:r>
                      <a:r>
                        <a:rPr lang="ru-RU" sz="14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терминов,</a:t>
                      </a:r>
                      <a:r>
                        <a:rPr lang="ru-RU" sz="1400" b="0" spc="8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фактов,</a:t>
                      </a:r>
                      <a:r>
                        <a:rPr lang="ru-RU" sz="1400" b="0" spc="-2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дат,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имен ученых,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авторов произведений,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подробностей исторических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событий</a:t>
                      </a:r>
                    </a:p>
                    <a:p>
                      <a:pPr marL="67945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-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т.д.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8634345"/>
                  </a:ext>
                </a:extLst>
              </a:tr>
              <a:tr h="3794228">
                <a:tc>
                  <a:txBody>
                    <a:bodyPr/>
                    <a:lstStyle/>
                    <a:p>
                      <a:pPr marL="68580" marR="109220">
                        <a:lnSpc>
                          <a:spcPct val="1030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14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познавательных</a:t>
                      </a:r>
                      <a:r>
                        <a:rPr lang="ru-RU" sz="1400" spc="-2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УУД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7945" marR="151765">
                        <a:lnSpc>
                          <a:spcPct val="103000"/>
                        </a:lnSpc>
                        <a:spcBef>
                          <a:spcPts val="59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r>
                        <a:rPr lang="ru-RU" sz="1400" b="0" spc="6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</a:t>
                      </a:r>
                      <a:r>
                        <a:rPr lang="ru-RU" sz="1400" b="0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знаково-символических</a:t>
                      </a:r>
                      <a:r>
                        <a:rPr lang="ru-RU" sz="1400" b="0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</a:t>
                      </a:r>
                      <a:r>
                        <a:rPr lang="ru-RU" sz="1400" b="0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представления</a:t>
                      </a:r>
                      <a:r>
                        <a:rPr lang="ru-RU" sz="1400" b="0" spc="6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информации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создания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моделей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изучаемых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объектов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процессов,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схем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учебных</a:t>
                      </a:r>
                      <a:r>
                        <a:rPr lang="ru-RU" sz="1400" b="0" spc="2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-2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практических</a:t>
                      </a:r>
                      <a:r>
                        <a:rPr lang="ru-RU" sz="1400" b="0" spc="-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задач.</a:t>
                      </a:r>
                    </a:p>
                    <a:p>
                      <a:pPr marL="67945">
                        <a:lnSpc>
                          <a:spcPct val="103000"/>
                        </a:lnSpc>
                        <a:spcBef>
                          <a:spcPts val="58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 Овладение начальными сведениями о сущности и особенностях объектов,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процессов</a:t>
                      </a:r>
                      <a:r>
                        <a:rPr lang="ru-RU" sz="1400" b="0" spc="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явлений</a:t>
                      </a:r>
                      <a:r>
                        <a:rPr lang="ru-RU" sz="1400" b="0" spc="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действительности</a:t>
                      </a:r>
                      <a:r>
                        <a:rPr lang="ru-RU" sz="1400" b="0" spc="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(природных,</a:t>
                      </a:r>
                      <a:r>
                        <a:rPr lang="ru-RU" sz="1400" b="0" spc="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социальных,</a:t>
                      </a:r>
                      <a:r>
                        <a:rPr lang="ru-RU" sz="1400" b="0" spc="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культурных,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технических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др.) в соответствии с содержанием конкретного учебного предмета.</a:t>
                      </a:r>
                    </a:p>
                    <a:p>
                      <a:pPr marL="342900" lvl="0" indent="-342900">
                        <a:spcBef>
                          <a:spcPts val="580"/>
                        </a:spcBef>
                        <a:spcAft>
                          <a:spcPts val="0"/>
                        </a:spcAft>
                        <a:buSzPts val="1000"/>
                        <a:buFont typeface="Times New Roman" panose="02020603050405020304" pitchFamily="18" charset="0"/>
                        <a:buAutoNum type="arabicPeriod" startAt="9"/>
                        <a:tabLst>
                          <a:tab pos="201295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Смысловое</a:t>
                      </a:r>
                      <a:r>
                        <a:rPr lang="ru-RU" sz="1400" b="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чтение.</a:t>
                      </a:r>
                    </a:p>
                    <a:p>
                      <a:pPr marL="342900" marR="85090" lvl="0" indent="-342900" algn="just">
                        <a:lnSpc>
                          <a:spcPct val="103000"/>
                        </a:lnSpc>
                        <a:spcBef>
                          <a:spcPts val="615"/>
                        </a:spcBef>
                        <a:spcAft>
                          <a:spcPts val="0"/>
                        </a:spcAft>
                        <a:buSzPts val="1000"/>
                        <a:buFont typeface="Times New Roman" panose="02020603050405020304" pitchFamily="18" charset="0"/>
                        <a:buAutoNum type="arabicPeriod" startAt="9"/>
                        <a:tabLst>
                          <a:tab pos="26924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Овладение логическими действиями сравнения, анализа, синтеза, обобщения,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классификации по родовидовым признакам, установления аналогий и причинно-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следственных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связей,</a:t>
                      </a:r>
                      <a:r>
                        <a:rPr lang="ru-RU" sz="14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построения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рассуждений,</a:t>
                      </a:r>
                      <a:r>
                        <a:rPr lang="ru-RU" sz="14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отнесения</a:t>
                      </a:r>
                      <a:r>
                        <a:rPr lang="ru-RU" sz="1400" b="0" spc="7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известным</a:t>
                      </a:r>
                      <a:r>
                        <a:rPr lang="ru-RU" sz="1400" b="0" spc="7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понятиям.</a:t>
                      </a:r>
                    </a:p>
                    <a:p>
                      <a:pPr marL="67945" marR="154305" algn="just">
                        <a:lnSpc>
                          <a:spcPct val="103000"/>
                        </a:lnSpc>
                        <a:spcBef>
                          <a:spcPts val="580"/>
                        </a:spcBef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 Овладение базовыми предметными и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межпредметными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понятиями,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отражающими</a:t>
                      </a:r>
                      <a:r>
                        <a:rPr lang="ru-RU" sz="1400" b="0" spc="-5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существенные связи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отношения между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объектами и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процессами.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9080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16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7831</TotalTime>
  <Words>1651</Words>
  <Application>Microsoft Office PowerPoint</Application>
  <PresentationFormat>Экран (4:3)</PresentationFormat>
  <Paragraphs>201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Microsoft Sans Serif</vt:lpstr>
      <vt:lpstr>Times New Roman</vt:lpstr>
      <vt:lpstr>Тема Office</vt:lpstr>
      <vt:lpstr>Презентация PowerPoint</vt:lpstr>
      <vt:lpstr>Презентация PowerPoint</vt:lpstr>
      <vt:lpstr>ПЛАН  1. Концептуальные позиции, обеспечивающие достоверность и надежность диагностики и оценки.   2 Структура контрольных работ в соответствии с требованиями ФГОС НОО, ООО, СОО  к качеству образовательных результатов.   3. Виды и формы заданий для развития и диагностики универсальных учебных действий.</vt:lpstr>
      <vt:lpstr>Презентация PowerPoint</vt:lpstr>
      <vt:lpstr>Концептуальные позиции, которыми надлежит пользоваться учителю,  чтобы обеспечить достоверность и надежность диагностики и оценки</vt:lpstr>
      <vt:lpstr>Структура тематических контрольных работ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и формы заданий для развития и диагностики универсальных учебных действий </vt:lpstr>
      <vt:lpstr>Достигнутый уровень  познавательных универсальных учебных действий  успешно диагностируется/развивается такими заданиями:</vt:lpstr>
      <vt:lpstr>Уровень коммуникативных УУД и развивается, и диагностируется такими заданиями: </vt:lpstr>
      <vt:lpstr>Особенное внимание уделите образовательным метапредметным результатам, требующим достаточного и высокого уровня развития регулятивных УУД. Такие задания, называемые компетентностными задачами, проверяют способность использовать знания в жизни.   </vt:lpstr>
      <vt:lpstr>Матрица требований  к образовательным результатам по ФГОС  как основа проектирования содержания урока </vt:lpstr>
      <vt:lpstr>Вывод: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admin</cp:lastModifiedBy>
  <cp:revision>624</cp:revision>
  <cp:lastPrinted>2023-04-07T10:23:05Z</cp:lastPrinted>
  <dcterms:created xsi:type="dcterms:W3CDTF">2020-06-16T08:32:34Z</dcterms:created>
  <dcterms:modified xsi:type="dcterms:W3CDTF">2023-05-22T07:33:10Z</dcterms:modified>
</cp:coreProperties>
</file>