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11" r:id="rId2"/>
    <p:sldId id="266" r:id="rId3"/>
    <p:sldId id="268" r:id="rId4"/>
    <p:sldId id="270" r:id="rId5"/>
    <p:sldId id="272" r:id="rId6"/>
    <p:sldId id="274" r:id="rId7"/>
    <p:sldId id="276" r:id="rId8"/>
    <p:sldId id="278" r:id="rId9"/>
    <p:sldId id="280" r:id="rId10"/>
    <p:sldId id="282" r:id="rId11"/>
    <p:sldId id="284" r:id="rId12"/>
    <p:sldId id="286" r:id="rId13"/>
    <p:sldId id="288" r:id="rId14"/>
    <p:sldId id="290" r:id="rId15"/>
    <p:sldId id="292" r:id="rId16"/>
    <p:sldId id="296" r:id="rId17"/>
    <p:sldId id="298" r:id="rId18"/>
    <p:sldId id="300" r:id="rId19"/>
    <p:sldId id="302" r:id="rId20"/>
    <p:sldId id="304" r:id="rId21"/>
    <p:sldId id="306" r:id="rId22"/>
    <p:sldId id="308" r:id="rId23"/>
  </p:sldIdLst>
  <p:sldSz cx="9144000" cy="6858000" type="screen4x3"/>
  <p:notesSz cx="6761163" cy="9942513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-12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FFAAB-4CA2-49C4-A6D2-7E24F81E711E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9577B-0D12-4ED0-B878-7EFC1784E7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4498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949FF-3F71-4A10-81C9-6A84D4C9A9B5}" type="datetimeFigureOut">
              <a:rPr lang="ru-RU" smtClean="0"/>
              <a:pPr/>
              <a:t>12.10.2023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BF00E2-5182-44A8-BD24-63A27C9FE1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793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155781-7021-4155-8405-F52909AFAB20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258532D-C47A-4A19-A858-8FCC6EE4B188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D813EE-4C0A-4C28-B243-F7504EAA1600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F2FBA1-15A0-4865-96B0-60F5F1009D1B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85E67FF-CD5B-4F69-8147-574A3979CA8B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8EBC790-4AAA-454E-87D4-08E6CDE87066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D25159F-BE27-4CDF-AA7E-AC3837177B49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847A16AB-3A1C-424B-BD79-4225FA94FB66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8032847-4B7A-407A-86EC-9B10F4A12332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E3DD63D-2802-48D3-AD55-881DBF38ACEE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A77D254-43D8-4CBD-AADE-663F59DF5BC0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D730339-33EE-40B2-A9C2-512DC1C32723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pPr/>
              <a:t>10/12/2023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6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4.png"/><Relationship Id="rId7" Type="http://schemas.openxmlformats.org/officeDocument/2006/relationships/image" Target="../media/image3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6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187450" y="1196975"/>
            <a:ext cx="69850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ru-RU" sz="2400" b="1" dirty="0">
              <a:solidFill>
                <a:srgbClr val="0033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  <p:sp>
        <p:nvSpPr>
          <p:cNvPr id="2052" name="Rectangle 9"/>
          <p:cNvSpPr>
            <a:spLocks noGrp="1" noChangeArrowheads="1"/>
          </p:cNvSpPr>
          <p:nvPr>
            <p:ph idx="1"/>
          </p:nvPr>
        </p:nvSpPr>
        <p:spPr>
          <a:xfrm>
            <a:off x="428624" y="116632"/>
            <a:ext cx="8319839" cy="6527056"/>
          </a:xfrm>
          <a:ln w="38100">
            <a:noFill/>
          </a:ln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  <a:defRPr/>
            </a:pPr>
            <a:endParaRPr lang="ru-RU" sz="2000" b="1" spc="20" dirty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Benguiat" pitchFamily="34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base">
              <a:lnSpc>
                <a:spcPct val="115000"/>
              </a:lnSpc>
              <a:spcAft>
                <a:spcPts val="1000"/>
              </a:spcAft>
              <a:buNone/>
              <a:tabLst>
                <a:tab pos="450215" algn="l"/>
              </a:tabLst>
            </a:pP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base">
              <a:lnSpc>
                <a:spcPct val="115000"/>
              </a:lnSpc>
              <a:spcAft>
                <a:spcPts val="1000"/>
              </a:spcAft>
              <a:buNone/>
              <a:tabLst>
                <a:tab pos="450215" algn="l"/>
              </a:tabLst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indent="0" algn="ctr">
              <a:buNone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000000"/>
                </a:solidFill>
                <a:latin typeface="Tahoma Bold"/>
              </a:rPr>
              <a:t>Современные формы работы по профориентации  дошкольников</a:t>
            </a:r>
          </a:p>
          <a:p>
            <a:pPr algn="r">
              <a:spcBef>
                <a:spcPct val="0"/>
              </a:spcBef>
              <a:buFontTx/>
              <a:buNone/>
              <a:defRPr/>
            </a:pPr>
            <a:endParaRPr 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ct val="0"/>
              </a:spcBef>
              <a:buFontTx/>
              <a:buNone/>
              <a:defRPr/>
            </a:pPr>
            <a:endParaRPr lang="ru-RU" sz="2000" b="1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Гладышева Ольга Тимофеевна</a:t>
            </a:r>
          </a:p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Учитель-логопед </a:t>
            </a:r>
          </a:p>
          <a:p>
            <a:pPr algn="r">
              <a:spcBef>
                <a:spcPct val="0"/>
              </a:spcBef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МКДОУ «Д/с №2»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ct val="0"/>
              </a:spcBef>
              <a:buFontTx/>
              <a:buNone/>
              <a:defRPr/>
            </a:pPr>
            <a:endParaRPr lang="ru-RU" sz="2000" i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5895D2F-E3D0-4750-A6BC-E31E24E637AC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67544" y="692695"/>
            <a:ext cx="7344816" cy="158417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0099FF">
                  <a:alpha val="59000"/>
                </a:srgbClr>
              </a:gs>
              <a:gs pos="50000">
                <a:schemeClr val="bg1">
                  <a:alpha val="55000"/>
                </a:schemeClr>
              </a:gs>
              <a:gs pos="100000">
                <a:srgbClr val="0099FF">
                  <a:alpha val="59000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Garamond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семинар для  </a:t>
            </a:r>
            <a:r>
              <a:rPr lang="ru-RU" sz="24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педагогов</a:t>
            </a:r>
            <a:endParaRPr lang="ru-RU" sz="24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195736" y="476672"/>
            <a:ext cx="4752528" cy="0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699792" y="548680"/>
            <a:ext cx="3960440" cy="0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W\Desktop\uo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49186"/>
            <a:ext cx="1285851" cy="1308814"/>
          </a:xfrm>
          <a:prstGeom prst="rect">
            <a:avLst/>
          </a:prstGeom>
          <a:noFill/>
        </p:spPr>
      </p:pic>
      <p:pic>
        <p:nvPicPr>
          <p:cNvPr id="10" name="Изображение7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812360" y="332656"/>
            <a:ext cx="936104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936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44468" y="334137"/>
            <a:ext cx="2025904" cy="3556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1836" y="509016"/>
            <a:ext cx="327660" cy="327660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1836" y="1589532"/>
            <a:ext cx="327660" cy="327660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1836" y="4293108"/>
            <a:ext cx="327660" cy="327660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1836" y="6341364"/>
            <a:ext cx="327660" cy="327660"/>
          </a:xfrm>
          <a:prstGeom prst="rect">
            <a:avLst/>
          </a:prstGeom>
        </p:spPr>
      </p:pic>
      <p:sp>
        <p:nvSpPr>
          <p:cNvPr id="8" name="New shape"/>
          <p:cNvSpPr/>
          <p:nvPr/>
        </p:nvSpPr>
        <p:spPr>
          <a:xfrm>
            <a:off x="3694811" y="133033"/>
            <a:ext cx="2445792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Целевой раздел: </a:t>
            </a:r>
          </a:p>
        </p:txBody>
      </p:sp>
      <p:sp>
        <p:nvSpPr>
          <p:cNvPr id="9" name="New shape"/>
          <p:cNvSpPr/>
          <p:nvPr/>
        </p:nvSpPr>
        <p:spPr>
          <a:xfrm>
            <a:off x="580949" y="472317"/>
            <a:ext cx="216124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Неправомерность</a:t>
            </a:r>
          </a:p>
        </p:txBody>
      </p:sp>
      <p:sp>
        <p:nvSpPr>
          <p:cNvPr id="10" name="New shape"/>
          <p:cNvSpPr/>
          <p:nvPr/>
        </p:nvSpPr>
        <p:spPr>
          <a:xfrm>
            <a:off x="2621915" y="472317"/>
            <a:ext cx="145077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требования</a:t>
            </a:r>
          </a:p>
        </p:txBody>
      </p:sp>
      <p:sp>
        <p:nvSpPr>
          <p:cNvPr id="11" name="New shape"/>
          <p:cNvSpPr/>
          <p:nvPr/>
        </p:nvSpPr>
        <p:spPr>
          <a:xfrm>
            <a:off x="3952367" y="472317"/>
            <a:ext cx="57014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от</a:t>
            </a:r>
          </a:p>
        </p:txBody>
      </p:sp>
      <p:sp>
        <p:nvSpPr>
          <p:cNvPr id="12" name="New shape"/>
          <p:cNvSpPr/>
          <p:nvPr/>
        </p:nvSpPr>
        <p:spPr>
          <a:xfrm>
            <a:off x="4400677" y="472317"/>
            <a:ext cx="90086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детей</a:t>
            </a:r>
          </a:p>
        </p:txBody>
      </p:sp>
      <p:sp>
        <p:nvSpPr>
          <p:cNvPr id="13" name="New shape"/>
          <p:cNvSpPr/>
          <p:nvPr/>
        </p:nvSpPr>
        <p:spPr>
          <a:xfrm>
            <a:off x="5180965" y="472317"/>
            <a:ext cx="159366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дошкольного</a:t>
            </a:r>
          </a:p>
        </p:txBody>
      </p:sp>
      <p:sp>
        <p:nvSpPr>
          <p:cNvPr id="14" name="New shape"/>
          <p:cNvSpPr/>
          <p:nvPr/>
        </p:nvSpPr>
        <p:spPr>
          <a:xfrm>
            <a:off x="6655053" y="472317"/>
            <a:ext cx="118970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возраста</a:t>
            </a:r>
          </a:p>
        </p:txBody>
      </p:sp>
      <p:sp>
        <p:nvSpPr>
          <p:cNvPr id="15" name="New shape"/>
          <p:cNvSpPr/>
          <p:nvPr/>
        </p:nvSpPr>
        <p:spPr>
          <a:xfrm>
            <a:off x="7723377" y="472317"/>
            <a:ext cx="146374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конкретных</a:t>
            </a:r>
          </a:p>
        </p:txBody>
      </p:sp>
      <p:sp>
        <p:nvSpPr>
          <p:cNvPr id="16" name="New shape"/>
          <p:cNvSpPr/>
          <p:nvPr/>
        </p:nvSpPr>
        <p:spPr>
          <a:xfrm>
            <a:off x="580949" y="716157"/>
            <a:ext cx="860809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образовательных достижений, понимание планируемых результатов реализации ФОП</a:t>
            </a:r>
          </a:p>
        </p:txBody>
      </p:sp>
      <p:sp>
        <p:nvSpPr>
          <p:cNvPr id="17" name="New shape"/>
          <p:cNvSpPr/>
          <p:nvPr/>
        </p:nvSpPr>
        <p:spPr>
          <a:xfrm>
            <a:off x="580949" y="959997"/>
            <a:ext cx="860912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как характеристик возможных достижений ребенка </a:t>
            </a:r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на разных возрастных этапах 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 к</a:t>
            </a:r>
          </a:p>
        </p:txBody>
      </p:sp>
      <p:sp>
        <p:nvSpPr>
          <p:cNvPr id="18" name="New shape"/>
          <p:cNvSpPr/>
          <p:nvPr/>
        </p:nvSpPr>
        <p:spPr>
          <a:xfrm>
            <a:off x="580949" y="1203837"/>
            <a:ext cx="269196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моменту завершения ДО</a:t>
            </a:r>
          </a:p>
        </p:txBody>
      </p:sp>
      <p:sp>
        <p:nvSpPr>
          <p:cNvPr id="19" name="New shape"/>
          <p:cNvSpPr/>
          <p:nvPr/>
        </p:nvSpPr>
        <p:spPr>
          <a:xfrm>
            <a:off x="580949" y="1524131"/>
            <a:ext cx="860770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Обозначенные в ФОП возможные достижения детей «к году», «к трем годам» и т.д.</a:t>
            </a:r>
          </a:p>
        </p:txBody>
      </p:sp>
      <p:sp>
        <p:nvSpPr>
          <p:cNvPr id="20" name="New shape"/>
          <p:cNvSpPr/>
          <p:nvPr/>
        </p:nvSpPr>
        <p:spPr>
          <a:xfrm>
            <a:off x="580949" y="1767971"/>
            <a:ext cx="96611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имеют</a:t>
            </a:r>
          </a:p>
        </p:txBody>
      </p:sp>
      <p:sp>
        <p:nvSpPr>
          <p:cNvPr id="21" name="New shape"/>
          <p:cNvSpPr/>
          <p:nvPr/>
        </p:nvSpPr>
        <p:spPr>
          <a:xfrm>
            <a:off x="1326134" y="1767971"/>
            <a:ext cx="125983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условный</a:t>
            </a:r>
          </a:p>
        </p:txBody>
      </p:sp>
      <p:sp>
        <p:nvSpPr>
          <p:cNvPr id="22" name="New shape"/>
          <p:cNvSpPr/>
          <p:nvPr/>
        </p:nvSpPr>
        <p:spPr>
          <a:xfrm>
            <a:off x="2364359" y="1767971"/>
            <a:ext cx="126773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характер,</a:t>
            </a:r>
          </a:p>
        </p:txBody>
      </p:sp>
      <p:sp>
        <p:nvSpPr>
          <p:cNvPr id="23" name="New shape"/>
          <p:cNvSpPr/>
          <p:nvPr/>
        </p:nvSpPr>
        <p:spPr>
          <a:xfrm>
            <a:off x="3411347" y="1767971"/>
            <a:ext cx="68135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что</a:t>
            </a:r>
          </a:p>
        </p:txBody>
      </p:sp>
      <p:sp>
        <p:nvSpPr>
          <p:cNvPr id="24" name="New shape"/>
          <p:cNvSpPr/>
          <p:nvPr/>
        </p:nvSpPr>
        <p:spPr>
          <a:xfrm>
            <a:off x="3870071" y="1767971"/>
            <a:ext cx="261936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предполагает широкий</a:t>
            </a:r>
          </a:p>
        </p:txBody>
      </p:sp>
      <p:sp>
        <p:nvSpPr>
          <p:cNvPr id="25" name="New shape"/>
          <p:cNvSpPr/>
          <p:nvPr/>
        </p:nvSpPr>
        <p:spPr>
          <a:xfrm>
            <a:off x="6267958" y="1767971"/>
            <a:ext cx="142462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возрастной</a:t>
            </a:r>
          </a:p>
        </p:txBody>
      </p:sp>
      <p:sp>
        <p:nvSpPr>
          <p:cNvPr id="26" name="New shape"/>
          <p:cNvSpPr/>
          <p:nvPr/>
        </p:nvSpPr>
        <p:spPr>
          <a:xfrm>
            <a:off x="7470394" y="1767971"/>
            <a:ext cx="123997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диапазон</a:t>
            </a:r>
          </a:p>
        </p:txBody>
      </p:sp>
      <p:sp>
        <p:nvSpPr>
          <p:cNvPr id="27" name="New shape"/>
          <p:cNvSpPr/>
          <p:nvPr/>
        </p:nvSpPr>
        <p:spPr>
          <a:xfrm>
            <a:off x="8488680" y="1767971"/>
            <a:ext cx="69837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для</a:t>
            </a:r>
          </a:p>
        </p:txBody>
      </p:sp>
      <p:sp>
        <p:nvSpPr>
          <p:cNvPr id="28" name="New shape"/>
          <p:cNvSpPr/>
          <p:nvPr/>
        </p:nvSpPr>
        <p:spPr>
          <a:xfrm>
            <a:off x="580949" y="2011811"/>
            <a:ext cx="496337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достижения ребенком планируемых результатов</a:t>
            </a:r>
          </a:p>
        </p:txBody>
      </p:sp>
      <p:sp>
        <p:nvSpPr>
          <p:cNvPr id="29" name="New shape"/>
          <p:cNvSpPr/>
          <p:nvPr/>
        </p:nvSpPr>
        <p:spPr>
          <a:xfrm>
            <a:off x="580949" y="2331851"/>
            <a:ext cx="860614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Планируемые результаты в младенческом, раннем, дошкольном возрасте (к 4-м, к 5-</a:t>
            </a:r>
          </a:p>
        </p:txBody>
      </p:sp>
      <p:sp>
        <p:nvSpPr>
          <p:cNvPr id="30" name="New shape"/>
          <p:cNvSpPr/>
          <p:nvPr/>
        </p:nvSpPr>
        <p:spPr>
          <a:xfrm>
            <a:off x="580949" y="2575691"/>
            <a:ext cx="860706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ти, к 6-ти годам) и к моменту завершения освоения ФОП </a:t>
            </a:r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представлены, дополнены и</a:t>
            </a:r>
          </a:p>
        </p:txBody>
      </p:sp>
      <p:sp>
        <p:nvSpPr>
          <p:cNvPr id="31" name="New shape"/>
          <p:cNvSpPr/>
          <p:nvPr/>
        </p:nvSpPr>
        <p:spPr>
          <a:xfrm>
            <a:off x="580949" y="2819376"/>
            <a:ext cx="6895592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конкретизированы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, с учетом цели и задач дошкольного образования</a:t>
            </a:r>
          </a:p>
        </p:txBody>
      </p:sp>
      <p:sp>
        <p:nvSpPr>
          <p:cNvPr id="32" name="New shape"/>
          <p:cNvSpPr/>
          <p:nvPr/>
        </p:nvSpPr>
        <p:spPr>
          <a:xfrm>
            <a:off x="580949" y="3139952"/>
            <a:ext cx="198551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Педагогическая</a:t>
            </a:r>
          </a:p>
        </p:txBody>
      </p:sp>
      <p:sp>
        <p:nvSpPr>
          <p:cNvPr id="33" name="New shape"/>
          <p:cNvSpPr/>
          <p:nvPr/>
        </p:nvSpPr>
        <p:spPr>
          <a:xfrm>
            <a:off x="2408555" y="3139952"/>
            <a:ext cx="151786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диагностика</a:t>
            </a:r>
          </a:p>
        </p:txBody>
      </p:sp>
      <p:sp>
        <p:nvSpPr>
          <p:cNvPr id="34" name="New shape"/>
          <p:cNvSpPr/>
          <p:nvPr/>
        </p:nvSpPr>
        <p:spPr>
          <a:xfrm>
            <a:off x="3767963" y="3139952"/>
            <a:ext cx="148279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достижения</a:t>
            </a:r>
          </a:p>
        </p:txBody>
      </p:sp>
      <p:sp>
        <p:nvSpPr>
          <p:cNvPr id="35" name="New shape"/>
          <p:cNvSpPr/>
          <p:nvPr/>
        </p:nvSpPr>
        <p:spPr>
          <a:xfrm>
            <a:off x="5092573" y="3139952"/>
            <a:ext cx="161839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планируемых</a:t>
            </a:r>
          </a:p>
        </p:txBody>
      </p:sp>
      <p:sp>
        <p:nvSpPr>
          <p:cNvPr id="36" name="New shape"/>
          <p:cNvSpPr/>
          <p:nvPr/>
        </p:nvSpPr>
        <p:spPr>
          <a:xfrm>
            <a:off x="6552946" y="3139952"/>
            <a:ext cx="150630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результатов</a:t>
            </a:r>
          </a:p>
        </p:txBody>
      </p:sp>
      <p:sp>
        <p:nvSpPr>
          <p:cNvPr id="37" name="New shape"/>
          <p:cNvSpPr/>
          <p:nvPr/>
        </p:nvSpPr>
        <p:spPr>
          <a:xfrm>
            <a:off x="7900415" y="3139952"/>
            <a:ext cx="79972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ФОП</a:t>
            </a:r>
          </a:p>
        </p:txBody>
      </p:sp>
      <p:sp>
        <p:nvSpPr>
          <p:cNvPr id="38" name="New shape"/>
          <p:cNvSpPr/>
          <p:nvPr/>
        </p:nvSpPr>
        <p:spPr>
          <a:xfrm>
            <a:off x="8540496" y="3139952"/>
            <a:ext cx="64946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ДО</a:t>
            </a:r>
          </a:p>
        </p:txBody>
      </p:sp>
      <p:sp>
        <p:nvSpPr>
          <p:cNvPr id="39" name="New shape"/>
          <p:cNvSpPr/>
          <p:nvPr/>
        </p:nvSpPr>
        <p:spPr>
          <a:xfrm>
            <a:off x="580949" y="3383792"/>
            <a:ext cx="146617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направлена</a:t>
            </a:r>
          </a:p>
        </p:txBody>
      </p:sp>
      <p:sp>
        <p:nvSpPr>
          <p:cNvPr id="40" name="New shape"/>
          <p:cNvSpPr/>
          <p:nvPr/>
        </p:nvSpPr>
        <p:spPr>
          <a:xfrm>
            <a:off x="1928114" y="3383792"/>
            <a:ext cx="58495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на</a:t>
            </a:r>
          </a:p>
        </p:txBody>
      </p:sp>
      <p:sp>
        <p:nvSpPr>
          <p:cNvPr id="41" name="New shape"/>
          <p:cNvSpPr/>
          <p:nvPr/>
        </p:nvSpPr>
        <p:spPr>
          <a:xfrm>
            <a:off x="2393315" y="3383792"/>
            <a:ext cx="122639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изучение</a:t>
            </a:r>
          </a:p>
        </p:txBody>
      </p:sp>
      <p:sp>
        <p:nvSpPr>
          <p:cNvPr id="42" name="New shape"/>
          <p:cNvSpPr/>
          <p:nvPr/>
        </p:nvSpPr>
        <p:spPr>
          <a:xfrm>
            <a:off x="3501263" y="3383792"/>
            <a:ext cx="187682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деятельностных</a:t>
            </a:r>
          </a:p>
        </p:txBody>
      </p:sp>
      <p:sp>
        <p:nvSpPr>
          <p:cNvPr id="43" name="New shape"/>
          <p:cNvSpPr/>
          <p:nvPr/>
        </p:nvSpPr>
        <p:spPr>
          <a:xfrm>
            <a:off x="5260213" y="3383792"/>
            <a:ext cx="104518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умений</a:t>
            </a:r>
          </a:p>
        </p:txBody>
      </p:sp>
      <p:sp>
        <p:nvSpPr>
          <p:cNvPr id="44" name="New shape"/>
          <p:cNvSpPr/>
          <p:nvPr/>
        </p:nvSpPr>
        <p:spPr>
          <a:xfrm>
            <a:off x="6185662" y="3383792"/>
            <a:ext cx="118706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ребенка,</a:t>
            </a:r>
          </a:p>
        </p:txBody>
      </p:sp>
      <p:sp>
        <p:nvSpPr>
          <p:cNvPr id="45" name="New shape"/>
          <p:cNvSpPr/>
          <p:nvPr/>
        </p:nvSpPr>
        <p:spPr>
          <a:xfrm>
            <a:off x="7252462" y="3383792"/>
            <a:ext cx="66756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его</a:t>
            </a:r>
          </a:p>
        </p:txBody>
      </p:sp>
      <p:sp>
        <p:nvSpPr>
          <p:cNvPr id="46" name="New shape"/>
          <p:cNvSpPr/>
          <p:nvPr/>
        </p:nvSpPr>
        <p:spPr>
          <a:xfrm>
            <a:off x="7799577" y="3383792"/>
            <a:ext cx="138813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интересов,</a:t>
            </a:r>
          </a:p>
        </p:txBody>
      </p:sp>
      <p:sp>
        <p:nvSpPr>
          <p:cNvPr id="47" name="New shape"/>
          <p:cNvSpPr/>
          <p:nvPr/>
        </p:nvSpPr>
        <p:spPr>
          <a:xfrm>
            <a:off x="580949" y="3627632"/>
            <a:ext cx="17523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предпочтений,</a:t>
            </a:r>
          </a:p>
        </p:txBody>
      </p:sp>
      <p:sp>
        <p:nvSpPr>
          <p:cNvPr id="48" name="New shape"/>
          <p:cNvSpPr/>
          <p:nvPr/>
        </p:nvSpPr>
        <p:spPr>
          <a:xfrm>
            <a:off x="2069846" y="3627632"/>
            <a:ext cx="424750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склонностей, личностных особенностей,</a:t>
            </a:r>
          </a:p>
        </p:txBody>
      </p:sp>
      <p:sp>
        <p:nvSpPr>
          <p:cNvPr id="49" name="New shape"/>
          <p:cNvSpPr/>
          <p:nvPr/>
        </p:nvSpPr>
        <p:spPr>
          <a:xfrm>
            <a:off x="6053074" y="3627632"/>
            <a:ext cx="282973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способов взаимодействия</a:t>
            </a:r>
          </a:p>
        </p:txBody>
      </p:sp>
      <p:sp>
        <p:nvSpPr>
          <p:cNvPr id="50" name="New shape"/>
          <p:cNvSpPr/>
          <p:nvPr/>
        </p:nvSpPr>
        <p:spPr>
          <a:xfrm>
            <a:off x="8618220" y="3627632"/>
            <a:ext cx="56878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со</a:t>
            </a:r>
          </a:p>
        </p:txBody>
      </p:sp>
      <p:sp>
        <p:nvSpPr>
          <p:cNvPr id="51" name="New shape"/>
          <p:cNvSpPr/>
          <p:nvPr/>
        </p:nvSpPr>
        <p:spPr>
          <a:xfrm>
            <a:off x="580949" y="3871472"/>
            <a:ext cx="290868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взрослыми и сверстниками</a:t>
            </a:r>
          </a:p>
        </p:txBody>
      </p:sp>
      <p:sp>
        <p:nvSpPr>
          <p:cNvPr id="52" name="New shape"/>
          <p:cNvSpPr/>
          <p:nvPr/>
        </p:nvSpPr>
        <p:spPr>
          <a:xfrm>
            <a:off x="580949" y="4191512"/>
            <a:ext cx="407701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Цели педагогической диагностики, а</a:t>
            </a:r>
          </a:p>
        </p:txBody>
      </p:sp>
      <p:sp>
        <p:nvSpPr>
          <p:cNvPr id="53" name="New shape"/>
          <p:cNvSpPr/>
          <p:nvPr/>
        </p:nvSpPr>
        <p:spPr>
          <a:xfrm>
            <a:off x="4393057" y="4191512"/>
            <a:ext cx="371718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также особенности ее проведения</a:t>
            </a:r>
          </a:p>
        </p:txBody>
      </p:sp>
      <p:sp>
        <p:nvSpPr>
          <p:cNvPr id="54" name="New shape"/>
          <p:cNvSpPr/>
          <p:nvPr/>
        </p:nvSpPr>
        <p:spPr>
          <a:xfrm>
            <a:off x="7845298" y="4191512"/>
            <a:ext cx="134091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(основные</a:t>
            </a:r>
          </a:p>
        </p:txBody>
      </p:sp>
      <p:sp>
        <p:nvSpPr>
          <p:cNvPr id="55" name="New shape"/>
          <p:cNvSpPr/>
          <p:nvPr/>
        </p:nvSpPr>
        <p:spPr>
          <a:xfrm>
            <a:off x="580949" y="4435606"/>
            <a:ext cx="592673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формы, методы) определяются ФГОС ДО (п.3.2.3 и п. 4.6).</a:t>
            </a:r>
          </a:p>
        </p:txBody>
      </p:sp>
      <p:sp>
        <p:nvSpPr>
          <p:cNvPr id="56" name="New shape"/>
          <p:cNvSpPr/>
          <p:nvPr/>
        </p:nvSpPr>
        <p:spPr>
          <a:xfrm>
            <a:off x="580949" y="4755646"/>
            <a:ext cx="199619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</a:t>
            </a:r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Периодичность</a:t>
            </a:r>
          </a:p>
        </p:txBody>
      </p:sp>
      <p:sp>
        <p:nvSpPr>
          <p:cNvPr id="57" name="New shape"/>
          <p:cNvSpPr/>
          <p:nvPr/>
        </p:nvSpPr>
        <p:spPr>
          <a:xfrm>
            <a:off x="2336927" y="4755646"/>
            <a:ext cx="147043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проведения</a:t>
            </a:r>
          </a:p>
        </p:txBody>
      </p:sp>
      <p:sp>
        <p:nvSpPr>
          <p:cNvPr id="58" name="New shape"/>
          <p:cNvSpPr/>
          <p:nvPr/>
        </p:nvSpPr>
        <p:spPr>
          <a:xfrm>
            <a:off x="3563747" y="4755646"/>
            <a:ext cx="158819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диагностики,</a:t>
            </a:r>
          </a:p>
        </p:txBody>
      </p:sp>
      <p:sp>
        <p:nvSpPr>
          <p:cNvPr id="59" name="New shape"/>
          <p:cNvSpPr/>
          <p:nvPr/>
        </p:nvSpPr>
        <p:spPr>
          <a:xfrm>
            <a:off x="4909693" y="4755646"/>
            <a:ext cx="99998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способ</a:t>
            </a:r>
          </a:p>
        </p:txBody>
      </p:sp>
      <p:sp>
        <p:nvSpPr>
          <p:cNvPr id="60" name="New shape"/>
          <p:cNvSpPr/>
          <p:nvPr/>
        </p:nvSpPr>
        <p:spPr>
          <a:xfrm>
            <a:off x="5667122" y="4755646"/>
            <a:ext cx="225229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и форма фиксации</a:t>
            </a:r>
          </a:p>
        </p:txBody>
      </p:sp>
      <p:sp>
        <p:nvSpPr>
          <p:cNvPr id="61" name="New shape"/>
          <p:cNvSpPr/>
          <p:nvPr/>
        </p:nvSpPr>
        <p:spPr>
          <a:xfrm>
            <a:off x="7677658" y="4755646"/>
            <a:ext cx="150752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результатов</a:t>
            </a:r>
          </a:p>
        </p:txBody>
      </p:sp>
      <p:sp>
        <p:nvSpPr>
          <p:cNvPr id="62" name="New shape"/>
          <p:cNvSpPr/>
          <p:nvPr/>
        </p:nvSpPr>
        <p:spPr>
          <a:xfrm>
            <a:off x="580949" y="4999486"/>
            <a:ext cx="301442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определяется ДОО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. В ФОП</a:t>
            </a:r>
          </a:p>
        </p:txBody>
      </p:sp>
      <p:sp>
        <p:nvSpPr>
          <p:cNvPr id="63" name="New shape"/>
          <p:cNvSpPr/>
          <p:nvPr/>
        </p:nvSpPr>
        <p:spPr>
          <a:xfrm>
            <a:off x="3336671" y="4999486"/>
            <a:ext cx="511701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уточнена оптимальная периодичность 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– дважды</a:t>
            </a:r>
          </a:p>
        </p:txBody>
      </p:sp>
      <p:sp>
        <p:nvSpPr>
          <p:cNvPr id="64" name="New shape"/>
          <p:cNvSpPr/>
          <p:nvPr/>
        </p:nvSpPr>
        <p:spPr>
          <a:xfrm>
            <a:off x="8194548" y="4999486"/>
            <a:ext cx="47197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65" name="New shape"/>
          <p:cNvSpPr/>
          <p:nvPr/>
        </p:nvSpPr>
        <p:spPr>
          <a:xfrm>
            <a:off x="8407908" y="4999486"/>
            <a:ext cx="77856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года</a:t>
            </a:r>
          </a:p>
        </p:txBody>
      </p:sp>
      <p:sp>
        <p:nvSpPr>
          <p:cNvPr id="66" name="New shape"/>
          <p:cNvSpPr/>
          <p:nvPr/>
        </p:nvSpPr>
        <p:spPr>
          <a:xfrm>
            <a:off x="580949" y="5243326"/>
            <a:ext cx="143921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(стартовая,</a:t>
            </a:r>
          </a:p>
        </p:txBody>
      </p:sp>
      <p:sp>
        <p:nvSpPr>
          <p:cNvPr id="67" name="New shape"/>
          <p:cNvSpPr/>
          <p:nvPr/>
        </p:nvSpPr>
        <p:spPr>
          <a:xfrm>
            <a:off x="1765046" y="5243326"/>
            <a:ext cx="45920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</a:t>
            </a:r>
          </a:p>
        </p:txBody>
      </p:sp>
      <p:sp>
        <p:nvSpPr>
          <p:cNvPr id="68" name="New shape"/>
          <p:cNvSpPr/>
          <p:nvPr/>
        </p:nvSpPr>
        <p:spPr>
          <a:xfrm>
            <a:off x="1970786" y="5243326"/>
            <a:ext cx="102045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учетом</a:t>
            </a:r>
          </a:p>
        </p:txBody>
      </p:sp>
      <p:sp>
        <p:nvSpPr>
          <p:cNvPr id="69" name="New shape"/>
          <p:cNvSpPr/>
          <p:nvPr/>
        </p:nvSpPr>
        <p:spPr>
          <a:xfrm>
            <a:off x="2737739" y="5243326"/>
            <a:ext cx="286366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адаптационно периода, и</a:t>
            </a:r>
          </a:p>
        </p:txBody>
      </p:sp>
      <p:sp>
        <p:nvSpPr>
          <p:cNvPr id="70" name="New shape"/>
          <p:cNvSpPr/>
          <p:nvPr/>
        </p:nvSpPr>
        <p:spPr>
          <a:xfrm>
            <a:off x="5347081" y="5243326"/>
            <a:ext cx="223582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заключительная на</a:t>
            </a:r>
          </a:p>
        </p:txBody>
      </p:sp>
      <p:sp>
        <p:nvSpPr>
          <p:cNvPr id="71" name="New shape"/>
          <p:cNvSpPr/>
          <p:nvPr/>
        </p:nvSpPr>
        <p:spPr>
          <a:xfrm>
            <a:off x="7328662" y="5243326"/>
            <a:ext cx="88343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этапе</a:t>
            </a:r>
          </a:p>
        </p:txBody>
      </p:sp>
      <p:sp>
        <p:nvSpPr>
          <p:cNvPr id="72" name="New shape"/>
          <p:cNvSpPr/>
          <p:nvPr/>
        </p:nvSpPr>
        <p:spPr>
          <a:xfrm>
            <a:off x="7958327" y="5243326"/>
            <a:ext cx="122841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освоения</a:t>
            </a:r>
          </a:p>
        </p:txBody>
      </p:sp>
      <p:sp>
        <p:nvSpPr>
          <p:cNvPr id="73" name="New shape"/>
          <p:cNvSpPr/>
          <p:nvPr/>
        </p:nvSpPr>
        <p:spPr>
          <a:xfrm>
            <a:off x="580949" y="5487166"/>
            <a:ext cx="380198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содержания программы возрастной</a:t>
            </a:r>
          </a:p>
        </p:txBody>
      </p:sp>
      <p:sp>
        <p:nvSpPr>
          <p:cNvPr id="74" name="New shape"/>
          <p:cNvSpPr/>
          <p:nvPr/>
        </p:nvSpPr>
        <p:spPr>
          <a:xfrm>
            <a:off x="4123055" y="5487166"/>
            <a:ext cx="26627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группой). Присутствуют</a:t>
            </a:r>
          </a:p>
        </p:txBody>
      </p:sp>
      <p:sp>
        <p:nvSpPr>
          <p:cNvPr id="75" name="New shape"/>
          <p:cNvSpPr/>
          <p:nvPr/>
        </p:nvSpPr>
        <p:spPr>
          <a:xfrm>
            <a:off x="6525514" y="5487166"/>
            <a:ext cx="266268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уточнения об основном</a:t>
            </a:r>
          </a:p>
        </p:txBody>
      </p:sp>
      <p:sp>
        <p:nvSpPr>
          <p:cNvPr id="76" name="New shape"/>
          <p:cNvSpPr/>
          <p:nvPr/>
        </p:nvSpPr>
        <p:spPr>
          <a:xfrm>
            <a:off x="580949" y="5730851"/>
            <a:ext cx="1027124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методе</a:t>
            </a:r>
          </a:p>
        </p:txBody>
      </p:sp>
      <p:sp>
        <p:nvSpPr>
          <p:cNvPr id="77" name="New shape"/>
          <p:cNvSpPr/>
          <p:nvPr/>
        </p:nvSpPr>
        <p:spPr>
          <a:xfrm>
            <a:off x="1498346" y="5730851"/>
            <a:ext cx="1743093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(наблюдении),</a:t>
            </a:r>
          </a:p>
        </p:txBody>
      </p:sp>
      <p:sp>
        <p:nvSpPr>
          <p:cNvPr id="78" name="New shape"/>
          <p:cNvSpPr/>
          <p:nvPr/>
        </p:nvSpPr>
        <p:spPr>
          <a:xfrm>
            <a:off x="3130931" y="5730851"/>
            <a:ext cx="993020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других</a:t>
            </a:r>
          </a:p>
        </p:txBody>
      </p:sp>
      <p:sp>
        <p:nvSpPr>
          <p:cNvPr id="79" name="New shape"/>
          <p:cNvSpPr/>
          <p:nvPr/>
        </p:nvSpPr>
        <p:spPr>
          <a:xfrm>
            <a:off x="4014851" y="5730851"/>
            <a:ext cx="2552645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малоформализованных</a:t>
            </a:r>
          </a:p>
        </p:txBody>
      </p:sp>
      <p:sp>
        <p:nvSpPr>
          <p:cNvPr id="80" name="New shape"/>
          <p:cNvSpPr/>
          <p:nvPr/>
        </p:nvSpPr>
        <p:spPr>
          <a:xfrm>
            <a:off x="6458458" y="5730851"/>
            <a:ext cx="1126592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методах</a:t>
            </a:r>
          </a:p>
        </p:txBody>
      </p:sp>
      <p:sp>
        <p:nvSpPr>
          <p:cNvPr id="81" name="New shape"/>
          <p:cNvSpPr/>
          <p:nvPr/>
        </p:nvSpPr>
        <p:spPr>
          <a:xfrm>
            <a:off x="7474965" y="5730851"/>
            <a:ext cx="480047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82" name="New shape"/>
          <p:cNvSpPr/>
          <p:nvPr/>
        </p:nvSpPr>
        <p:spPr>
          <a:xfrm>
            <a:off x="7845298" y="5730851"/>
            <a:ext cx="1341566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методиках</a:t>
            </a:r>
          </a:p>
        </p:txBody>
      </p:sp>
      <p:sp>
        <p:nvSpPr>
          <p:cNvPr id="83" name="New shape"/>
          <p:cNvSpPr/>
          <p:nvPr/>
        </p:nvSpPr>
        <p:spPr>
          <a:xfrm>
            <a:off x="580949" y="5975151"/>
            <a:ext cx="827957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педагогической диагностики, а также об индикаторах оценки наблюдаемых фактов</a:t>
            </a:r>
          </a:p>
        </p:txBody>
      </p:sp>
      <p:sp>
        <p:nvSpPr>
          <p:cNvPr id="84" name="New shape"/>
          <p:cNvSpPr/>
          <p:nvPr/>
        </p:nvSpPr>
        <p:spPr>
          <a:xfrm>
            <a:off x="580949" y="6295191"/>
            <a:ext cx="826764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Проведение психологической диагностики определяется положениями ФГОС ДО</a:t>
            </a:r>
          </a:p>
        </p:txBody>
      </p:sp>
      <p:sp>
        <p:nvSpPr>
          <p:cNvPr id="85" name="New shape"/>
          <p:cNvSpPr/>
          <p:nvPr/>
        </p:nvSpPr>
        <p:spPr>
          <a:xfrm>
            <a:off x="8566403" y="6295191"/>
            <a:ext cx="62072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(п.</a:t>
            </a:r>
          </a:p>
        </p:txBody>
      </p:sp>
      <p:sp>
        <p:nvSpPr>
          <p:cNvPr id="86" name="New shape"/>
          <p:cNvSpPr/>
          <p:nvPr/>
        </p:nvSpPr>
        <p:spPr>
          <a:xfrm>
            <a:off x="580949" y="6543388"/>
            <a:ext cx="899067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3.2.3)</a:t>
            </a:r>
          </a:p>
        </p:txBody>
      </p:sp>
      <p:sp>
        <p:nvSpPr>
          <p:cNvPr id="87" name="New shape"/>
          <p:cNvSpPr/>
          <p:nvPr/>
        </p:nvSpPr>
        <p:spPr>
          <a:xfrm>
            <a:off x="227686" y="2467058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88" name="New shape"/>
          <p:cNvSpPr/>
          <p:nvPr/>
        </p:nvSpPr>
        <p:spPr>
          <a:xfrm>
            <a:off x="227686" y="3331018"/>
            <a:ext cx="557707" cy="36341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89" name="New shape"/>
          <p:cNvSpPr/>
          <p:nvPr/>
        </p:nvSpPr>
        <p:spPr>
          <a:xfrm>
            <a:off x="202082" y="4987754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14116" y="334137"/>
            <a:ext cx="3086608" cy="3556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1836" y="509016"/>
            <a:ext cx="327660" cy="327660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9644" y="2636520"/>
            <a:ext cx="327660" cy="327660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1836" y="4815840"/>
            <a:ext cx="327660" cy="327660"/>
          </a:xfrm>
          <a:prstGeom prst="rect">
            <a:avLst/>
          </a:prstGeom>
        </p:spPr>
      </p:pic>
      <p:sp>
        <p:nvSpPr>
          <p:cNvPr id="7" name="New shape"/>
          <p:cNvSpPr/>
          <p:nvPr/>
        </p:nvSpPr>
        <p:spPr>
          <a:xfrm>
            <a:off x="3164459" y="133033"/>
            <a:ext cx="3506267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Содержательный раздел: </a:t>
            </a:r>
          </a:p>
        </p:txBody>
      </p:sp>
      <p:sp>
        <p:nvSpPr>
          <p:cNvPr id="8" name="New shape"/>
          <p:cNvSpPr/>
          <p:nvPr/>
        </p:nvSpPr>
        <p:spPr>
          <a:xfrm>
            <a:off x="580949" y="472317"/>
            <a:ext cx="184809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Представлены</a:t>
            </a:r>
          </a:p>
        </p:txBody>
      </p:sp>
      <p:sp>
        <p:nvSpPr>
          <p:cNvPr id="9" name="New shape"/>
          <p:cNvSpPr/>
          <p:nvPr/>
        </p:nvSpPr>
        <p:spPr>
          <a:xfrm>
            <a:off x="2167382" y="472317"/>
            <a:ext cx="122701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задачи и</a:t>
            </a:r>
          </a:p>
        </p:txBody>
      </p:sp>
      <p:sp>
        <p:nvSpPr>
          <p:cNvPr id="10" name="New shape"/>
          <p:cNvSpPr/>
          <p:nvPr/>
        </p:nvSpPr>
        <p:spPr>
          <a:xfrm>
            <a:off x="3132455" y="472317"/>
            <a:ext cx="458428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содержание образовательной деятельности</a:t>
            </a:r>
          </a:p>
        </p:txBody>
      </p:sp>
      <p:sp>
        <p:nvSpPr>
          <p:cNvPr id="11" name="New shape"/>
          <p:cNvSpPr/>
          <p:nvPr/>
        </p:nvSpPr>
        <p:spPr>
          <a:xfrm>
            <a:off x="7455153" y="472317"/>
            <a:ext cx="173425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 детьми всех</a:t>
            </a:r>
          </a:p>
        </p:txBody>
      </p:sp>
      <p:sp>
        <p:nvSpPr>
          <p:cNvPr id="12" name="New shape"/>
          <p:cNvSpPr/>
          <p:nvPr/>
        </p:nvSpPr>
        <p:spPr>
          <a:xfrm>
            <a:off x="580949" y="716157"/>
            <a:ext cx="547211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возрастных групп по всем образовательным областям</a:t>
            </a:r>
          </a:p>
        </p:txBody>
      </p:sp>
      <p:sp>
        <p:nvSpPr>
          <p:cNvPr id="13" name="New shape"/>
          <p:cNvSpPr/>
          <p:nvPr/>
        </p:nvSpPr>
        <p:spPr>
          <a:xfrm>
            <a:off x="580949" y="1040555"/>
            <a:ext cx="439337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14" name="New shape"/>
          <p:cNvSpPr/>
          <p:nvPr/>
        </p:nvSpPr>
        <p:spPr>
          <a:xfrm>
            <a:off x="792785" y="1036197"/>
            <a:ext cx="152009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Содержание</a:t>
            </a:r>
          </a:p>
        </p:txBody>
      </p:sp>
      <p:sp>
        <p:nvSpPr>
          <p:cNvPr id="15" name="New shape"/>
          <p:cNvSpPr/>
          <p:nvPr/>
        </p:nvSpPr>
        <p:spPr>
          <a:xfrm>
            <a:off x="2086610" y="1036197"/>
            <a:ext cx="197898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образовательной</a:t>
            </a:r>
          </a:p>
        </p:txBody>
      </p:sp>
      <p:sp>
        <p:nvSpPr>
          <p:cNvPr id="16" name="New shape"/>
          <p:cNvSpPr/>
          <p:nvPr/>
        </p:nvSpPr>
        <p:spPr>
          <a:xfrm>
            <a:off x="3839591" y="1036197"/>
            <a:ext cx="163461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деятельности</a:t>
            </a:r>
          </a:p>
        </p:txBody>
      </p:sp>
      <p:sp>
        <p:nvSpPr>
          <p:cNvPr id="17" name="New shape"/>
          <p:cNvSpPr/>
          <p:nvPr/>
        </p:nvSpPr>
        <p:spPr>
          <a:xfrm>
            <a:off x="5249545" y="1036197"/>
            <a:ext cx="47197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18" name="New shape"/>
          <p:cNvSpPr/>
          <p:nvPr/>
        </p:nvSpPr>
        <p:spPr>
          <a:xfrm>
            <a:off x="5493385" y="1036197"/>
            <a:ext cx="105916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каждой</a:t>
            </a:r>
          </a:p>
        </p:txBody>
      </p:sp>
      <p:sp>
        <p:nvSpPr>
          <p:cNvPr id="19" name="New shape"/>
          <p:cNvSpPr/>
          <p:nvPr/>
        </p:nvSpPr>
        <p:spPr>
          <a:xfrm>
            <a:off x="6325870" y="1036197"/>
            <a:ext cx="197898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образовательной</a:t>
            </a:r>
          </a:p>
        </p:txBody>
      </p:sp>
      <p:sp>
        <p:nvSpPr>
          <p:cNvPr id="20" name="New shape"/>
          <p:cNvSpPr/>
          <p:nvPr/>
        </p:nvSpPr>
        <p:spPr>
          <a:xfrm>
            <a:off x="8078724" y="1036197"/>
            <a:ext cx="110943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области</a:t>
            </a:r>
          </a:p>
        </p:txBody>
      </p:sp>
      <p:sp>
        <p:nvSpPr>
          <p:cNvPr id="21" name="New shape"/>
          <p:cNvSpPr/>
          <p:nvPr/>
        </p:nvSpPr>
        <p:spPr>
          <a:xfrm>
            <a:off x="580949" y="1279882"/>
            <a:ext cx="7335446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дополнено и расширено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, с учетом цели, задач, планируемых результатов</a:t>
            </a:r>
          </a:p>
        </p:txBody>
      </p:sp>
      <p:sp>
        <p:nvSpPr>
          <p:cNvPr id="22" name="New shape"/>
          <p:cNvSpPr/>
          <p:nvPr/>
        </p:nvSpPr>
        <p:spPr>
          <a:xfrm>
            <a:off x="580949" y="1600331"/>
            <a:ext cx="165776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Содержание</a:t>
            </a:r>
          </a:p>
        </p:txBody>
      </p:sp>
      <p:sp>
        <p:nvSpPr>
          <p:cNvPr id="23" name="New shape"/>
          <p:cNvSpPr/>
          <p:nvPr/>
        </p:nvSpPr>
        <p:spPr>
          <a:xfrm>
            <a:off x="2162810" y="1600331"/>
            <a:ext cx="199560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образовательных</a:t>
            </a:r>
          </a:p>
        </p:txBody>
      </p:sp>
      <p:sp>
        <p:nvSpPr>
          <p:cNvPr id="24" name="New shape"/>
          <p:cNvSpPr/>
          <p:nvPr/>
        </p:nvSpPr>
        <p:spPr>
          <a:xfrm>
            <a:off x="4081907" y="1600331"/>
            <a:ext cx="121443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областей</a:t>
            </a:r>
          </a:p>
        </p:txBody>
      </p:sp>
      <p:sp>
        <p:nvSpPr>
          <p:cNvPr id="25" name="New shape"/>
          <p:cNvSpPr/>
          <p:nvPr/>
        </p:nvSpPr>
        <p:spPr>
          <a:xfrm>
            <a:off x="5219065" y="1600331"/>
            <a:ext cx="137131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дополнено</a:t>
            </a:r>
          </a:p>
        </p:txBody>
      </p:sp>
      <p:sp>
        <p:nvSpPr>
          <p:cNvPr id="26" name="New shape"/>
          <p:cNvSpPr/>
          <p:nvPr/>
        </p:nvSpPr>
        <p:spPr>
          <a:xfrm>
            <a:off x="6513322" y="1600331"/>
            <a:ext cx="124625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задачами</a:t>
            </a:r>
          </a:p>
        </p:txBody>
      </p:sp>
      <p:sp>
        <p:nvSpPr>
          <p:cNvPr id="27" name="New shape"/>
          <p:cNvSpPr/>
          <p:nvPr/>
        </p:nvSpPr>
        <p:spPr>
          <a:xfrm>
            <a:off x="7682230" y="1600331"/>
            <a:ext cx="150549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воспитания,</a:t>
            </a:r>
          </a:p>
        </p:txBody>
      </p:sp>
      <p:sp>
        <p:nvSpPr>
          <p:cNvPr id="28" name="New shape"/>
          <p:cNvSpPr/>
          <p:nvPr/>
        </p:nvSpPr>
        <p:spPr>
          <a:xfrm>
            <a:off x="580949" y="1844171"/>
            <a:ext cx="171974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отражающими</a:t>
            </a:r>
          </a:p>
        </p:txBody>
      </p:sp>
      <p:sp>
        <p:nvSpPr>
          <p:cNvPr id="29" name="New shape"/>
          <p:cNvSpPr/>
          <p:nvPr/>
        </p:nvSpPr>
        <p:spPr>
          <a:xfrm>
            <a:off x="2136902" y="1844171"/>
            <a:ext cx="187318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направленность</a:t>
            </a:r>
          </a:p>
        </p:txBody>
      </p:sp>
      <p:sp>
        <p:nvSpPr>
          <p:cNvPr id="30" name="New shape"/>
          <p:cNvSpPr/>
          <p:nvPr/>
        </p:nvSpPr>
        <p:spPr>
          <a:xfrm>
            <a:off x="3847211" y="1844171"/>
            <a:ext cx="58647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на</a:t>
            </a:r>
          </a:p>
        </p:txBody>
      </p:sp>
      <p:sp>
        <p:nvSpPr>
          <p:cNvPr id="31" name="New shape"/>
          <p:cNvSpPr/>
          <p:nvPr/>
        </p:nvSpPr>
        <p:spPr>
          <a:xfrm>
            <a:off x="4268089" y="1844171"/>
            <a:ext cx="153063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приобщение</a:t>
            </a:r>
          </a:p>
        </p:txBody>
      </p:sp>
      <p:sp>
        <p:nvSpPr>
          <p:cNvPr id="32" name="New shape"/>
          <p:cNvSpPr/>
          <p:nvPr/>
        </p:nvSpPr>
        <p:spPr>
          <a:xfrm>
            <a:off x="5633593" y="1844171"/>
            <a:ext cx="90086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детей</a:t>
            </a:r>
          </a:p>
        </p:txBody>
      </p:sp>
      <p:sp>
        <p:nvSpPr>
          <p:cNvPr id="33" name="New shape"/>
          <p:cNvSpPr/>
          <p:nvPr/>
        </p:nvSpPr>
        <p:spPr>
          <a:xfrm>
            <a:off x="6368542" y="1844171"/>
            <a:ext cx="46670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к</a:t>
            </a:r>
          </a:p>
        </p:txBody>
      </p:sp>
      <p:sp>
        <p:nvSpPr>
          <p:cNvPr id="34" name="New shape"/>
          <p:cNvSpPr/>
          <p:nvPr/>
        </p:nvSpPr>
        <p:spPr>
          <a:xfrm>
            <a:off x="6670294" y="1844171"/>
            <a:ext cx="13532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ценностям</a:t>
            </a:r>
          </a:p>
        </p:txBody>
      </p:sp>
      <p:sp>
        <p:nvSpPr>
          <p:cNvPr id="35" name="New shape"/>
          <p:cNvSpPr/>
          <p:nvPr/>
        </p:nvSpPr>
        <p:spPr>
          <a:xfrm>
            <a:off x="7857489" y="1844171"/>
            <a:ext cx="13307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«Родина»,</a:t>
            </a:r>
          </a:p>
        </p:txBody>
      </p:sp>
      <p:sp>
        <p:nvSpPr>
          <p:cNvPr id="36" name="New shape"/>
          <p:cNvSpPr/>
          <p:nvPr/>
        </p:nvSpPr>
        <p:spPr>
          <a:xfrm>
            <a:off x="580949" y="2088011"/>
            <a:ext cx="146475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«Природа»,</a:t>
            </a:r>
          </a:p>
        </p:txBody>
      </p:sp>
      <p:sp>
        <p:nvSpPr>
          <p:cNvPr id="37" name="New shape"/>
          <p:cNvSpPr/>
          <p:nvPr/>
        </p:nvSpPr>
        <p:spPr>
          <a:xfrm>
            <a:off x="1844294" y="2088011"/>
            <a:ext cx="122679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«Семья»,</a:t>
            </a:r>
          </a:p>
        </p:txBody>
      </p:sp>
      <p:sp>
        <p:nvSpPr>
          <p:cNvPr id="38" name="New shape"/>
          <p:cNvSpPr/>
          <p:nvPr/>
        </p:nvSpPr>
        <p:spPr>
          <a:xfrm>
            <a:off x="2870327" y="2088011"/>
            <a:ext cx="143252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«Человек»,</a:t>
            </a:r>
          </a:p>
        </p:txBody>
      </p:sp>
      <p:sp>
        <p:nvSpPr>
          <p:cNvPr id="39" name="New shape"/>
          <p:cNvSpPr/>
          <p:nvPr/>
        </p:nvSpPr>
        <p:spPr>
          <a:xfrm>
            <a:off x="4101719" y="2088011"/>
            <a:ext cx="126409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«Жизнь»,</a:t>
            </a:r>
          </a:p>
        </p:txBody>
      </p:sp>
      <p:sp>
        <p:nvSpPr>
          <p:cNvPr id="40" name="New shape"/>
          <p:cNvSpPr/>
          <p:nvPr/>
        </p:nvSpPr>
        <p:spPr>
          <a:xfrm>
            <a:off x="5165725" y="2088011"/>
            <a:ext cx="179980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«Милосердие»,</a:t>
            </a:r>
          </a:p>
        </p:txBody>
      </p:sp>
      <p:sp>
        <p:nvSpPr>
          <p:cNvPr id="41" name="New shape"/>
          <p:cNvSpPr/>
          <p:nvPr/>
        </p:nvSpPr>
        <p:spPr>
          <a:xfrm>
            <a:off x="6764782" y="2088011"/>
            <a:ext cx="124361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«Добро»,</a:t>
            </a:r>
          </a:p>
        </p:txBody>
      </p:sp>
      <p:sp>
        <p:nvSpPr>
          <p:cNvPr id="42" name="New shape"/>
          <p:cNvSpPr/>
          <p:nvPr/>
        </p:nvSpPr>
        <p:spPr>
          <a:xfrm>
            <a:off x="7807198" y="2088011"/>
            <a:ext cx="138124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«Дружба»,</a:t>
            </a:r>
          </a:p>
        </p:txBody>
      </p:sp>
      <p:sp>
        <p:nvSpPr>
          <p:cNvPr id="43" name="New shape"/>
          <p:cNvSpPr/>
          <p:nvPr/>
        </p:nvSpPr>
        <p:spPr>
          <a:xfrm>
            <a:off x="580949" y="2331851"/>
            <a:ext cx="770599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«Сотрудничество», «Труд», «Познание», «Культура», «Красота», «Здоровье»</a:t>
            </a:r>
          </a:p>
        </p:txBody>
      </p:sp>
      <p:sp>
        <p:nvSpPr>
          <p:cNvPr id="44" name="New shape"/>
          <p:cNvSpPr/>
          <p:nvPr/>
        </p:nvSpPr>
        <p:spPr>
          <a:xfrm>
            <a:off x="580949" y="2651891"/>
            <a:ext cx="259165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Вариативность форм,</a:t>
            </a:r>
          </a:p>
        </p:txBody>
      </p:sp>
      <p:sp>
        <p:nvSpPr>
          <p:cNvPr id="45" name="New shape"/>
          <p:cNvSpPr/>
          <p:nvPr/>
        </p:nvSpPr>
        <p:spPr>
          <a:xfrm>
            <a:off x="2934335" y="2651891"/>
            <a:ext cx="218012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способов, методов</a:t>
            </a:r>
          </a:p>
        </p:txBody>
      </p:sp>
      <p:sp>
        <p:nvSpPr>
          <p:cNvPr id="46" name="New shape"/>
          <p:cNvSpPr/>
          <p:nvPr/>
        </p:nvSpPr>
        <p:spPr>
          <a:xfrm>
            <a:off x="4877689" y="2651891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47" name="New shape"/>
          <p:cNvSpPr/>
          <p:nvPr/>
        </p:nvSpPr>
        <p:spPr>
          <a:xfrm>
            <a:off x="5120005" y="2651891"/>
            <a:ext cx="108470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средств</a:t>
            </a:r>
          </a:p>
        </p:txBody>
      </p:sp>
      <p:sp>
        <p:nvSpPr>
          <p:cNvPr id="48" name="New shape"/>
          <p:cNvSpPr/>
          <p:nvPr/>
        </p:nvSpPr>
        <p:spPr>
          <a:xfrm>
            <a:off x="5967349" y="2651891"/>
            <a:ext cx="249892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реализации ФОП ДО.</a:t>
            </a:r>
          </a:p>
        </p:txBody>
      </p:sp>
      <p:sp>
        <p:nvSpPr>
          <p:cNvPr id="49" name="New shape"/>
          <p:cNvSpPr/>
          <p:nvPr/>
        </p:nvSpPr>
        <p:spPr>
          <a:xfrm>
            <a:off x="8229600" y="2651891"/>
            <a:ext cx="95843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Выбор</a:t>
            </a:r>
          </a:p>
        </p:txBody>
      </p:sp>
      <p:sp>
        <p:nvSpPr>
          <p:cNvPr id="50" name="New shape"/>
          <p:cNvSpPr/>
          <p:nvPr/>
        </p:nvSpPr>
        <p:spPr>
          <a:xfrm>
            <a:off x="580949" y="2895576"/>
            <a:ext cx="1418890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зависит не</a:t>
            </a:r>
          </a:p>
        </p:txBody>
      </p:sp>
      <p:sp>
        <p:nvSpPr>
          <p:cNvPr id="51" name="New shape"/>
          <p:cNvSpPr/>
          <p:nvPr/>
        </p:nvSpPr>
        <p:spPr>
          <a:xfrm>
            <a:off x="1743710" y="2895576"/>
            <a:ext cx="1312857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только от</a:t>
            </a:r>
          </a:p>
        </p:txBody>
      </p:sp>
      <p:sp>
        <p:nvSpPr>
          <p:cNvPr id="52" name="New shape"/>
          <p:cNvSpPr/>
          <p:nvPr/>
        </p:nvSpPr>
        <p:spPr>
          <a:xfrm>
            <a:off x="2800223" y="2895576"/>
            <a:ext cx="5437467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возрастных и индивидуальных особенностей детей,</a:t>
            </a:r>
          </a:p>
        </p:txBody>
      </p:sp>
      <p:sp>
        <p:nvSpPr>
          <p:cNvPr id="53" name="New shape"/>
          <p:cNvSpPr/>
          <p:nvPr/>
        </p:nvSpPr>
        <p:spPr>
          <a:xfrm>
            <a:off x="7981188" y="2895576"/>
            <a:ext cx="1208432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учета их</a:t>
            </a:r>
          </a:p>
        </p:txBody>
      </p:sp>
      <p:sp>
        <p:nvSpPr>
          <p:cNvPr id="54" name="New shape"/>
          <p:cNvSpPr/>
          <p:nvPr/>
        </p:nvSpPr>
        <p:spPr>
          <a:xfrm>
            <a:off x="580949" y="3139952"/>
            <a:ext cx="103302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особых</a:t>
            </a:r>
          </a:p>
        </p:txBody>
      </p:sp>
      <p:sp>
        <p:nvSpPr>
          <p:cNvPr id="55" name="New shape"/>
          <p:cNvSpPr/>
          <p:nvPr/>
        </p:nvSpPr>
        <p:spPr>
          <a:xfrm>
            <a:off x="1435862" y="3139952"/>
            <a:ext cx="199560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образовательных</a:t>
            </a:r>
          </a:p>
        </p:txBody>
      </p:sp>
      <p:sp>
        <p:nvSpPr>
          <p:cNvPr id="56" name="New shape"/>
          <p:cNvSpPr/>
          <p:nvPr/>
        </p:nvSpPr>
        <p:spPr>
          <a:xfrm>
            <a:off x="3254375" y="3139952"/>
            <a:ext cx="171122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потребностей,</a:t>
            </a:r>
          </a:p>
        </p:txBody>
      </p:sp>
      <p:sp>
        <p:nvSpPr>
          <p:cNvPr id="57" name="New shape"/>
          <p:cNvSpPr/>
          <p:nvPr/>
        </p:nvSpPr>
        <p:spPr>
          <a:xfrm>
            <a:off x="4787773" y="3139952"/>
            <a:ext cx="59165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но</a:t>
            </a:r>
          </a:p>
        </p:txBody>
      </p:sp>
      <p:sp>
        <p:nvSpPr>
          <p:cNvPr id="58" name="New shape"/>
          <p:cNvSpPr/>
          <p:nvPr/>
        </p:nvSpPr>
        <p:spPr>
          <a:xfrm>
            <a:off x="5202301" y="3139952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59" name="New shape"/>
          <p:cNvSpPr/>
          <p:nvPr/>
        </p:nvSpPr>
        <p:spPr>
          <a:xfrm>
            <a:off x="5504053" y="3139952"/>
            <a:ext cx="57014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от</a:t>
            </a:r>
          </a:p>
        </p:txBody>
      </p:sp>
      <p:sp>
        <p:nvSpPr>
          <p:cNvPr id="60" name="New shape"/>
          <p:cNvSpPr/>
          <p:nvPr/>
        </p:nvSpPr>
        <p:spPr>
          <a:xfrm>
            <a:off x="5895721" y="3139952"/>
            <a:ext cx="105998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личных</a:t>
            </a:r>
          </a:p>
        </p:txBody>
      </p:sp>
      <p:sp>
        <p:nvSpPr>
          <p:cNvPr id="61" name="New shape"/>
          <p:cNvSpPr/>
          <p:nvPr/>
        </p:nvSpPr>
        <p:spPr>
          <a:xfrm>
            <a:off x="6778498" y="3139952"/>
            <a:ext cx="138509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интересов,</a:t>
            </a:r>
          </a:p>
        </p:txBody>
      </p:sp>
      <p:sp>
        <p:nvSpPr>
          <p:cNvPr id="62" name="New shape"/>
          <p:cNvSpPr/>
          <p:nvPr/>
        </p:nvSpPr>
        <p:spPr>
          <a:xfrm>
            <a:off x="7987284" y="3139952"/>
            <a:ext cx="120085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мотивов,</a:t>
            </a:r>
          </a:p>
        </p:txBody>
      </p:sp>
      <p:sp>
        <p:nvSpPr>
          <p:cNvPr id="63" name="New shape"/>
          <p:cNvSpPr/>
          <p:nvPr/>
        </p:nvSpPr>
        <p:spPr>
          <a:xfrm>
            <a:off x="580949" y="3383792"/>
            <a:ext cx="230828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ожиданий, желаний</a:t>
            </a:r>
          </a:p>
        </p:txBody>
      </p:sp>
      <p:sp>
        <p:nvSpPr>
          <p:cNvPr id="64" name="New shape"/>
          <p:cNvSpPr/>
          <p:nvPr/>
        </p:nvSpPr>
        <p:spPr>
          <a:xfrm>
            <a:off x="2652395" y="3383792"/>
            <a:ext cx="96210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детей.</a:t>
            </a:r>
          </a:p>
        </p:txBody>
      </p:sp>
      <p:sp>
        <p:nvSpPr>
          <p:cNvPr id="65" name="New shape"/>
          <p:cNvSpPr/>
          <p:nvPr/>
        </p:nvSpPr>
        <p:spPr>
          <a:xfrm>
            <a:off x="3376295" y="3383792"/>
            <a:ext cx="96329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Важно</a:t>
            </a:r>
          </a:p>
        </p:txBody>
      </p:sp>
      <p:sp>
        <p:nvSpPr>
          <p:cNvPr id="66" name="New shape"/>
          <p:cNvSpPr/>
          <p:nvPr/>
        </p:nvSpPr>
        <p:spPr>
          <a:xfrm>
            <a:off x="4101719" y="3383792"/>
            <a:ext cx="135550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признание</a:t>
            </a:r>
          </a:p>
        </p:txBody>
      </p:sp>
      <p:sp>
        <p:nvSpPr>
          <p:cNvPr id="67" name="New shape"/>
          <p:cNvSpPr/>
          <p:nvPr/>
        </p:nvSpPr>
        <p:spPr>
          <a:xfrm>
            <a:off x="5220589" y="3383792"/>
            <a:ext cx="186892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приоритетности</a:t>
            </a:r>
          </a:p>
        </p:txBody>
      </p:sp>
      <p:sp>
        <p:nvSpPr>
          <p:cNvPr id="68" name="New shape"/>
          <p:cNvSpPr/>
          <p:nvPr/>
        </p:nvSpPr>
        <p:spPr>
          <a:xfrm>
            <a:off x="6853174" y="3383792"/>
            <a:ext cx="142786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субъектной</a:t>
            </a:r>
          </a:p>
        </p:txBody>
      </p:sp>
      <p:sp>
        <p:nvSpPr>
          <p:cNvPr id="69" name="New shape"/>
          <p:cNvSpPr/>
          <p:nvPr/>
        </p:nvSpPr>
        <p:spPr>
          <a:xfrm>
            <a:off x="8043672" y="3383792"/>
            <a:ext cx="11424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позиции</a:t>
            </a:r>
          </a:p>
        </p:txBody>
      </p:sp>
      <p:sp>
        <p:nvSpPr>
          <p:cNvPr id="70" name="New shape"/>
          <p:cNvSpPr/>
          <p:nvPr/>
        </p:nvSpPr>
        <p:spPr>
          <a:xfrm>
            <a:off x="580949" y="3627632"/>
            <a:ext cx="390501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ребенка в образовательном процессе</a:t>
            </a:r>
          </a:p>
        </p:txBody>
      </p:sp>
      <p:sp>
        <p:nvSpPr>
          <p:cNvPr id="71" name="New shape"/>
          <p:cNvSpPr/>
          <p:nvPr/>
        </p:nvSpPr>
        <p:spPr>
          <a:xfrm>
            <a:off x="580949" y="3947672"/>
            <a:ext cx="105151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Могут</a:t>
            </a:r>
          </a:p>
        </p:txBody>
      </p:sp>
      <p:sp>
        <p:nvSpPr>
          <p:cNvPr id="72" name="New shape"/>
          <p:cNvSpPr/>
          <p:nvPr/>
        </p:nvSpPr>
        <p:spPr>
          <a:xfrm>
            <a:off x="1457198" y="3947672"/>
            <a:ext cx="182960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использоваться</a:t>
            </a:r>
          </a:p>
        </p:txBody>
      </p:sp>
      <p:sp>
        <p:nvSpPr>
          <p:cNvPr id="73" name="New shape"/>
          <p:cNvSpPr/>
          <p:nvPr/>
        </p:nvSpPr>
        <p:spPr>
          <a:xfrm>
            <a:off x="3112643" y="3947672"/>
            <a:ext cx="137840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различные</a:t>
            </a:r>
          </a:p>
        </p:txBody>
      </p:sp>
      <p:sp>
        <p:nvSpPr>
          <p:cNvPr id="74" name="New shape"/>
          <p:cNvSpPr/>
          <p:nvPr/>
        </p:nvSpPr>
        <p:spPr>
          <a:xfrm>
            <a:off x="4316857" y="3947672"/>
            <a:ext cx="200209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образовательные</a:t>
            </a:r>
          </a:p>
        </p:txBody>
      </p:sp>
      <p:sp>
        <p:nvSpPr>
          <p:cNvPr id="75" name="New shape"/>
          <p:cNvSpPr/>
          <p:nvPr/>
        </p:nvSpPr>
        <p:spPr>
          <a:xfrm>
            <a:off x="6144514" y="3947672"/>
            <a:ext cx="149070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технологии,</a:t>
            </a:r>
          </a:p>
        </p:txBody>
      </p:sp>
      <p:sp>
        <p:nvSpPr>
          <p:cNvPr id="76" name="New shape"/>
          <p:cNvSpPr/>
          <p:nvPr/>
        </p:nvSpPr>
        <p:spPr>
          <a:xfrm>
            <a:off x="7459726" y="3947672"/>
            <a:ext cx="47197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77" name="New shape"/>
          <p:cNvSpPr/>
          <p:nvPr/>
        </p:nvSpPr>
        <p:spPr>
          <a:xfrm>
            <a:off x="7756906" y="3947672"/>
            <a:ext cx="70121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том</a:t>
            </a:r>
          </a:p>
        </p:txBody>
      </p:sp>
      <p:sp>
        <p:nvSpPr>
          <p:cNvPr id="78" name="New shape"/>
          <p:cNvSpPr/>
          <p:nvPr/>
        </p:nvSpPr>
        <p:spPr>
          <a:xfrm>
            <a:off x="8284464" y="3947672"/>
            <a:ext cx="90188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числе</a:t>
            </a:r>
          </a:p>
        </p:txBody>
      </p:sp>
      <p:sp>
        <p:nvSpPr>
          <p:cNvPr id="79" name="New shape"/>
          <p:cNvSpPr/>
          <p:nvPr/>
        </p:nvSpPr>
        <p:spPr>
          <a:xfrm>
            <a:off x="580949" y="4191512"/>
            <a:ext cx="181804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дистанционные</a:t>
            </a:r>
          </a:p>
        </p:txBody>
      </p:sp>
      <p:sp>
        <p:nvSpPr>
          <p:cNvPr id="80" name="New shape"/>
          <p:cNvSpPr/>
          <p:nvPr/>
        </p:nvSpPr>
        <p:spPr>
          <a:xfrm>
            <a:off x="2327402" y="4191512"/>
            <a:ext cx="200189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образовательные</a:t>
            </a:r>
          </a:p>
        </p:txBody>
      </p:sp>
      <p:sp>
        <p:nvSpPr>
          <p:cNvPr id="81" name="New shape"/>
          <p:cNvSpPr/>
          <p:nvPr/>
        </p:nvSpPr>
        <p:spPr>
          <a:xfrm>
            <a:off x="4257421" y="4191512"/>
            <a:ext cx="149049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технологии,</a:t>
            </a:r>
          </a:p>
        </p:txBody>
      </p:sp>
      <p:sp>
        <p:nvSpPr>
          <p:cNvPr id="82" name="New shape"/>
          <p:cNvSpPr/>
          <p:nvPr/>
        </p:nvSpPr>
        <p:spPr>
          <a:xfrm>
            <a:off x="5674741" y="4191512"/>
            <a:ext cx="178886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дистанционное</a:t>
            </a:r>
          </a:p>
        </p:txBody>
      </p:sp>
      <p:sp>
        <p:nvSpPr>
          <p:cNvPr id="83" name="New shape"/>
          <p:cNvSpPr/>
          <p:nvPr/>
        </p:nvSpPr>
        <p:spPr>
          <a:xfrm>
            <a:off x="7391146" y="4191512"/>
            <a:ext cx="130422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обучение,</a:t>
            </a:r>
          </a:p>
        </p:txBody>
      </p:sp>
      <p:sp>
        <p:nvSpPr>
          <p:cNvPr id="84" name="New shape"/>
          <p:cNvSpPr/>
          <p:nvPr/>
        </p:nvSpPr>
        <p:spPr>
          <a:xfrm>
            <a:off x="8622792" y="4191512"/>
            <a:ext cx="56513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за</a:t>
            </a:r>
          </a:p>
        </p:txBody>
      </p:sp>
      <p:sp>
        <p:nvSpPr>
          <p:cNvPr id="85" name="New shape"/>
          <p:cNvSpPr/>
          <p:nvPr/>
        </p:nvSpPr>
        <p:spPr>
          <a:xfrm>
            <a:off x="580949" y="4435606"/>
            <a:ext cx="63592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исключением тех, которые могут нанести вред здоровью детей</a:t>
            </a:r>
          </a:p>
        </p:txBody>
      </p:sp>
      <p:sp>
        <p:nvSpPr>
          <p:cNvPr id="86" name="New shape"/>
          <p:cNvSpPr/>
          <p:nvPr/>
        </p:nvSpPr>
        <p:spPr>
          <a:xfrm>
            <a:off x="580949" y="4755646"/>
            <a:ext cx="860638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Педагог самостоятельно определяет формы, способы, методы реализации ФОП ДО,</a:t>
            </a:r>
          </a:p>
        </p:txBody>
      </p:sp>
      <p:sp>
        <p:nvSpPr>
          <p:cNvPr id="87" name="New shape"/>
          <p:cNvSpPr/>
          <p:nvPr/>
        </p:nvSpPr>
        <p:spPr>
          <a:xfrm>
            <a:off x="580949" y="4999486"/>
            <a:ext cx="860453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 соответствии с задачами воспитания и обучения, возрастными и индивидуальными</a:t>
            </a:r>
          </a:p>
        </p:txBody>
      </p:sp>
      <p:sp>
        <p:nvSpPr>
          <p:cNvPr id="88" name="New shape"/>
          <p:cNvSpPr/>
          <p:nvPr/>
        </p:nvSpPr>
        <p:spPr>
          <a:xfrm>
            <a:off x="580949" y="5243326"/>
            <a:ext cx="177811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особенностями</a:t>
            </a:r>
          </a:p>
        </p:txBody>
      </p:sp>
      <p:sp>
        <p:nvSpPr>
          <p:cNvPr id="89" name="New shape"/>
          <p:cNvSpPr/>
          <p:nvPr/>
        </p:nvSpPr>
        <p:spPr>
          <a:xfrm>
            <a:off x="2112518" y="5243326"/>
            <a:ext cx="96228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детей,</a:t>
            </a:r>
          </a:p>
        </p:txBody>
      </p:sp>
      <p:sp>
        <p:nvSpPr>
          <p:cNvPr id="90" name="New shape"/>
          <p:cNvSpPr/>
          <p:nvPr/>
        </p:nvSpPr>
        <p:spPr>
          <a:xfrm>
            <a:off x="2826131" y="5243326"/>
            <a:ext cx="150549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спецификой</a:t>
            </a:r>
          </a:p>
        </p:txBody>
      </p:sp>
      <p:sp>
        <p:nvSpPr>
          <p:cNvPr id="91" name="New shape"/>
          <p:cNvSpPr/>
          <p:nvPr/>
        </p:nvSpPr>
        <p:spPr>
          <a:xfrm>
            <a:off x="4083431" y="5243326"/>
            <a:ext cx="58039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их</a:t>
            </a:r>
          </a:p>
        </p:txBody>
      </p:sp>
      <p:sp>
        <p:nvSpPr>
          <p:cNvPr id="92" name="New shape"/>
          <p:cNvSpPr/>
          <p:nvPr/>
        </p:nvSpPr>
        <p:spPr>
          <a:xfrm>
            <a:off x="4415917" y="5243326"/>
            <a:ext cx="199560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образовательных</a:t>
            </a:r>
          </a:p>
        </p:txBody>
      </p:sp>
      <p:sp>
        <p:nvSpPr>
          <p:cNvPr id="93" name="New shape"/>
          <p:cNvSpPr/>
          <p:nvPr/>
        </p:nvSpPr>
        <p:spPr>
          <a:xfrm>
            <a:off x="6164326" y="5243326"/>
            <a:ext cx="165001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потребностей</a:t>
            </a:r>
          </a:p>
        </p:txBody>
      </p:sp>
      <p:sp>
        <p:nvSpPr>
          <p:cNvPr id="94" name="New shape"/>
          <p:cNvSpPr/>
          <p:nvPr/>
        </p:nvSpPr>
        <p:spPr>
          <a:xfrm>
            <a:off x="7566406" y="5243326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95" name="New shape"/>
          <p:cNvSpPr/>
          <p:nvPr/>
        </p:nvSpPr>
        <p:spPr>
          <a:xfrm>
            <a:off x="7798053" y="5243326"/>
            <a:ext cx="138907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интересов.</a:t>
            </a:r>
          </a:p>
        </p:txBody>
      </p:sp>
      <p:sp>
        <p:nvSpPr>
          <p:cNvPr id="96" name="New shape"/>
          <p:cNvSpPr/>
          <p:nvPr/>
        </p:nvSpPr>
        <p:spPr>
          <a:xfrm>
            <a:off x="580949" y="5487166"/>
            <a:ext cx="72959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При</a:t>
            </a:r>
          </a:p>
        </p:txBody>
      </p:sp>
      <p:sp>
        <p:nvSpPr>
          <p:cNvPr id="97" name="New shape"/>
          <p:cNvSpPr/>
          <p:nvPr/>
        </p:nvSpPr>
        <p:spPr>
          <a:xfrm>
            <a:off x="1208837" y="5487166"/>
            <a:ext cx="105268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выборе</a:t>
            </a:r>
          </a:p>
        </p:txBody>
      </p:sp>
      <p:sp>
        <p:nvSpPr>
          <p:cNvPr id="98" name="New shape"/>
          <p:cNvSpPr/>
          <p:nvPr/>
        </p:nvSpPr>
        <p:spPr>
          <a:xfrm>
            <a:off x="2159762" y="5487166"/>
            <a:ext cx="87147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форм</a:t>
            </a:r>
          </a:p>
        </p:txBody>
      </p:sp>
      <p:sp>
        <p:nvSpPr>
          <p:cNvPr id="99" name="New shape"/>
          <p:cNvSpPr/>
          <p:nvPr/>
        </p:nvSpPr>
        <p:spPr>
          <a:xfrm>
            <a:off x="2929763" y="5487166"/>
            <a:ext cx="146090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реализации</a:t>
            </a:r>
          </a:p>
        </p:txBody>
      </p:sp>
      <p:sp>
        <p:nvSpPr>
          <p:cNvPr id="100" name="New shape"/>
          <p:cNvSpPr/>
          <p:nvPr/>
        </p:nvSpPr>
        <p:spPr>
          <a:xfrm>
            <a:off x="4289425" y="5487166"/>
            <a:ext cx="205904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образовательного</a:t>
            </a:r>
          </a:p>
        </p:txBody>
      </p:sp>
      <p:sp>
        <p:nvSpPr>
          <p:cNvPr id="101" name="New shape"/>
          <p:cNvSpPr/>
          <p:nvPr/>
        </p:nvSpPr>
        <p:spPr>
          <a:xfrm>
            <a:off x="6246622" y="5487166"/>
            <a:ext cx="155576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содержания,</a:t>
            </a:r>
          </a:p>
        </p:txBody>
      </p:sp>
      <p:sp>
        <p:nvSpPr>
          <p:cNvPr id="102" name="New shape"/>
          <p:cNvSpPr/>
          <p:nvPr/>
        </p:nvSpPr>
        <p:spPr>
          <a:xfrm>
            <a:off x="7700518" y="5487166"/>
            <a:ext cx="148583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необходимо</a:t>
            </a:r>
          </a:p>
        </p:txBody>
      </p:sp>
      <p:sp>
        <p:nvSpPr>
          <p:cNvPr id="103" name="New shape"/>
          <p:cNvSpPr/>
          <p:nvPr/>
        </p:nvSpPr>
        <p:spPr>
          <a:xfrm>
            <a:off x="580949" y="5730851"/>
            <a:ext cx="1967608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ориентироваться</a:t>
            </a:r>
          </a:p>
        </p:txBody>
      </p:sp>
      <p:sp>
        <p:nvSpPr>
          <p:cNvPr id="104" name="New shape"/>
          <p:cNvSpPr/>
          <p:nvPr/>
        </p:nvSpPr>
        <p:spPr>
          <a:xfrm>
            <a:off x="2312162" y="5730851"/>
            <a:ext cx="586633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</a:t>
            </a:r>
          </a:p>
        </p:txBody>
      </p:sp>
      <p:sp>
        <p:nvSpPr>
          <p:cNvPr id="105" name="New shape"/>
          <p:cNvSpPr/>
          <p:nvPr/>
        </p:nvSpPr>
        <p:spPr>
          <a:xfrm>
            <a:off x="2663063" y="5730851"/>
            <a:ext cx="840367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виды</a:t>
            </a:r>
          </a:p>
        </p:txBody>
      </p:sp>
      <p:sp>
        <p:nvSpPr>
          <p:cNvPr id="106" name="New shape"/>
          <p:cNvSpPr/>
          <p:nvPr/>
        </p:nvSpPr>
        <p:spPr>
          <a:xfrm>
            <a:off x="3266567" y="5730851"/>
            <a:ext cx="1097563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детской</a:t>
            </a:r>
          </a:p>
        </p:txBody>
      </p:sp>
      <p:sp>
        <p:nvSpPr>
          <p:cNvPr id="107" name="New shape"/>
          <p:cNvSpPr/>
          <p:nvPr/>
        </p:nvSpPr>
        <p:spPr>
          <a:xfrm>
            <a:off x="4127627" y="5730851"/>
            <a:ext cx="1699246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деятельности,</a:t>
            </a:r>
          </a:p>
        </p:txBody>
      </p:sp>
      <p:sp>
        <p:nvSpPr>
          <p:cNvPr id="108" name="New shape"/>
          <p:cNvSpPr/>
          <p:nvPr/>
        </p:nvSpPr>
        <p:spPr>
          <a:xfrm>
            <a:off x="5590921" y="5730851"/>
            <a:ext cx="1724214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определенные</a:t>
            </a:r>
          </a:p>
        </p:txBody>
      </p:sp>
      <p:sp>
        <p:nvSpPr>
          <p:cNvPr id="109" name="New shape"/>
          <p:cNvSpPr/>
          <p:nvPr/>
        </p:nvSpPr>
        <p:spPr>
          <a:xfrm>
            <a:off x="7078726" y="5730851"/>
            <a:ext cx="1645115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во ФГОС ДО</a:t>
            </a:r>
          </a:p>
        </p:txBody>
      </p:sp>
      <p:sp>
        <p:nvSpPr>
          <p:cNvPr id="110" name="New shape"/>
          <p:cNvSpPr/>
          <p:nvPr/>
        </p:nvSpPr>
        <p:spPr>
          <a:xfrm>
            <a:off x="8487156" y="5730851"/>
            <a:ext cx="699893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для</a:t>
            </a:r>
          </a:p>
        </p:txBody>
      </p:sp>
      <p:sp>
        <p:nvSpPr>
          <p:cNvPr id="111" name="New shape"/>
          <p:cNvSpPr/>
          <p:nvPr/>
        </p:nvSpPr>
        <p:spPr>
          <a:xfrm>
            <a:off x="580949" y="5975151"/>
            <a:ext cx="735745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каждого возрастного этапа (младенческий, ранний, дошкольный возраст)</a:t>
            </a:r>
          </a:p>
        </p:txBody>
      </p:sp>
      <p:sp>
        <p:nvSpPr>
          <p:cNvPr id="112" name="New shape"/>
          <p:cNvSpPr/>
          <p:nvPr/>
        </p:nvSpPr>
        <p:spPr>
          <a:xfrm>
            <a:off x="580949" y="6295191"/>
            <a:ext cx="860555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</a:t>
            </a:r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Уточнены методы реализации задач воспитания, методы реализации задач обучения</a:t>
            </a:r>
          </a:p>
        </p:txBody>
      </p:sp>
      <p:sp>
        <p:nvSpPr>
          <p:cNvPr id="113" name="New shape"/>
          <p:cNvSpPr/>
          <p:nvPr/>
        </p:nvSpPr>
        <p:spPr>
          <a:xfrm>
            <a:off x="580949" y="6539030"/>
            <a:ext cx="171710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дошкольников</a:t>
            </a:r>
          </a:p>
        </p:txBody>
      </p:sp>
      <p:sp>
        <p:nvSpPr>
          <p:cNvPr id="114" name="New shape"/>
          <p:cNvSpPr/>
          <p:nvPr/>
        </p:nvSpPr>
        <p:spPr>
          <a:xfrm>
            <a:off x="202082" y="1178389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15" name="New shape"/>
          <p:cNvSpPr/>
          <p:nvPr/>
        </p:nvSpPr>
        <p:spPr>
          <a:xfrm>
            <a:off x="202082" y="3478740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16" name="New shape"/>
          <p:cNvSpPr/>
          <p:nvPr/>
        </p:nvSpPr>
        <p:spPr>
          <a:xfrm>
            <a:off x="202082" y="1913592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17" name="New shape"/>
          <p:cNvSpPr/>
          <p:nvPr/>
        </p:nvSpPr>
        <p:spPr>
          <a:xfrm>
            <a:off x="202082" y="4114990"/>
            <a:ext cx="557707" cy="36341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18" name="New shape"/>
          <p:cNvSpPr/>
          <p:nvPr/>
        </p:nvSpPr>
        <p:spPr>
          <a:xfrm>
            <a:off x="220675" y="6369010"/>
            <a:ext cx="557707" cy="36341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14116" y="334137"/>
            <a:ext cx="3086608" cy="3556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5928" y="4622292"/>
            <a:ext cx="327660" cy="327660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1836" y="5355336"/>
            <a:ext cx="327660" cy="327660"/>
          </a:xfrm>
          <a:prstGeom prst="rect">
            <a:avLst/>
          </a:prstGeom>
        </p:spPr>
      </p:pic>
      <p:sp>
        <p:nvSpPr>
          <p:cNvPr id="6" name="New shape"/>
          <p:cNvSpPr/>
          <p:nvPr/>
        </p:nvSpPr>
        <p:spPr>
          <a:xfrm>
            <a:off x="3164459" y="133033"/>
            <a:ext cx="3506267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Содержательный раздел: </a:t>
            </a:r>
          </a:p>
        </p:txBody>
      </p:sp>
      <p:sp>
        <p:nvSpPr>
          <p:cNvPr id="7" name="New shape"/>
          <p:cNvSpPr/>
          <p:nvPr/>
        </p:nvSpPr>
        <p:spPr>
          <a:xfrm>
            <a:off x="580949" y="472317"/>
            <a:ext cx="860706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Представлены варианты </a:t>
            </a:r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организации совместной деятельности детей с педагогом и</a:t>
            </a:r>
          </a:p>
        </p:txBody>
      </p:sp>
      <p:sp>
        <p:nvSpPr>
          <p:cNvPr id="8" name="New shape"/>
          <p:cNvSpPr/>
          <p:nvPr/>
        </p:nvSpPr>
        <p:spPr>
          <a:xfrm>
            <a:off x="580949" y="716157"/>
            <a:ext cx="113376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другими</a:t>
            </a:r>
          </a:p>
        </p:txBody>
      </p:sp>
      <p:sp>
        <p:nvSpPr>
          <p:cNvPr id="9" name="New shape"/>
          <p:cNvSpPr/>
          <p:nvPr/>
        </p:nvSpPr>
        <p:spPr>
          <a:xfrm>
            <a:off x="1473962" y="716157"/>
            <a:ext cx="108835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детьми,</a:t>
            </a:r>
          </a:p>
        </p:txBody>
      </p:sp>
      <p:sp>
        <p:nvSpPr>
          <p:cNvPr id="10" name="New shape"/>
          <p:cNvSpPr/>
          <p:nvPr/>
        </p:nvSpPr>
        <p:spPr>
          <a:xfrm>
            <a:off x="2321306" y="716157"/>
            <a:ext cx="126003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уточнены</a:t>
            </a:r>
          </a:p>
        </p:txBody>
      </p:sp>
      <p:sp>
        <p:nvSpPr>
          <p:cNvPr id="11" name="New shape"/>
          <p:cNvSpPr/>
          <p:nvPr/>
        </p:nvSpPr>
        <p:spPr>
          <a:xfrm>
            <a:off x="3341243" y="716157"/>
            <a:ext cx="142908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возможные</a:t>
            </a:r>
          </a:p>
        </p:txBody>
      </p:sp>
      <p:sp>
        <p:nvSpPr>
          <p:cNvPr id="12" name="New shape"/>
          <p:cNvSpPr/>
          <p:nvPr/>
        </p:nvSpPr>
        <p:spPr>
          <a:xfrm>
            <a:off x="4530217" y="716157"/>
            <a:ext cx="126165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варианты</a:t>
            </a:r>
          </a:p>
        </p:txBody>
      </p:sp>
      <p:sp>
        <p:nvSpPr>
          <p:cNvPr id="13" name="New shape"/>
          <p:cNvSpPr/>
          <p:nvPr/>
        </p:nvSpPr>
        <p:spPr>
          <a:xfrm>
            <a:off x="5551297" y="716157"/>
            <a:ext cx="114348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позиции</a:t>
            </a:r>
          </a:p>
        </p:txBody>
      </p:sp>
      <p:sp>
        <p:nvSpPr>
          <p:cNvPr id="14" name="New shape"/>
          <p:cNvSpPr/>
          <p:nvPr/>
        </p:nvSpPr>
        <p:spPr>
          <a:xfrm>
            <a:off x="6455411" y="716157"/>
            <a:ext cx="118990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педагога</a:t>
            </a:r>
          </a:p>
        </p:txBody>
      </p:sp>
      <p:sp>
        <p:nvSpPr>
          <p:cNvPr id="15" name="New shape"/>
          <p:cNvSpPr/>
          <p:nvPr/>
        </p:nvSpPr>
        <p:spPr>
          <a:xfrm>
            <a:off x="7404862" y="716157"/>
            <a:ext cx="58647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</a:t>
            </a:r>
          </a:p>
        </p:txBody>
      </p:sp>
      <p:sp>
        <p:nvSpPr>
          <p:cNvPr id="16" name="New shape"/>
          <p:cNvSpPr/>
          <p:nvPr/>
        </p:nvSpPr>
        <p:spPr>
          <a:xfrm>
            <a:off x="7750810" y="716157"/>
            <a:ext cx="100930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основе</a:t>
            </a:r>
          </a:p>
        </p:txBody>
      </p:sp>
      <p:sp>
        <p:nvSpPr>
          <p:cNvPr id="17" name="New shape"/>
          <p:cNvSpPr/>
          <p:nvPr/>
        </p:nvSpPr>
        <p:spPr>
          <a:xfrm>
            <a:off x="8520684" y="716157"/>
            <a:ext cx="66655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его</a:t>
            </a:r>
          </a:p>
        </p:txBody>
      </p:sp>
      <p:sp>
        <p:nvSpPr>
          <p:cNvPr id="18" name="New shape"/>
          <p:cNvSpPr/>
          <p:nvPr/>
        </p:nvSpPr>
        <p:spPr>
          <a:xfrm>
            <a:off x="580949" y="959997"/>
            <a:ext cx="125127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функции:</a:t>
            </a:r>
          </a:p>
        </p:txBody>
      </p:sp>
      <p:sp>
        <p:nvSpPr>
          <p:cNvPr id="19" name="New shape"/>
          <p:cNvSpPr/>
          <p:nvPr/>
        </p:nvSpPr>
        <p:spPr>
          <a:xfrm>
            <a:off x="1577594" y="959997"/>
            <a:ext cx="110903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обучает</a:t>
            </a:r>
          </a:p>
        </p:txBody>
      </p:sp>
      <p:sp>
        <p:nvSpPr>
          <p:cNvPr id="20" name="New shape"/>
          <p:cNvSpPr/>
          <p:nvPr/>
        </p:nvSpPr>
        <p:spPr>
          <a:xfrm>
            <a:off x="2431415" y="959997"/>
            <a:ext cx="553847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чему-то новому, равноправный партнер, направляет</a:t>
            </a:r>
          </a:p>
        </p:txBody>
      </p:sp>
      <p:sp>
        <p:nvSpPr>
          <p:cNvPr id="21" name="New shape"/>
          <p:cNvSpPr/>
          <p:nvPr/>
        </p:nvSpPr>
        <p:spPr>
          <a:xfrm>
            <a:off x="7714234" y="959997"/>
            <a:ext cx="147205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совместную</a:t>
            </a:r>
          </a:p>
        </p:txBody>
      </p:sp>
      <p:sp>
        <p:nvSpPr>
          <p:cNvPr id="22" name="New shape"/>
          <p:cNvSpPr/>
          <p:nvPr/>
        </p:nvSpPr>
        <p:spPr>
          <a:xfrm>
            <a:off x="580949" y="1203837"/>
            <a:ext cx="162184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деятельность</a:t>
            </a:r>
          </a:p>
        </p:txBody>
      </p:sp>
      <p:sp>
        <p:nvSpPr>
          <p:cNvPr id="23" name="New shape"/>
          <p:cNvSpPr/>
          <p:nvPr/>
        </p:nvSpPr>
        <p:spPr>
          <a:xfrm>
            <a:off x="2021078" y="1203837"/>
            <a:ext cx="109970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детской</a:t>
            </a:r>
          </a:p>
        </p:txBody>
      </p:sp>
      <p:sp>
        <p:nvSpPr>
          <p:cNvPr id="24" name="New shape"/>
          <p:cNvSpPr/>
          <p:nvPr/>
        </p:nvSpPr>
        <p:spPr>
          <a:xfrm>
            <a:off x="2940431" y="1203837"/>
            <a:ext cx="109585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группы,</a:t>
            </a:r>
          </a:p>
        </p:txBody>
      </p:sp>
      <p:sp>
        <p:nvSpPr>
          <p:cNvPr id="25" name="New shape"/>
          <p:cNvSpPr/>
          <p:nvPr/>
        </p:nvSpPr>
        <p:spPr>
          <a:xfrm>
            <a:off x="3854831" y="1203837"/>
            <a:ext cx="140354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организует</a:t>
            </a:r>
          </a:p>
        </p:txBody>
      </p:sp>
      <p:sp>
        <p:nvSpPr>
          <p:cNvPr id="26" name="New shape"/>
          <p:cNvSpPr/>
          <p:nvPr/>
        </p:nvSpPr>
        <p:spPr>
          <a:xfrm>
            <a:off x="5075809" y="1203837"/>
            <a:ext cx="162326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деятельность</a:t>
            </a:r>
          </a:p>
        </p:txBody>
      </p:sp>
      <p:sp>
        <p:nvSpPr>
          <p:cNvPr id="27" name="New shape"/>
          <p:cNvSpPr/>
          <p:nvPr/>
        </p:nvSpPr>
        <p:spPr>
          <a:xfrm>
            <a:off x="6517894" y="1203837"/>
            <a:ext cx="90188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детей</a:t>
            </a:r>
          </a:p>
        </p:txBody>
      </p:sp>
      <p:sp>
        <p:nvSpPr>
          <p:cNvPr id="28" name="New shape"/>
          <p:cNvSpPr/>
          <p:nvPr/>
        </p:nvSpPr>
        <p:spPr>
          <a:xfrm>
            <a:off x="7237222" y="1203837"/>
            <a:ext cx="77600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друг</a:t>
            </a:r>
          </a:p>
        </p:txBody>
      </p:sp>
      <p:sp>
        <p:nvSpPr>
          <p:cNvPr id="29" name="New shape"/>
          <p:cNvSpPr/>
          <p:nvPr/>
        </p:nvSpPr>
        <p:spPr>
          <a:xfrm>
            <a:off x="7831582" y="1203837"/>
            <a:ext cx="45920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</a:t>
            </a:r>
          </a:p>
        </p:txBody>
      </p:sp>
      <p:sp>
        <p:nvSpPr>
          <p:cNvPr id="30" name="New shape"/>
          <p:cNvSpPr/>
          <p:nvPr/>
        </p:nvSpPr>
        <p:spPr>
          <a:xfrm>
            <a:off x="8107680" y="1203837"/>
            <a:ext cx="108004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другом,</a:t>
            </a:r>
          </a:p>
        </p:txBody>
      </p:sp>
      <p:sp>
        <p:nvSpPr>
          <p:cNvPr id="31" name="New shape"/>
          <p:cNvSpPr/>
          <p:nvPr/>
        </p:nvSpPr>
        <p:spPr>
          <a:xfrm>
            <a:off x="580949" y="1447931"/>
            <a:ext cx="500863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наблюдает самостоятельную деятельность детей</a:t>
            </a:r>
          </a:p>
        </p:txBody>
      </p:sp>
      <p:sp>
        <p:nvSpPr>
          <p:cNvPr id="32" name="New shape"/>
          <p:cNvSpPr/>
          <p:nvPr/>
        </p:nvSpPr>
        <p:spPr>
          <a:xfrm>
            <a:off x="580949" y="1767971"/>
            <a:ext cx="860510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Уточнено особое </a:t>
            </a:r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место и роль игры 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 образовательной деятельности и в развитии</a:t>
            </a:r>
          </a:p>
        </p:txBody>
      </p:sp>
      <p:sp>
        <p:nvSpPr>
          <p:cNvPr id="33" name="New shape"/>
          <p:cNvSpPr/>
          <p:nvPr/>
        </p:nvSpPr>
        <p:spPr>
          <a:xfrm>
            <a:off x="580949" y="2011811"/>
            <a:ext cx="90086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детей</a:t>
            </a:r>
          </a:p>
        </p:txBody>
      </p:sp>
      <p:sp>
        <p:nvSpPr>
          <p:cNvPr id="34" name="New shape"/>
          <p:cNvSpPr/>
          <p:nvPr/>
        </p:nvSpPr>
        <p:spPr>
          <a:xfrm>
            <a:off x="580949" y="2336209"/>
            <a:ext cx="439337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35" name="New shape"/>
          <p:cNvSpPr/>
          <p:nvPr/>
        </p:nvSpPr>
        <p:spPr>
          <a:xfrm>
            <a:off x="832409" y="2331851"/>
            <a:ext cx="127523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Уточнены</a:t>
            </a:r>
          </a:p>
        </p:txBody>
      </p:sp>
      <p:sp>
        <p:nvSpPr>
          <p:cNvPr id="36" name="New shape"/>
          <p:cNvSpPr/>
          <p:nvPr/>
        </p:nvSpPr>
        <p:spPr>
          <a:xfrm>
            <a:off x="1920494" y="2331851"/>
            <a:ext cx="142888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возможные</a:t>
            </a:r>
          </a:p>
        </p:txBody>
      </p:sp>
      <p:sp>
        <p:nvSpPr>
          <p:cNvPr id="37" name="New shape"/>
          <p:cNvSpPr/>
          <p:nvPr/>
        </p:nvSpPr>
        <p:spPr>
          <a:xfrm>
            <a:off x="3162935" y="2331851"/>
            <a:ext cx="101478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формы</a:t>
            </a:r>
          </a:p>
        </p:txBody>
      </p:sp>
      <p:sp>
        <p:nvSpPr>
          <p:cNvPr id="38" name="New shape"/>
          <p:cNvSpPr/>
          <p:nvPr/>
        </p:nvSpPr>
        <p:spPr>
          <a:xfrm>
            <a:off x="3990467" y="2331851"/>
            <a:ext cx="155211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организации</a:t>
            </a:r>
          </a:p>
        </p:txBody>
      </p:sp>
      <p:sp>
        <p:nvSpPr>
          <p:cNvPr id="39" name="New shape"/>
          <p:cNvSpPr/>
          <p:nvPr/>
        </p:nvSpPr>
        <p:spPr>
          <a:xfrm>
            <a:off x="5356225" y="2331851"/>
            <a:ext cx="197756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образовательной</a:t>
            </a:r>
          </a:p>
        </p:txBody>
      </p:sp>
      <p:sp>
        <p:nvSpPr>
          <p:cNvPr id="40" name="New shape"/>
          <p:cNvSpPr/>
          <p:nvPr/>
        </p:nvSpPr>
        <p:spPr>
          <a:xfrm>
            <a:off x="7147306" y="2331851"/>
            <a:ext cx="163582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деятельности</a:t>
            </a:r>
          </a:p>
        </p:txBody>
      </p:sp>
      <p:sp>
        <p:nvSpPr>
          <p:cNvPr id="41" name="New shape"/>
          <p:cNvSpPr/>
          <p:nvPr/>
        </p:nvSpPr>
        <p:spPr>
          <a:xfrm>
            <a:off x="8596884" y="2331851"/>
            <a:ext cx="59012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по</a:t>
            </a:r>
          </a:p>
        </p:txBody>
      </p:sp>
      <p:sp>
        <p:nvSpPr>
          <p:cNvPr id="42" name="New shape"/>
          <p:cNvSpPr/>
          <p:nvPr/>
        </p:nvSpPr>
        <p:spPr>
          <a:xfrm>
            <a:off x="580949" y="2575691"/>
            <a:ext cx="731207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Программе </a:t>
            </a:r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в первой половине дня, на прогулке, во второй половине дня</a:t>
            </a:r>
          </a:p>
        </p:txBody>
      </p:sp>
      <p:sp>
        <p:nvSpPr>
          <p:cNvPr id="43" name="New shape"/>
          <p:cNvSpPr/>
          <p:nvPr/>
        </p:nvSpPr>
        <p:spPr>
          <a:xfrm>
            <a:off x="580949" y="2895576"/>
            <a:ext cx="4495359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Развернуто представлена информация о</a:t>
            </a:r>
          </a:p>
        </p:txBody>
      </p:sp>
      <p:sp>
        <p:nvSpPr>
          <p:cNvPr id="44" name="New shape"/>
          <p:cNvSpPr/>
          <p:nvPr/>
        </p:nvSpPr>
        <p:spPr>
          <a:xfrm>
            <a:off x="4815205" y="2895576"/>
            <a:ext cx="1109540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занятии</a:t>
            </a:r>
          </a:p>
        </p:txBody>
      </p:sp>
      <p:sp>
        <p:nvSpPr>
          <p:cNvPr id="45" name="New shape"/>
          <p:cNvSpPr/>
          <p:nvPr/>
        </p:nvSpPr>
        <p:spPr>
          <a:xfrm>
            <a:off x="5664074" y="2895576"/>
            <a:ext cx="3522695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как организационной форме, не</a:t>
            </a:r>
          </a:p>
        </p:txBody>
      </p:sp>
      <p:sp>
        <p:nvSpPr>
          <p:cNvPr id="46" name="New shape"/>
          <p:cNvSpPr/>
          <p:nvPr/>
        </p:nvSpPr>
        <p:spPr>
          <a:xfrm>
            <a:off x="580949" y="3139952"/>
            <a:ext cx="154319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означающей</a:t>
            </a:r>
          </a:p>
        </p:txBody>
      </p:sp>
      <p:sp>
        <p:nvSpPr>
          <p:cNvPr id="47" name="New shape"/>
          <p:cNvSpPr/>
          <p:nvPr/>
        </p:nvSpPr>
        <p:spPr>
          <a:xfrm>
            <a:off x="1949450" y="3139952"/>
            <a:ext cx="168224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обязательную</a:t>
            </a:r>
          </a:p>
        </p:txBody>
      </p:sp>
      <p:sp>
        <p:nvSpPr>
          <p:cNvPr id="48" name="New shape"/>
          <p:cNvSpPr/>
          <p:nvPr/>
        </p:nvSpPr>
        <p:spPr>
          <a:xfrm>
            <a:off x="3455543" y="3139952"/>
            <a:ext cx="251449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регламентированность</a:t>
            </a:r>
          </a:p>
        </p:txBody>
      </p:sp>
      <p:sp>
        <p:nvSpPr>
          <p:cNvPr id="49" name="New shape"/>
          <p:cNvSpPr/>
          <p:nvPr/>
        </p:nvSpPr>
        <p:spPr>
          <a:xfrm>
            <a:off x="5795137" y="3139952"/>
            <a:ext cx="128172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процесса,</a:t>
            </a:r>
          </a:p>
        </p:txBody>
      </p:sp>
      <p:sp>
        <p:nvSpPr>
          <p:cNvPr id="50" name="New shape"/>
          <p:cNvSpPr/>
          <p:nvPr/>
        </p:nvSpPr>
        <p:spPr>
          <a:xfrm>
            <a:off x="6900418" y="3139952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51" name="New shape"/>
          <p:cNvSpPr/>
          <p:nvPr/>
        </p:nvSpPr>
        <p:spPr>
          <a:xfrm>
            <a:off x="7203694" y="3139952"/>
            <a:ext cx="198364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предполагающей</a:t>
            </a:r>
          </a:p>
        </p:txBody>
      </p:sp>
      <p:sp>
        <p:nvSpPr>
          <p:cNvPr id="52" name="New shape"/>
          <p:cNvSpPr/>
          <p:nvPr/>
        </p:nvSpPr>
        <p:spPr>
          <a:xfrm>
            <a:off x="580949" y="3383792"/>
            <a:ext cx="94606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выбор</a:t>
            </a:r>
          </a:p>
        </p:txBody>
      </p:sp>
      <p:sp>
        <p:nvSpPr>
          <p:cNvPr id="53" name="New shape"/>
          <p:cNvSpPr/>
          <p:nvPr/>
        </p:nvSpPr>
        <p:spPr>
          <a:xfrm>
            <a:off x="1493774" y="3383792"/>
            <a:ext cx="132530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педагогом</a:t>
            </a:r>
          </a:p>
        </p:txBody>
      </p:sp>
      <p:sp>
        <p:nvSpPr>
          <p:cNvPr id="54" name="New shape"/>
          <p:cNvSpPr/>
          <p:nvPr/>
        </p:nvSpPr>
        <p:spPr>
          <a:xfrm>
            <a:off x="2786507" y="3383792"/>
            <a:ext cx="149313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содержания</a:t>
            </a:r>
          </a:p>
        </p:txBody>
      </p:sp>
      <p:sp>
        <p:nvSpPr>
          <p:cNvPr id="55" name="New shape"/>
          <p:cNvSpPr/>
          <p:nvPr/>
        </p:nvSpPr>
        <p:spPr>
          <a:xfrm>
            <a:off x="4246753" y="3383792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56" name="New shape"/>
          <p:cNvSpPr/>
          <p:nvPr/>
        </p:nvSpPr>
        <p:spPr>
          <a:xfrm>
            <a:off x="4691761" y="3383792"/>
            <a:ext cx="172481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педагогически</a:t>
            </a:r>
          </a:p>
        </p:txBody>
      </p:sp>
      <p:sp>
        <p:nvSpPr>
          <p:cNvPr id="57" name="New shape"/>
          <p:cNvSpPr/>
          <p:nvPr/>
        </p:nvSpPr>
        <p:spPr>
          <a:xfrm>
            <a:off x="6383782" y="3383792"/>
            <a:ext cx="170008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обоснованных</a:t>
            </a:r>
          </a:p>
        </p:txBody>
      </p:sp>
      <p:sp>
        <p:nvSpPr>
          <p:cNvPr id="58" name="New shape"/>
          <p:cNvSpPr/>
          <p:nvPr/>
        </p:nvSpPr>
        <p:spPr>
          <a:xfrm>
            <a:off x="8049768" y="3383792"/>
            <a:ext cx="113659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методов</a:t>
            </a:r>
          </a:p>
        </p:txBody>
      </p:sp>
      <p:sp>
        <p:nvSpPr>
          <p:cNvPr id="59" name="New shape"/>
          <p:cNvSpPr/>
          <p:nvPr/>
        </p:nvSpPr>
        <p:spPr>
          <a:xfrm>
            <a:off x="580949" y="3627632"/>
            <a:ext cx="331126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образовательной деятельности</a:t>
            </a:r>
          </a:p>
        </p:txBody>
      </p:sp>
      <p:sp>
        <p:nvSpPr>
          <p:cNvPr id="60" name="New shape"/>
          <p:cNvSpPr/>
          <p:nvPr/>
        </p:nvSpPr>
        <p:spPr>
          <a:xfrm>
            <a:off x="580949" y="3952030"/>
            <a:ext cx="439337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61" name="New shape"/>
          <p:cNvSpPr/>
          <p:nvPr/>
        </p:nvSpPr>
        <p:spPr>
          <a:xfrm>
            <a:off x="785165" y="3947672"/>
            <a:ext cx="131821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Выделены</a:t>
            </a:r>
          </a:p>
        </p:txBody>
      </p:sp>
      <p:sp>
        <p:nvSpPr>
          <p:cNvPr id="62" name="New shape"/>
          <p:cNvSpPr/>
          <p:nvPr/>
        </p:nvSpPr>
        <p:spPr>
          <a:xfrm>
            <a:off x="1868678" y="3947672"/>
            <a:ext cx="120368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способы,</a:t>
            </a:r>
          </a:p>
        </p:txBody>
      </p:sp>
      <p:sp>
        <p:nvSpPr>
          <p:cNvPr id="63" name="New shape"/>
          <p:cNvSpPr/>
          <p:nvPr/>
        </p:nvSpPr>
        <p:spPr>
          <a:xfrm>
            <a:off x="2838323" y="3947672"/>
            <a:ext cx="157968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направления</a:t>
            </a:r>
          </a:p>
        </p:txBody>
      </p:sp>
      <p:sp>
        <p:nvSpPr>
          <p:cNvPr id="64" name="New shape"/>
          <p:cNvSpPr/>
          <p:nvPr/>
        </p:nvSpPr>
        <p:spPr>
          <a:xfrm>
            <a:off x="4184015" y="3947672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65" name="New shape"/>
          <p:cNvSpPr/>
          <p:nvPr/>
        </p:nvSpPr>
        <p:spPr>
          <a:xfrm>
            <a:off x="4428109" y="3947672"/>
            <a:ext cx="111247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условия</a:t>
            </a:r>
          </a:p>
        </p:txBody>
      </p:sp>
      <p:sp>
        <p:nvSpPr>
          <p:cNvPr id="66" name="New shape"/>
          <p:cNvSpPr/>
          <p:nvPr/>
        </p:nvSpPr>
        <p:spPr>
          <a:xfrm>
            <a:off x="5304409" y="3947672"/>
            <a:ext cx="140030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поддержки</a:t>
            </a:r>
          </a:p>
        </p:txBody>
      </p:sp>
      <p:sp>
        <p:nvSpPr>
          <p:cNvPr id="67" name="New shape"/>
          <p:cNvSpPr/>
          <p:nvPr/>
        </p:nvSpPr>
        <p:spPr>
          <a:xfrm>
            <a:off x="6469126" y="3947672"/>
            <a:ext cx="109970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детской</a:t>
            </a:r>
          </a:p>
        </p:txBody>
      </p:sp>
      <p:sp>
        <p:nvSpPr>
          <p:cNvPr id="68" name="New shape"/>
          <p:cNvSpPr/>
          <p:nvPr/>
        </p:nvSpPr>
        <p:spPr>
          <a:xfrm>
            <a:off x="7333234" y="3947672"/>
            <a:ext cx="150363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ин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ициативы</a:t>
            </a:r>
          </a:p>
        </p:txBody>
      </p:sp>
      <p:sp>
        <p:nvSpPr>
          <p:cNvPr id="69" name="New shape"/>
          <p:cNvSpPr/>
          <p:nvPr/>
        </p:nvSpPr>
        <p:spPr>
          <a:xfrm>
            <a:off x="8601456" y="3947672"/>
            <a:ext cx="58647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</a:t>
            </a:r>
          </a:p>
        </p:txBody>
      </p:sp>
      <p:sp>
        <p:nvSpPr>
          <p:cNvPr id="70" name="New shape"/>
          <p:cNvSpPr/>
          <p:nvPr/>
        </p:nvSpPr>
        <p:spPr>
          <a:xfrm>
            <a:off x="580949" y="4191512"/>
            <a:ext cx="285384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разных возрастных этапах</a:t>
            </a:r>
          </a:p>
        </p:txBody>
      </p:sp>
      <p:sp>
        <p:nvSpPr>
          <p:cNvPr id="71" name="New shape"/>
          <p:cNvSpPr/>
          <p:nvPr/>
        </p:nvSpPr>
        <p:spPr>
          <a:xfrm>
            <a:off x="580949" y="4511806"/>
            <a:ext cx="860691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Представлено направление взаимодействия педагогического коллектива с семьями</a:t>
            </a:r>
          </a:p>
        </p:txBody>
      </p:sp>
      <p:sp>
        <p:nvSpPr>
          <p:cNvPr id="72" name="New shape"/>
          <p:cNvSpPr/>
          <p:nvPr/>
        </p:nvSpPr>
        <p:spPr>
          <a:xfrm>
            <a:off x="580949" y="4755646"/>
            <a:ext cx="183954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воспитанников:</a:t>
            </a:r>
          </a:p>
        </p:txBody>
      </p:sp>
      <p:sp>
        <p:nvSpPr>
          <p:cNvPr id="73" name="New shape"/>
          <p:cNvSpPr/>
          <p:nvPr/>
        </p:nvSpPr>
        <p:spPr>
          <a:xfrm>
            <a:off x="2318258" y="4755646"/>
            <a:ext cx="86438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цель,</a:t>
            </a:r>
          </a:p>
        </p:txBody>
      </p:sp>
      <p:sp>
        <p:nvSpPr>
          <p:cNvPr id="74" name="New shape"/>
          <p:cNvSpPr/>
          <p:nvPr/>
        </p:nvSpPr>
        <p:spPr>
          <a:xfrm>
            <a:off x="3079115" y="4755646"/>
            <a:ext cx="107011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задачи,</a:t>
            </a:r>
          </a:p>
        </p:txBody>
      </p:sp>
      <p:sp>
        <p:nvSpPr>
          <p:cNvPr id="75" name="New shape"/>
          <p:cNvSpPr/>
          <p:nvPr/>
        </p:nvSpPr>
        <p:spPr>
          <a:xfrm>
            <a:off x="4045331" y="4755646"/>
            <a:ext cx="136726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принципы,</a:t>
            </a:r>
          </a:p>
        </p:txBody>
      </p:sp>
      <p:sp>
        <p:nvSpPr>
          <p:cNvPr id="76" name="New shape"/>
          <p:cNvSpPr/>
          <p:nvPr/>
        </p:nvSpPr>
        <p:spPr>
          <a:xfrm>
            <a:off x="5310505" y="4755646"/>
            <a:ext cx="164109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направления,</a:t>
            </a:r>
          </a:p>
        </p:txBody>
      </p:sp>
      <p:sp>
        <p:nvSpPr>
          <p:cNvPr id="77" name="New shape"/>
          <p:cNvSpPr/>
          <p:nvPr/>
        </p:nvSpPr>
        <p:spPr>
          <a:xfrm>
            <a:off x="6850126" y="4755646"/>
            <a:ext cx="142624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возможные</a:t>
            </a:r>
          </a:p>
        </p:txBody>
      </p:sp>
      <p:sp>
        <p:nvSpPr>
          <p:cNvPr id="78" name="New shape"/>
          <p:cNvSpPr/>
          <p:nvPr/>
        </p:nvSpPr>
        <p:spPr>
          <a:xfrm>
            <a:off x="8174736" y="4755646"/>
            <a:ext cx="101194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формы</a:t>
            </a:r>
          </a:p>
        </p:txBody>
      </p:sp>
      <p:sp>
        <p:nvSpPr>
          <p:cNvPr id="79" name="New shape"/>
          <p:cNvSpPr/>
          <p:nvPr/>
        </p:nvSpPr>
        <p:spPr>
          <a:xfrm>
            <a:off x="580949" y="4999486"/>
            <a:ext cx="154927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(расширено)</a:t>
            </a:r>
          </a:p>
        </p:txBody>
      </p:sp>
      <p:sp>
        <p:nvSpPr>
          <p:cNvPr id="80" name="New shape"/>
          <p:cNvSpPr/>
          <p:nvPr/>
        </p:nvSpPr>
        <p:spPr>
          <a:xfrm>
            <a:off x="580949" y="5323884"/>
            <a:ext cx="439337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81" name="New shape"/>
          <p:cNvSpPr/>
          <p:nvPr/>
        </p:nvSpPr>
        <p:spPr>
          <a:xfrm>
            <a:off x="795833" y="5319526"/>
            <a:ext cx="167900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Представлено</a:t>
            </a:r>
          </a:p>
        </p:txBody>
      </p:sp>
      <p:sp>
        <p:nvSpPr>
          <p:cNvPr id="82" name="New shape"/>
          <p:cNvSpPr/>
          <p:nvPr/>
        </p:nvSpPr>
        <p:spPr>
          <a:xfrm>
            <a:off x="2252726" y="5319526"/>
            <a:ext cx="157968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направление</a:t>
            </a:r>
          </a:p>
        </p:txBody>
      </p:sp>
      <p:sp>
        <p:nvSpPr>
          <p:cNvPr id="83" name="New shape"/>
          <p:cNvSpPr/>
          <p:nvPr/>
        </p:nvSpPr>
        <p:spPr>
          <a:xfrm>
            <a:off x="3607943" y="5319526"/>
            <a:ext cx="304920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коррекционно-развивающей</a:t>
            </a:r>
          </a:p>
        </p:txBody>
      </p:sp>
      <p:sp>
        <p:nvSpPr>
          <p:cNvPr id="84" name="New shape"/>
          <p:cNvSpPr/>
          <p:nvPr/>
        </p:nvSpPr>
        <p:spPr>
          <a:xfrm>
            <a:off x="6434074" y="5319526"/>
            <a:ext cx="104214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работы</a:t>
            </a:r>
          </a:p>
        </p:txBody>
      </p:sp>
      <p:sp>
        <p:nvSpPr>
          <p:cNvPr id="85" name="New shape"/>
          <p:cNvSpPr/>
          <p:nvPr/>
        </p:nvSpPr>
        <p:spPr>
          <a:xfrm>
            <a:off x="7252462" y="5319526"/>
            <a:ext cx="45920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</a:t>
            </a:r>
          </a:p>
        </p:txBody>
      </p:sp>
      <p:sp>
        <p:nvSpPr>
          <p:cNvPr id="86" name="New shape"/>
          <p:cNvSpPr/>
          <p:nvPr/>
        </p:nvSpPr>
        <p:spPr>
          <a:xfrm>
            <a:off x="7487158" y="5319526"/>
            <a:ext cx="102511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детьми</a:t>
            </a:r>
          </a:p>
        </p:txBody>
      </p:sp>
      <p:sp>
        <p:nvSpPr>
          <p:cNvPr id="87" name="New shape"/>
          <p:cNvSpPr/>
          <p:nvPr/>
        </p:nvSpPr>
        <p:spPr>
          <a:xfrm>
            <a:off x="8290560" y="5319526"/>
            <a:ext cx="89876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и/или</a:t>
            </a:r>
          </a:p>
        </p:txBody>
      </p:sp>
      <p:sp>
        <p:nvSpPr>
          <p:cNvPr id="88" name="New shape"/>
          <p:cNvSpPr/>
          <p:nvPr/>
        </p:nvSpPr>
        <p:spPr>
          <a:xfrm>
            <a:off x="580949" y="5563366"/>
            <a:ext cx="169744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инклюзивного</a:t>
            </a:r>
          </a:p>
        </p:txBody>
      </p:sp>
      <p:sp>
        <p:nvSpPr>
          <p:cNvPr id="89" name="New shape"/>
          <p:cNvSpPr/>
          <p:nvPr/>
        </p:nvSpPr>
        <p:spPr>
          <a:xfrm>
            <a:off x="2129282" y="5563366"/>
            <a:ext cx="163118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образования:</a:t>
            </a:r>
          </a:p>
        </p:txBody>
      </p:sp>
      <p:sp>
        <p:nvSpPr>
          <p:cNvPr id="90" name="New shape"/>
          <p:cNvSpPr/>
          <p:nvPr/>
        </p:nvSpPr>
        <p:spPr>
          <a:xfrm>
            <a:off x="3610991" y="5563366"/>
            <a:ext cx="107153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задачи,</a:t>
            </a:r>
          </a:p>
        </p:txBody>
      </p:sp>
      <p:sp>
        <p:nvSpPr>
          <p:cNvPr id="91" name="New shape"/>
          <p:cNvSpPr/>
          <p:nvPr/>
        </p:nvSpPr>
        <p:spPr>
          <a:xfrm>
            <a:off x="4533265" y="5563366"/>
            <a:ext cx="155272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содержание,</a:t>
            </a:r>
          </a:p>
        </p:txBody>
      </p:sp>
      <p:sp>
        <p:nvSpPr>
          <p:cNvPr id="92" name="New shape"/>
          <p:cNvSpPr/>
          <p:nvPr/>
        </p:nvSpPr>
        <p:spPr>
          <a:xfrm>
            <a:off x="5936869" y="5563366"/>
            <a:ext cx="101376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формы</a:t>
            </a:r>
          </a:p>
        </p:txBody>
      </p:sp>
      <p:sp>
        <p:nvSpPr>
          <p:cNvPr id="93" name="New shape"/>
          <p:cNvSpPr/>
          <p:nvPr/>
        </p:nvSpPr>
        <p:spPr>
          <a:xfrm>
            <a:off x="6802882" y="5563366"/>
            <a:ext cx="155049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организации</a:t>
            </a:r>
          </a:p>
        </p:txBody>
      </p:sp>
      <p:sp>
        <p:nvSpPr>
          <p:cNvPr id="94" name="New shape"/>
          <p:cNvSpPr/>
          <p:nvPr/>
        </p:nvSpPr>
        <p:spPr>
          <a:xfrm>
            <a:off x="8205215" y="5563366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95" name="New shape"/>
          <p:cNvSpPr/>
          <p:nvPr/>
        </p:nvSpPr>
        <p:spPr>
          <a:xfrm>
            <a:off x="8534400" y="5563366"/>
            <a:ext cx="65272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др.</a:t>
            </a:r>
          </a:p>
        </p:txBody>
      </p:sp>
      <p:sp>
        <p:nvSpPr>
          <p:cNvPr id="96" name="New shape"/>
          <p:cNvSpPr/>
          <p:nvPr/>
        </p:nvSpPr>
        <p:spPr>
          <a:xfrm>
            <a:off x="580949" y="5807051"/>
            <a:ext cx="1550246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(расширено)</a:t>
            </a:r>
          </a:p>
        </p:txBody>
      </p:sp>
      <p:sp>
        <p:nvSpPr>
          <p:cNvPr id="97" name="New shape"/>
          <p:cNvSpPr/>
          <p:nvPr/>
        </p:nvSpPr>
        <p:spPr>
          <a:xfrm>
            <a:off x="580949" y="6127551"/>
            <a:ext cx="747603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Отдельным блоком (п. 29) </a:t>
            </a:r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включена Федеральная программа воспитания</a:t>
            </a:r>
          </a:p>
        </p:txBody>
      </p:sp>
      <p:sp>
        <p:nvSpPr>
          <p:cNvPr id="98" name="New shape"/>
          <p:cNvSpPr/>
          <p:nvPr/>
        </p:nvSpPr>
        <p:spPr>
          <a:xfrm>
            <a:off x="176479" y="736027"/>
            <a:ext cx="557707" cy="36341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99" name="New shape"/>
          <p:cNvSpPr/>
          <p:nvPr/>
        </p:nvSpPr>
        <p:spPr>
          <a:xfrm>
            <a:off x="184709" y="3136729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00" name="New shape"/>
          <p:cNvSpPr/>
          <p:nvPr/>
        </p:nvSpPr>
        <p:spPr>
          <a:xfrm>
            <a:off x="189281" y="6140254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01" name="New shape"/>
          <p:cNvSpPr/>
          <p:nvPr/>
        </p:nvSpPr>
        <p:spPr>
          <a:xfrm>
            <a:off x="184709" y="2474022"/>
            <a:ext cx="557707" cy="36341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02" name="New shape"/>
          <p:cNvSpPr/>
          <p:nvPr/>
        </p:nvSpPr>
        <p:spPr>
          <a:xfrm>
            <a:off x="184709" y="1886012"/>
            <a:ext cx="557707" cy="36341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03" name="New shape"/>
          <p:cNvSpPr/>
          <p:nvPr/>
        </p:nvSpPr>
        <p:spPr>
          <a:xfrm>
            <a:off x="176479" y="4064210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15818" y="838200"/>
            <a:ext cx="3203956" cy="3556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214160" y="6528880"/>
            <a:ext cx="8556206" cy="24892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214160" y="6772716"/>
            <a:ext cx="680212" cy="24892"/>
          </a:xfrm>
          <a:prstGeom prst="rect">
            <a:avLst/>
          </a:prstGeom>
        </p:spPr>
      </p:pic>
      <p:sp>
        <p:nvSpPr>
          <p:cNvPr id="6" name="New shape"/>
          <p:cNvSpPr/>
          <p:nvPr/>
        </p:nvSpPr>
        <p:spPr>
          <a:xfrm>
            <a:off x="3066034" y="637096"/>
            <a:ext cx="3556788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Организационный раздел:</a:t>
            </a:r>
          </a:p>
        </p:txBody>
      </p:sp>
      <p:sp>
        <p:nvSpPr>
          <p:cNvPr id="7" name="New shape"/>
          <p:cNvSpPr/>
          <p:nvPr/>
        </p:nvSpPr>
        <p:spPr>
          <a:xfrm>
            <a:off x="541934" y="1052580"/>
            <a:ext cx="301887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 Психолого-педагогические</a:t>
            </a:r>
          </a:p>
        </p:txBody>
      </p:sp>
      <p:sp>
        <p:nvSpPr>
          <p:cNvPr id="8" name="New shape"/>
          <p:cNvSpPr/>
          <p:nvPr/>
        </p:nvSpPr>
        <p:spPr>
          <a:xfrm>
            <a:off x="3497580" y="1052580"/>
            <a:ext cx="111186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условия</a:t>
            </a:r>
          </a:p>
        </p:txBody>
      </p:sp>
      <p:sp>
        <p:nvSpPr>
          <p:cNvPr id="9" name="New shape"/>
          <p:cNvSpPr/>
          <p:nvPr/>
        </p:nvSpPr>
        <p:spPr>
          <a:xfrm>
            <a:off x="4546092" y="1052580"/>
            <a:ext cx="140455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дополнены</a:t>
            </a:r>
          </a:p>
        </p:txBody>
      </p:sp>
      <p:sp>
        <p:nvSpPr>
          <p:cNvPr id="10" name="New shape"/>
          <p:cNvSpPr/>
          <p:nvPr/>
        </p:nvSpPr>
        <p:spPr>
          <a:xfrm>
            <a:off x="5887466" y="1052580"/>
            <a:ext cx="141559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(например,</a:t>
            </a:r>
          </a:p>
        </p:txBody>
      </p:sp>
      <p:sp>
        <p:nvSpPr>
          <p:cNvPr id="11" name="New shape"/>
          <p:cNvSpPr/>
          <p:nvPr/>
        </p:nvSpPr>
        <p:spPr>
          <a:xfrm>
            <a:off x="7239635" y="1052580"/>
            <a:ext cx="129104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уточнено,</a:t>
            </a:r>
          </a:p>
        </p:txBody>
      </p:sp>
      <p:sp>
        <p:nvSpPr>
          <p:cNvPr id="12" name="New shape"/>
          <p:cNvSpPr/>
          <p:nvPr/>
        </p:nvSpPr>
        <p:spPr>
          <a:xfrm>
            <a:off x="8467978" y="1052580"/>
            <a:ext cx="68135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что</a:t>
            </a:r>
          </a:p>
        </p:txBody>
      </p:sp>
      <p:sp>
        <p:nvSpPr>
          <p:cNvPr id="13" name="New shape"/>
          <p:cNvSpPr/>
          <p:nvPr/>
        </p:nvSpPr>
        <p:spPr>
          <a:xfrm>
            <a:off x="541934" y="1296420"/>
            <a:ext cx="200189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образовательные</a:t>
            </a:r>
          </a:p>
        </p:txBody>
      </p:sp>
      <p:sp>
        <p:nvSpPr>
          <p:cNvPr id="14" name="New shape"/>
          <p:cNvSpPr/>
          <p:nvPr/>
        </p:nvSpPr>
        <p:spPr>
          <a:xfrm>
            <a:off x="2290318" y="1296420"/>
            <a:ext cx="164146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задачи могут</a:t>
            </a:r>
          </a:p>
        </p:txBody>
      </p:sp>
      <p:sp>
        <p:nvSpPr>
          <p:cNvPr id="15" name="New shape"/>
          <p:cNvSpPr/>
          <p:nvPr/>
        </p:nvSpPr>
        <p:spPr>
          <a:xfrm>
            <a:off x="3678936" y="1296420"/>
            <a:ext cx="124665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решаться</a:t>
            </a:r>
          </a:p>
        </p:txBody>
      </p:sp>
      <p:sp>
        <p:nvSpPr>
          <p:cNvPr id="16" name="New shape"/>
          <p:cNvSpPr/>
          <p:nvPr/>
        </p:nvSpPr>
        <p:spPr>
          <a:xfrm>
            <a:off x="4671060" y="1296420"/>
            <a:ext cx="67527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как</a:t>
            </a:r>
          </a:p>
        </p:txBody>
      </p:sp>
      <p:sp>
        <p:nvSpPr>
          <p:cNvPr id="17" name="New shape"/>
          <p:cNvSpPr/>
          <p:nvPr/>
        </p:nvSpPr>
        <p:spPr>
          <a:xfrm>
            <a:off x="5093208" y="1296420"/>
            <a:ext cx="275577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с помощью новых форм</a:t>
            </a:r>
          </a:p>
        </p:txBody>
      </p:sp>
      <p:sp>
        <p:nvSpPr>
          <p:cNvPr id="18" name="New shape"/>
          <p:cNvSpPr/>
          <p:nvPr/>
        </p:nvSpPr>
        <p:spPr>
          <a:xfrm>
            <a:off x="7596251" y="1296420"/>
            <a:ext cx="155231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организации</a:t>
            </a:r>
          </a:p>
        </p:txBody>
      </p:sp>
      <p:sp>
        <p:nvSpPr>
          <p:cNvPr id="19" name="New shape"/>
          <p:cNvSpPr/>
          <p:nvPr/>
        </p:nvSpPr>
        <p:spPr>
          <a:xfrm>
            <a:off x="541934" y="1540260"/>
            <a:ext cx="121889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процесса</a:t>
            </a:r>
          </a:p>
        </p:txBody>
      </p:sp>
      <p:sp>
        <p:nvSpPr>
          <p:cNvPr id="20" name="New shape"/>
          <p:cNvSpPr/>
          <p:nvPr/>
        </p:nvSpPr>
        <p:spPr>
          <a:xfrm>
            <a:off x="1657858" y="1540260"/>
            <a:ext cx="156022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образования</a:t>
            </a:r>
          </a:p>
        </p:txBody>
      </p:sp>
      <p:sp>
        <p:nvSpPr>
          <p:cNvPr id="21" name="New shape"/>
          <p:cNvSpPr/>
          <p:nvPr/>
        </p:nvSpPr>
        <p:spPr>
          <a:xfrm>
            <a:off x="3114802" y="1540260"/>
            <a:ext cx="141246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(проектная</a:t>
            </a:r>
          </a:p>
        </p:txBody>
      </p:sp>
      <p:sp>
        <p:nvSpPr>
          <p:cNvPr id="22" name="New shape"/>
          <p:cNvSpPr/>
          <p:nvPr/>
        </p:nvSpPr>
        <p:spPr>
          <a:xfrm>
            <a:off x="4424172" y="1540260"/>
            <a:ext cx="168488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деятельность,</a:t>
            </a:r>
          </a:p>
        </p:txBody>
      </p:sp>
      <p:sp>
        <p:nvSpPr>
          <p:cNvPr id="23" name="New shape"/>
          <p:cNvSpPr/>
          <p:nvPr/>
        </p:nvSpPr>
        <p:spPr>
          <a:xfrm>
            <a:off x="6007862" y="1540260"/>
            <a:ext cx="196824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образовательная</a:t>
            </a:r>
          </a:p>
        </p:txBody>
      </p:sp>
      <p:sp>
        <p:nvSpPr>
          <p:cNvPr id="24" name="New shape"/>
          <p:cNvSpPr/>
          <p:nvPr/>
        </p:nvSpPr>
        <p:spPr>
          <a:xfrm>
            <a:off x="7873619" y="1540260"/>
            <a:ext cx="127564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ситуация,</a:t>
            </a:r>
          </a:p>
        </p:txBody>
      </p:sp>
      <p:sp>
        <p:nvSpPr>
          <p:cNvPr id="25" name="New shape"/>
          <p:cNvSpPr/>
          <p:nvPr/>
        </p:nvSpPr>
        <p:spPr>
          <a:xfrm>
            <a:off x="541934" y="1783945"/>
            <a:ext cx="1630430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обогащенные</a:t>
            </a:r>
          </a:p>
        </p:txBody>
      </p:sp>
      <p:sp>
        <p:nvSpPr>
          <p:cNvPr id="26" name="New shape"/>
          <p:cNvSpPr/>
          <p:nvPr/>
        </p:nvSpPr>
        <p:spPr>
          <a:xfrm>
            <a:off x="1965706" y="1783945"/>
            <a:ext cx="818646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игры</a:t>
            </a:r>
          </a:p>
        </p:txBody>
      </p:sp>
      <p:sp>
        <p:nvSpPr>
          <p:cNvPr id="27" name="New shape"/>
          <p:cNvSpPr/>
          <p:nvPr/>
        </p:nvSpPr>
        <p:spPr>
          <a:xfrm>
            <a:off x="2576830" y="1783945"/>
            <a:ext cx="900860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детей</a:t>
            </a:r>
          </a:p>
        </p:txBody>
      </p:sp>
      <p:sp>
        <p:nvSpPr>
          <p:cNvPr id="28" name="New shape"/>
          <p:cNvSpPr/>
          <p:nvPr/>
        </p:nvSpPr>
        <p:spPr>
          <a:xfrm>
            <a:off x="3270504" y="1783945"/>
            <a:ext cx="472130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в</a:t>
            </a:r>
          </a:p>
        </p:txBody>
      </p:sp>
      <p:sp>
        <p:nvSpPr>
          <p:cNvPr id="29" name="New shape"/>
          <p:cNvSpPr/>
          <p:nvPr/>
        </p:nvSpPr>
        <p:spPr>
          <a:xfrm>
            <a:off x="3534156" y="1783945"/>
            <a:ext cx="1116848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центрах</a:t>
            </a:r>
          </a:p>
        </p:txBody>
      </p:sp>
      <p:sp>
        <p:nvSpPr>
          <p:cNvPr id="30" name="New shape"/>
          <p:cNvSpPr/>
          <p:nvPr/>
        </p:nvSpPr>
        <p:spPr>
          <a:xfrm>
            <a:off x="4443984" y="1783945"/>
            <a:ext cx="1098375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детской</a:t>
            </a:r>
          </a:p>
        </p:txBody>
      </p:sp>
      <p:sp>
        <p:nvSpPr>
          <p:cNvPr id="31" name="New shape"/>
          <p:cNvSpPr/>
          <p:nvPr/>
        </p:nvSpPr>
        <p:spPr>
          <a:xfrm>
            <a:off x="5335778" y="1783945"/>
            <a:ext cx="1478386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активности,</a:t>
            </a:r>
          </a:p>
        </p:txBody>
      </p:sp>
      <p:sp>
        <p:nvSpPr>
          <p:cNvPr id="32" name="New shape"/>
          <p:cNvSpPr/>
          <p:nvPr/>
        </p:nvSpPr>
        <p:spPr>
          <a:xfrm>
            <a:off x="6606794" y="1783945"/>
            <a:ext cx="2541031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проблемно-обучающие</a:t>
            </a:r>
          </a:p>
        </p:txBody>
      </p:sp>
      <p:sp>
        <p:nvSpPr>
          <p:cNvPr id="33" name="New shape"/>
          <p:cNvSpPr/>
          <p:nvPr/>
        </p:nvSpPr>
        <p:spPr>
          <a:xfrm>
            <a:off x="541934" y="2028321"/>
            <a:ext cx="122031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ситуации</a:t>
            </a:r>
          </a:p>
        </p:txBody>
      </p:sp>
      <p:sp>
        <p:nvSpPr>
          <p:cNvPr id="34" name="New shape"/>
          <p:cNvSpPr/>
          <p:nvPr/>
        </p:nvSpPr>
        <p:spPr>
          <a:xfrm>
            <a:off x="1549654" y="2028321"/>
            <a:ext cx="47197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в</a:t>
            </a:r>
          </a:p>
        </p:txBody>
      </p:sp>
      <p:sp>
        <p:nvSpPr>
          <p:cNvPr id="35" name="New shape"/>
          <p:cNvSpPr/>
          <p:nvPr/>
        </p:nvSpPr>
        <p:spPr>
          <a:xfrm>
            <a:off x="1808734" y="2028321"/>
            <a:ext cx="102065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рамках</a:t>
            </a:r>
          </a:p>
        </p:txBody>
      </p:sp>
      <p:sp>
        <p:nvSpPr>
          <p:cNvPr id="36" name="New shape"/>
          <p:cNvSpPr/>
          <p:nvPr/>
        </p:nvSpPr>
        <p:spPr>
          <a:xfrm>
            <a:off x="2616454" y="2028321"/>
            <a:ext cx="144246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интеграции</a:t>
            </a:r>
          </a:p>
        </p:txBody>
      </p:sp>
      <p:sp>
        <p:nvSpPr>
          <p:cNvPr id="37" name="New shape"/>
          <p:cNvSpPr/>
          <p:nvPr/>
        </p:nvSpPr>
        <p:spPr>
          <a:xfrm>
            <a:off x="3846576" y="2028321"/>
            <a:ext cx="199439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образовательных</a:t>
            </a:r>
          </a:p>
        </p:txBody>
      </p:sp>
      <p:sp>
        <p:nvSpPr>
          <p:cNvPr id="38" name="New shape"/>
          <p:cNvSpPr/>
          <p:nvPr/>
        </p:nvSpPr>
        <p:spPr>
          <a:xfrm>
            <a:off x="5628386" y="2028321"/>
            <a:ext cx="129206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областей)</a:t>
            </a:r>
          </a:p>
        </p:txBody>
      </p:sp>
      <p:sp>
        <p:nvSpPr>
          <p:cNvPr id="39" name="New shape"/>
          <p:cNvSpPr/>
          <p:nvPr/>
        </p:nvSpPr>
        <p:spPr>
          <a:xfrm>
            <a:off x="6708901" y="2028321"/>
            <a:ext cx="66777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так</a:t>
            </a:r>
          </a:p>
        </p:txBody>
      </p:sp>
      <p:sp>
        <p:nvSpPr>
          <p:cNvPr id="40" name="New shape"/>
          <p:cNvSpPr/>
          <p:nvPr/>
        </p:nvSpPr>
        <p:spPr>
          <a:xfrm>
            <a:off x="7163435" y="2028321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41" name="New shape"/>
          <p:cNvSpPr/>
          <p:nvPr/>
        </p:nvSpPr>
        <p:spPr>
          <a:xfrm>
            <a:off x="7430135" y="2028321"/>
            <a:ext cx="171710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традиционных</a:t>
            </a:r>
          </a:p>
        </p:txBody>
      </p:sp>
      <p:sp>
        <p:nvSpPr>
          <p:cNvPr id="42" name="New shape"/>
          <p:cNvSpPr/>
          <p:nvPr/>
        </p:nvSpPr>
        <p:spPr>
          <a:xfrm>
            <a:off x="541934" y="2272161"/>
            <a:ext cx="540775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FF0000"/>
                </a:solidFill>
                <a:latin typeface="Tahoma"/>
              </a:rPr>
              <a:t>(фронтальные, групповые, индивидуальные занятия)</a:t>
            </a:r>
          </a:p>
        </p:txBody>
      </p:sp>
      <p:sp>
        <p:nvSpPr>
          <p:cNvPr id="43" name="New shape"/>
          <p:cNvSpPr/>
          <p:nvPr/>
        </p:nvSpPr>
        <p:spPr>
          <a:xfrm>
            <a:off x="541934" y="2672759"/>
            <a:ext cx="439337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-</a:t>
            </a:r>
          </a:p>
        </p:txBody>
      </p:sp>
      <p:sp>
        <p:nvSpPr>
          <p:cNvPr id="44" name="New shape"/>
          <p:cNvSpPr/>
          <p:nvPr/>
        </p:nvSpPr>
        <p:spPr>
          <a:xfrm>
            <a:off x="769010" y="2668401"/>
            <a:ext cx="48514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В</a:t>
            </a:r>
          </a:p>
        </p:txBody>
      </p:sp>
      <p:sp>
        <p:nvSpPr>
          <p:cNvPr id="45" name="New shape"/>
          <p:cNvSpPr/>
          <p:nvPr/>
        </p:nvSpPr>
        <p:spPr>
          <a:xfrm>
            <a:off x="1041806" y="2668401"/>
            <a:ext cx="96978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блоке,</a:t>
            </a:r>
          </a:p>
        </p:txBody>
      </p:sp>
      <p:sp>
        <p:nvSpPr>
          <p:cNvPr id="46" name="New shape"/>
          <p:cNvSpPr/>
          <p:nvPr/>
        </p:nvSpPr>
        <p:spPr>
          <a:xfrm>
            <a:off x="1799590" y="2668401"/>
            <a:ext cx="163481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посвященном</a:t>
            </a:r>
          </a:p>
        </p:txBody>
      </p:sp>
      <p:sp>
        <p:nvSpPr>
          <p:cNvPr id="47" name="New shape"/>
          <p:cNvSpPr/>
          <p:nvPr/>
        </p:nvSpPr>
        <p:spPr>
          <a:xfrm>
            <a:off x="3224530" y="2668401"/>
            <a:ext cx="93633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РППС,</a:t>
            </a:r>
          </a:p>
        </p:txBody>
      </p:sp>
      <p:sp>
        <p:nvSpPr>
          <p:cNvPr id="48" name="New shape"/>
          <p:cNvSpPr/>
          <p:nvPr/>
        </p:nvSpPr>
        <p:spPr>
          <a:xfrm>
            <a:off x="3948684" y="2668401"/>
            <a:ext cx="129104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уточнено,</a:t>
            </a:r>
          </a:p>
        </p:txBody>
      </p:sp>
      <p:sp>
        <p:nvSpPr>
          <p:cNvPr id="49" name="New shape"/>
          <p:cNvSpPr/>
          <p:nvPr/>
        </p:nvSpPr>
        <p:spPr>
          <a:xfrm>
            <a:off x="5029200" y="2668401"/>
            <a:ext cx="68135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что</a:t>
            </a:r>
          </a:p>
        </p:txBody>
      </p:sp>
      <p:sp>
        <p:nvSpPr>
          <p:cNvPr id="50" name="New shape"/>
          <p:cNvSpPr/>
          <p:nvPr/>
        </p:nvSpPr>
        <p:spPr>
          <a:xfrm>
            <a:off x="5498846" y="2668401"/>
            <a:ext cx="79972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ФОП</a:t>
            </a:r>
          </a:p>
        </p:txBody>
      </p:sp>
      <p:sp>
        <p:nvSpPr>
          <p:cNvPr id="51" name="New shape"/>
          <p:cNvSpPr/>
          <p:nvPr/>
        </p:nvSpPr>
        <p:spPr>
          <a:xfrm>
            <a:off x="6087110" y="2668401"/>
            <a:ext cx="64795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ДО</a:t>
            </a:r>
          </a:p>
        </p:txBody>
      </p:sp>
      <p:sp>
        <p:nvSpPr>
          <p:cNvPr id="52" name="New shape"/>
          <p:cNvSpPr/>
          <p:nvPr/>
        </p:nvSpPr>
        <p:spPr>
          <a:xfrm>
            <a:off x="6524498" y="2668401"/>
            <a:ext cx="5866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не</a:t>
            </a:r>
          </a:p>
        </p:txBody>
      </p:sp>
      <p:sp>
        <p:nvSpPr>
          <p:cNvPr id="53" name="New shape"/>
          <p:cNvSpPr/>
          <p:nvPr/>
        </p:nvSpPr>
        <p:spPr>
          <a:xfrm>
            <a:off x="6899401" y="2668401"/>
            <a:ext cx="133807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выдвигает</a:t>
            </a:r>
          </a:p>
        </p:txBody>
      </p:sp>
      <p:sp>
        <p:nvSpPr>
          <p:cNvPr id="54" name="New shape"/>
          <p:cNvSpPr/>
          <p:nvPr/>
        </p:nvSpPr>
        <p:spPr>
          <a:xfrm>
            <a:off x="8024495" y="2668401"/>
            <a:ext cx="112463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жестких</a:t>
            </a:r>
          </a:p>
        </p:txBody>
      </p:sp>
      <p:sp>
        <p:nvSpPr>
          <p:cNvPr id="55" name="New shape"/>
          <p:cNvSpPr/>
          <p:nvPr/>
        </p:nvSpPr>
        <p:spPr>
          <a:xfrm>
            <a:off x="541934" y="2912241"/>
            <a:ext cx="145624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требований</a:t>
            </a:r>
          </a:p>
        </p:txBody>
      </p:sp>
      <p:sp>
        <p:nvSpPr>
          <p:cNvPr id="56" name="New shape"/>
          <p:cNvSpPr/>
          <p:nvPr/>
        </p:nvSpPr>
        <p:spPr>
          <a:xfrm>
            <a:off x="1808734" y="2912241"/>
            <a:ext cx="46670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к</a:t>
            </a:r>
          </a:p>
        </p:txBody>
      </p:sp>
      <p:sp>
        <p:nvSpPr>
          <p:cNvPr id="57" name="New shape"/>
          <p:cNvSpPr/>
          <p:nvPr/>
        </p:nvSpPr>
        <p:spPr>
          <a:xfrm>
            <a:off x="2084578" y="2912241"/>
            <a:ext cx="155049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организации</a:t>
            </a:r>
          </a:p>
        </p:txBody>
      </p:sp>
      <p:sp>
        <p:nvSpPr>
          <p:cNvPr id="58" name="New shape"/>
          <p:cNvSpPr/>
          <p:nvPr/>
        </p:nvSpPr>
        <p:spPr>
          <a:xfrm>
            <a:off x="3447288" y="2912241"/>
            <a:ext cx="93552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РППС,</a:t>
            </a:r>
          </a:p>
        </p:txBody>
      </p:sp>
      <p:sp>
        <p:nvSpPr>
          <p:cNvPr id="59" name="New shape"/>
          <p:cNvSpPr/>
          <p:nvPr/>
        </p:nvSpPr>
        <p:spPr>
          <a:xfrm>
            <a:off x="4192524" y="2912241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60" name="New shape"/>
          <p:cNvSpPr/>
          <p:nvPr/>
        </p:nvSpPr>
        <p:spPr>
          <a:xfrm>
            <a:off x="4482084" y="2912241"/>
            <a:ext cx="129713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оставляет</a:t>
            </a:r>
          </a:p>
        </p:txBody>
      </p:sp>
      <p:sp>
        <p:nvSpPr>
          <p:cNvPr id="61" name="New shape"/>
          <p:cNvSpPr/>
          <p:nvPr/>
        </p:nvSpPr>
        <p:spPr>
          <a:xfrm>
            <a:off x="5588762" y="2912241"/>
            <a:ext cx="56513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за</a:t>
            </a:r>
          </a:p>
        </p:txBody>
      </p:sp>
      <p:sp>
        <p:nvSpPr>
          <p:cNvPr id="62" name="New shape"/>
          <p:cNvSpPr/>
          <p:nvPr/>
        </p:nvSpPr>
        <p:spPr>
          <a:xfrm>
            <a:off x="5963666" y="2912241"/>
            <a:ext cx="79384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ДОО</a:t>
            </a:r>
          </a:p>
        </p:txBody>
      </p:sp>
      <p:sp>
        <p:nvSpPr>
          <p:cNvPr id="63" name="New shape"/>
          <p:cNvSpPr/>
          <p:nvPr/>
        </p:nvSpPr>
        <p:spPr>
          <a:xfrm>
            <a:off x="6567170" y="2912241"/>
            <a:ext cx="91586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право</a:t>
            </a:r>
          </a:p>
        </p:txBody>
      </p:sp>
      <p:sp>
        <p:nvSpPr>
          <p:cNvPr id="64" name="New shape"/>
          <p:cNvSpPr/>
          <p:nvPr/>
        </p:nvSpPr>
        <p:spPr>
          <a:xfrm>
            <a:off x="7292975" y="2912241"/>
            <a:ext cx="185412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самостоятельно</a:t>
            </a:r>
          </a:p>
        </p:txBody>
      </p:sp>
      <p:sp>
        <p:nvSpPr>
          <p:cNvPr id="65" name="New shape"/>
          <p:cNvSpPr/>
          <p:nvPr/>
        </p:nvSpPr>
        <p:spPr>
          <a:xfrm>
            <a:off x="541934" y="3155926"/>
            <a:ext cx="1753649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проектировать</a:t>
            </a:r>
          </a:p>
        </p:txBody>
      </p:sp>
      <p:sp>
        <p:nvSpPr>
          <p:cNvPr id="66" name="New shape"/>
          <p:cNvSpPr/>
          <p:nvPr/>
        </p:nvSpPr>
        <p:spPr>
          <a:xfrm>
            <a:off x="2046478" y="3155926"/>
            <a:ext cx="3189507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предметно-пространственную</a:t>
            </a:r>
          </a:p>
        </p:txBody>
      </p:sp>
      <p:sp>
        <p:nvSpPr>
          <p:cNvPr id="67" name="New shape"/>
          <p:cNvSpPr/>
          <p:nvPr/>
        </p:nvSpPr>
        <p:spPr>
          <a:xfrm>
            <a:off x="4988052" y="3155926"/>
            <a:ext cx="893349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среду</a:t>
            </a:r>
          </a:p>
        </p:txBody>
      </p:sp>
      <p:sp>
        <p:nvSpPr>
          <p:cNvPr id="68" name="New shape"/>
          <p:cNvSpPr/>
          <p:nvPr/>
        </p:nvSpPr>
        <p:spPr>
          <a:xfrm>
            <a:off x="5631434" y="3155926"/>
            <a:ext cx="472130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в</a:t>
            </a:r>
          </a:p>
        </p:txBody>
      </p:sp>
      <p:sp>
        <p:nvSpPr>
          <p:cNvPr id="69" name="New shape"/>
          <p:cNvSpPr/>
          <p:nvPr/>
        </p:nvSpPr>
        <p:spPr>
          <a:xfrm>
            <a:off x="5853938" y="3155926"/>
            <a:ext cx="1607085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соответствии</a:t>
            </a:r>
          </a:p>
        </p:txBody>
      </p:sp>
      <p:sp>
        <p:nvSpPr>
          <p:cNvPr id="70" name="New shape"/>
          <p:cNvSpPr/>
          <p:nvPr/>
        </p:nvSpPr>
        <p:spPr>
          <a:xfrm>
            <a:off x="7212202" y="3155926"/>
            <a:ext cx="1497034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с ФГОС ДО</a:t>
            </a:r>
          </a:p>
        </p:txBody>
      </p:sp>
      <p:sp>
        <p:nvSpPr>
          <p:cNvPr id="71" name="New shape"/>
          <p:cNvSpPr/>
          <p:nvPr/>
        </p:nvSpPr>
        <p:spPr>
          <a:xfrm>
            <a:off x="8458835" y="3155926"/>
            <a:ext cx="480048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и</a:t>
            </a:r>
          </a:p>
        </p:txBody>
      </p:sp>
      <p:sp>
        <p:nvSpPr>
          <p:cNvPr id="72" name="New shape"/>
          <p:cNvSpPr/>
          <p:nvPr/>
        </p:nvSpPr>
        <p:spPr>
          <a:xfrm>
            <a:off x="8690483" y="3155926"/>
            <a:ext cx="459342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с</a:t>
            </a:r>
          </a:p>
        </p:txBody>
      </p:sp>
      <p:sp>
        <p:nvSpPr>
          <p:cNvPr id="73" name="New shape"/>
          <p:cNvSpPr/>
          <p:nvPr/>
        </p:nvSpPr>
        <p:spPr>
          <a:xfrm>
            <a:off x="541934" y="3400175"/>
            <a:ext cx="666946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D0D0D"/>
                </a:solidFill>
                <a:latin typeface="Tahoma"/>
              </a:rPr>
              <a:t>учетом целей и принципов Программы, а также ряда требований</a:t>
            </a:r>
            <a:r>
              <a:rPr sz="1600" b="1" i="0" u="none" strike="noStrike">
                <a:solidFill>
                  <a:srgbClr val="FF0000"/>
                </a:solidFill>
                <a:latin typeface="Tahoma Bold"/>
              </a:rPr>
              <a:t>*</a:t>
            </a:r>
          </a:p>
        </p:txBody>
      </p:sp>
      <p:sp>
        <p:nvSpPr>
          <p:cNvPr id="74" name="New shape"/>
          <p:cNvSpPr/>
          <p:nvPr/>
        </p:nvSpPr>
        <p:spPr>
          <a:xfrm>
            <a:off x="541934" y="3800773"/>
            <a:ext cx="439337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75" name="New shape"/>
          <p:cNvSpPr/>
          <p:nvPr/>
        </p:nvSpPr>
        <p:spPr>
          <a:xfrm>
            <a:off x="901598" y="3796415"/>
            <a:ext cx="87215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Блок,</a:t>
            </a:r>
          </a:p>
        </p:txBody>
      </p:sp>
      <p:sp>
        <p:nvSpPr>
          <p:cNvPr id="76" name="New shape"/>
          <p:cNvSpPr/>
          <p:nvPr/>
        </p:nvSpPr>
        <p:spPr>
          <a:xfrm>
            <a:off x="1694434" y="3796415"/>
            <a:ext cx="164819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посвященный</a:t>
            </a:r>
          </a:p>
        </p:txBody>
      </p:sp>
      <p:sp>
        <p:nvSpPr>
          <p:cNvPr id="77" name="New shape"/>
          <p:cNvSpPr/>
          <p:nvPr/>
        </p:nvSpPr>
        <p:spPr>
          <a:xfrm>
            <a:off x="3265932" y="3796415"/>
            <a:ext cx="293495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материально-техническому</a:t>
            </a:r>
          </a:p>
        </p:txBody>
      </p:sp>
      <p:sp>
        <p:nvSpPr>
          <p:cNvPr id="78" name="New shape"/>
          <p:cNvSpPr/>
          <p:nvPr/>
        </p:nvSpPr>
        <p:spPr>
          <a:xfrm>
            <a:off x="6123686" y="3796415"/>
            <a:ext cx="160805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обеспечению</a:t>
            </a:r>
          </a:p>
        </p:txBody>
      </p:sp>
      <p:sp>
        <p:nvSpPr>
          <p:cNvPr id="79" name="New shape"/>
          <p:cNvSpPr/>
          <p:nvPr/>
        </p:nvSpPr>
        <p:spPr>
          <a:xfrm>
            <a:off x="7652639" y="3796415"/>
            <a:ext cx="149455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Программы,</a:t>
            </a:r>
          </a:p>
        </p:txBody>
      </p:sp>
      <p:sp>
        <p:nvSpPr>
          <p:cNvPr id="80" name="New shape"/>
          <p:cNvSpPr/>
          <p:nvPr/>
        </p:nvSpPr>
        <p:spPr>
          <a:xfrm>
            <a:off x="541934" y="4040255"/>
            <a:ext cx="497780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обеспеченности методическими материалами и</a:t>
            </a:r>
          </a:p>
        </p:txBody>
      </p:sp>
      <p:sp>
        <p:nvSpPr>
          <p:cNvPr id="81" name="New shape"/>
          <p:cNvSpPr/>
          <p:nvPr/>
        </p:nvSpPr>
        <p:spPr>
          <a:xfrm>
            <a:off x="5261102" y="4040255"/>
            <a:ext cx="263976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средствами обучения и</a:t>
            </a:r>
          </a:p>
        </p:txBody>
      </p:sp>
      <p:sp>
        <p:nvSpPr>
          <p:cNvPr id="82" name="New shape"/>
          <p:cNvSpPr/>
          <p:nvPr/>
        </p:nvSpPr>
        <p:spPr>
          <a:xfrm>
            <a:off x="7641971" y="4040255"/>
            <a:ext cx="150529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воспитания,</a:t>
            </a:r>
          </a:p>
        </p:txBody>
      </p:sp>
      <p:sp>
        <p:nvSpPr>
          <p:cNvPr id="83" name="New shape"/>
          <p:cNvSpPr/>
          <p:nvPr/>
        </p:nvSpPr>
        <p:spPr>
          <a:xfrm>
            <a:off x="541934" y="4284095"/>
            <a:ext cx="416984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наполнен обобщенными требованиями</a:t>
            </a:r>
            <a:r>
              <a:rPr sz="1600" b="1" i="0" u="none" strike="noStrike">
                <a:solidFill>
                  <a:srgbClr val="FF0000"/>
                </a:solidFill>
                <a:latin typeface="Tahoma Bold"/>
              </a:rPr>
              <a:t>*</a:t>
            </a:r>
          </a:p>
        </p:txBody>
      </p:sp>
      <p:sp>
        <p:nvSpPr>
          <p:cNvPr id="84" name="New shape"/>
          <p:cNvSpPr/>
          <p:nvPr/>
        </p:nvSpPr>
        <p:spPr>
          <a:xfrm>
            <a:off x="163982" y="1602548"/>
            <a:ext cx="557707" cy="36341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85" name="New shape"/>
          <p:cNvSpPr/>
          <p:nvPr/>
        </p:nvSpPr>
        <p:spPr>
          <a:xfrm>
            <a:off x="163982" y="5366516"/>
            <a:ext cx="841911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FF0000"/>
                </a:solidFill>
                <a:latin typeface="Tahoma Bold"/>
              </a:rPr>
              <a:t>* 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«Рекомендации по формированию инфраструктуры дошкольных образовательных </a:t>
            </a:r>
          </a:p>
        </p:txBody>
      </p:sp>
      <p:sp>
        <p:nvSpPr>
          <p:cNvPr id="86" name="New shape"/>
          <p:cNvSpPr/>
          <p:nvPr/>
        </p:nvSpPr>
        <p:spPr>
          <a:xfrm>
            <a:off x="163982" y="5610305"/>
            <a:ext cx="837304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организаций и комплектации учебно-методических материалов в целях реализации </a:t>
            </a:r>
          </a:p>
        </p:txBody>
      </p:sp>
      <p:sp>
        <p:nvSpPr>
          <p:cNvPr id="87" name="New shape"/>
          <p:cNvSpPr/>
          <p:nvPr/>
        </p:nvSpPr>
        <p:spPr>
          <a:xfrm>
            <a:off x="163982" y="5854145"/>
            <a:ext cx="889731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образовательных программ дошкольного образования» (письмо Минпросвещения России </a:t>
            </a:r>
          </a:p>
        </p:txBody>
      </p:sp>
      <p:sp>
        <p:nvSpPr>
          <p:cNvPr id="88" name="New shape"/>
          <p:cNvSpPr/>
          <p:nvPr/>
        </p:nvSpPr>
        <p:spPr>
          <a:xfrm>
            <a:off x="163982" y="6097831"/>
            <a:ext cx="2793203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ТВ-413-03 от 13.02.2023) </a:t>
            </a:r>
          </a:p>
        </p:txBody>
      </p:sp>
      <p:sp>
        <p:nvSpPr>
          <p:cNvPr id="89" name="New shape"/>
          <p:cNvSpPr/>
          <p:nvPr/>
        </p:nvSpPr>
        <p:spPr>
          <a:xfrm>
            <a:off x="163982" y="6346488"/>
            <a:ext cx="8908258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FF"/>
                </a:solidFill>
                <a:latin typeface="Tahoma"/>
              </a:rPr>
              <a:t>https://docs.edu.gov.ru/document/f4f7837770384bfa1faa1827ec8d72d4/?ysclid=le6tcj9677368</a:t>
            </a:r>
          </a:p>
        </p:txBody>
      </p:sp>
      <p:sp>
        <p:nvSpPr>
          <p:cNvPr id="90" name="New shape"/>
          <p:cNvSpPr/>
          <p:nvPr/>
        </p:nvSpPr>
        <p:spPr>
          <a:xfrm>
            <a:off x="163982" y="6590328"/>
            <a:ext cx="1032687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FF"/>
                </a:solidFill>
                <a:latin typeface="Tahoma"/>
              </a:rPr>
              <a:t>387754</a:t>
            </a:r>
          </a:p>
        </p:txBody>
      </p:sp>
      <p:sp>
        <p:nvSpPr>
          <p:cNvPr id="91" name="New shape"/>
          <p:cNvSpPr/>
          <p:nvPr/>
        </p:nvSpPr>
        <p:spPr>
          <a:xfrm>
            <a:off x="163982" y="2971248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92" name="New shape"/>
          <p:cNvSpPr/>
          <p:nvPr/>
        </p:nvSpPr>
        <p:spPr>
          <a:xfrm>
            <a:off x="163982" y="3975162"/>
            <a:ext cx="557707" cy="36341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54680" y="622173"/>
            <a:ext cx="3203956" cy="35560"/>
          </a:xfrm>
          <a:prstGeom prst="rect">
            <a:avLst/>
          </a:prstGeom>
        </p:spPr>
      </p:pic>
      <p:sp>
        <p:nvSpPr>
          <p:cNvPr id="4" name="New shape"/>
          <p:cNvSpPr/>
          <p:nvPr/>
        </p:nvSpPr>
        <p:spPr>
          <a:xfrm>
            <a:off x="3105023" y="421068"/>
            <a:ext cx="3556788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Организационный раздел:</a:t>
            </a:r>
          </a:p>
        </p:txBody>
      </p:sp>
      <p:sp>
        <p:nvSpPr>
          <p:cNvPr id="5" name="New shape"/>
          <p:cNvSpPr/>
          <p:nvPr/>
        </p:nvSpPr>
        <p:spPr>
          <a:xfrm>
            <a:off x="580949" y="841784"/>
            <a:ext cx="184957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- Представлен</a:t>
            </a:r>
          </a:p>
        </p:txBody>
      </p:sp>
      <p:sp>
        <p:nvSpPr>
          <p:cNvPr id="6" name="New shape"/>
          <p:cNvSpPr/>
          <p:nvPr/>
        </p:nvSpPr>
        <p:spPr>
          <a:xfrm>
            <a:off x="2187194" y="841784"/>
            <a:ext cx="164559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развернутый</a:t>
            </a:r>
          </a:p>
        </p:txBody>
      </p:sp>
      <p:sp>
        <p:nvSpPr>
          <p:cNvPr id="7" name="New shape"/>
          <p:cNvSpPr/>
          <p:nvPr/>
        </p:nvSpPr>
        <p:spPr>
          <a:xfrm>
            <a:off x="3591179" y="841784"/>
            <a:ext cx="149367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примерный</a:t>
            </a:r>
          </a:p>
        </p:txBody>
      </p:sp>
      <p:sp>
        <p:nvSpPr>
          <p:cNvPr id="8" name="New shape"/>
          <p:cNvSpPr/>
          <p:nvPr/>
        </p:nvSpPr>
        <p:spPr>
          <a:xfrm>
            <a:off x="4842637" y="841784"/>
            <a:ext cx="129804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перечень</a:t>
            </a:r>
          </a:p>
        </p:txBody>
      </p:sp>
      <p:sp>
        <p:nvSpPr>
          <p:cNvPr id="9" name="New shape"/>
          <p:cNvSpPr/>
          <p:nvPr/>
        </p:nvSpPr>
        <p:spPr>
          <a:xfrm>
            <a:off x="5897245" y="841784"/>
            <a:ext cx="200180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художественной</a:t>
            </a:r>
          </a:p>
        </p:txBody>
      </p:sp>
      <p:sp>
        <p:nvSpPr>
          <p:cNvPr id="10" name="New shape"/>
          <p:cNvSpPr/>
          <p:nvPr/>
        </p:nvSpPr>
        <p:spPr>
          <a:xfrm>
            <a:off x="7656322" y="841784"/>
            <a:ext cx="153328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литературы</a:t>
            </a:r>
          </a:p>
        </p:txBody>
      </p:sp>
      <p:sp>
        <p:nvSpPr>
          <p:cNvPr id="11" name="New shape"/>
          <p:cNvSpPr/>
          <p:nvPr/>
        </p:nvSpPr>
        <p:spPr>
          <a:xfrm>
            <a:off x="580949" y="1100864"/>
            <a:ext cx="860942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(для каждой группы детей от 1 года до 7 лет), музыкальных произведений, игр,</a:t>
            </a:r>
          </a:p>
        </p:txBody>
      </p:sp>
      <p:sp>
        <p:nvSpPr>
          <p:cNvPr id="12" name="New shape"/>
          <p:cNvSpPr/>
          <p:nvPr/>
        </p:nvSpPr>
        <p:spPr>
          <a:xfrm>
            <a:off x="580949" y="1359789"/>
            <a:ext cx="8607017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упражнений и т.п. (для всех возрастных групп от 2 мес. до 7 лет), произведений</a:t>
            </a:r>
          </a:p>
        </p:txBody>
      </p:sp>
      <p:sp>
        <p:nvSpPr>
          <p:cNvPr id="13" name="New shape"/>
          <p:cNvSpPr/>
          <p:nvPr/>
        </p:nvSpPr>
        <p:spPr>
          <a:xfrm>
            <a:off x="580949" y="1619278"/>
            <a:ext cx="323606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изобразительного искусства</a:t>
            </a:r>
          </a:p>
        </p:txBody>
      </p:sp>
      <p:sp>
        <p:nvSpPr>
          <p:cNvPr id="14" name="New shape"/>
          <p:cNvSpPr/>
          <p:nvPr/>
        </p:nvSpPr>
        <p:spPr>
          <a:xfrm>
            <a:off x="3559175" y="1619278"/>
            <a:ext cx="288080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(для каждой возрастной</a:t>
            </a:r>
          </a:p>
        </p:txBody>
      </p:sp>
      <p:sp>
        <p:nvSpPr>
          <p:cNvPr id="15" name="New shape"/>
          <p:cNvSpPr/>
          <p:nvPr/>
        </p:nvSpPr>
        <p:spPr>
          <a:xfrm>
            <a:off x="6181090" y="1619278"/>
            <a:ext cx="300794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группы от 2 до 7 лет), а</a:t>
            </a:r>
          </a:p>
        </p:txBody>
      </p:sp>
      <p:sp>
        <p:nvSpPr>
          <p:cNvPr id="16" name="New shape"/>
          <p:cNvSpPr/>
          <p:nvPr/>
        </p:nvSpPr>
        <p:spPr>
          <a:xfrm>
            <a:off x="580949" y="1878358"/>
            <a:ext cx="95936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также</a:t>
            </a:r>
          </a:p>
        </p:txBody>
      </p:sp>
      <p:sp>
        <p:nvSpPr>
          <p:cNvPr id="17" name="New shape"/>
          <p:cNvSpPr/>
          <p:nvPr/>
        </p:nvSpPr>
        <p:spPr>
          <a:xfrm>
            <a:off x="1330706" y="1878358"/>
            <a:ext cx="183690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анимационных</a:t>
            </a:r>
          </a:p>
        </p:txBody>
      </p:sp>
      <p:sp>
        <p:nvSpPr>
          <p:cNvPr id="18" name="New shape"/>
          <p:cNvSpPr/>
          <p:nvPr/>
        </p:nvSpPr>
        <p:spPr>
          <a:xfrm>
            <a:off x="2958719" y="1878358"/>
            <a:ext cx="183976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произведений</a:t>
            </a:r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,</a:t>
            </a:r>
          </a:p>
        </p:txBody>
      </p:sp>
      <p:sp>
        <p:nvSpPr>
          <p:cNvPr id="19" name="New shape"/>
          <p:cNvSpPr/>
          <p:nvPr/>
        </p:nvSpPr>
        <p:spPr>
          <a:xfrm>
            <a:off x="4589653" y="1878358"/>
            <a:ext cx="119308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которые</a:t>
            </a:r>
          </a:p>
        </p:txBody>
      </p:sp>
      <p:sp>
        <p:nvSpPr>
          <p:cNvPr id="20" name="New shape"/>
          <p:cNvSpPr/>
          <p:nvPr/>
        </p:nvSpPr>
        <p:spPr>
          <a:xfrm>
            <a:off x="5574157" y="1878358"/>
            <a:ext cx="190831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рекомендуются</a:t>
            </a:r>
          </a:p>
        </p:txBody>
      </p:sp>
      <p:sp>
        <p:nvSpPr>
          <p:cNvPr id="21" name="New shape"/>
          <p:cNvSpPr/>
          <p:nvPr/>
        </p:nvSpPr>
        <p:spPr>
          <a:xfrm>
            <a:off x="7275322" y="1878358"/>
            <a:ext cx="72088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для</a:t>
            </a:r>
          </a:p>
        </p:txBody>
      </p:sp>
      <p:sp>
        <p:nvSpPr>
          <p:cNvPr id="22" name="New shape"/>
          <p:cNvSpPr/>
          <p:nvPr/>
        </p:nvSpPr>
        <p:spPr>
          <a:xfrm>
            <a:off x="7787386" y="1878358"/>
            <a:ext cx="140213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семейного</a:t>
            </a:r>
          </a:p>
        </p:txBody>
      </p:sp>
      <p:sp>
        <p:nvSpPr>
          <p:cNvPr id="23" name="New shape"/>
          <p:cNvSpPr/>
          <p:nvPr/>
        </p:nvSpPr>
        <p:spPr>
          <a:xfrm>
            <a:off x="580949" y="2137438"/>
            <a:ext cx="141187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просмотра</a:t>
            </a:r>
          </a:p>
        </p:txBody>
      </p:sp>
      <p:sp>
        <p:nvSpPr>
          <p:cNvPr id="24" name="New shape"/>
          <p:cNvSpPr/>
          <p:nvPr/>
        </p:nvSpPr>
        <p:spPr>
          <a:xfrm>
            <a:off x="1806194" y="2137438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25" name="New shape"/>
          <p:cNvSpPr/>
          <p:nvPr/>
        </p:nvSpPr>
        <p:spPr>
          <a:xfrm>
            <a:off x="2107946" y="2137438"/>
            <a:ext cx="91954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могут</a:t>
            </a:r>
          </a:p>
        </p:txBody>
      </p:sp>
      <p:sp>
        <p:nvSpPr>
          <p:cNvPr id="26" name="New shape"/>
          <p:cNvSpPr/>
          <p:nvPr/>
        </p:nvSpPr>
        <p:spPr>
          <a:xfrm>
            <a:off x="2839847" y="2137438"/>
            <a:ext cx="84315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быть</a:t>
            </a:r>
          </a:p>
        </p:txBody>
      </p:sp>
      <p:sp>
        <p:nvSpPr>
          <p:cNvPr id="27" name="New shape"/>
          <p:cNvSpPr/>
          <p:nvPr/>
        </p:nvSpPr>
        <p:spPr>
          <a:xfrm>
            <a:off x="3495167" y="2137438"/>
            <a:ext cx="176938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использованы</a:t>
            </a:r>
          </a:p>
        </p:txBody>
      </p:sp>
      <p:sp>
        <p:nvSpPr>
          <p:cNvPr id="28" name="New shape"/>
          <p:cNvSpPr/>
          <p:nvPr/>
        </p:nvSpPr>
        <p:spPr>
          <a:xfrm>
            <a:off x="5077333" y="2137438"/>
            <a:ext cx="47915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29" name="New shape"/>
          <p:cNvSpPr/>
          <p:nvPr/>
        </p:nvSpPr>
        <p:spPr>
          <a:xfrm>
            <a:off x="5368417" y="2137438"/>
            <a:ext cx="209615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образовательном</a:t>
            </a:r>
          </a:p>
        </p:txBody>
      </p:sp>
      <p:sp>
        <p:nvSpPr>
          <p:cNvPr id="30" name="New shape"/>
          <p:cNvSpPr/>
          <p:nvPr/>
        </p:nvSpPr>
        <p:spPr>
          <a:xfrm>
            <a:off x="7278370" y="2137438"/>
            <a:ext cx="127640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процессе</a:t>
            </a:r>
          </a:p>
        </p:txBody>
      </p:sp>
      <p:sp>
        <p:nvSpPr>
          <p:cNvPr id="31" name="New shape"/>
          <p:cNvSpPr/>
          <p:nvPr/>
        </p:nvSpPr>
        <p:spPr>
          <a:xfrm>
            <a:off x="8368284" y="2137438"/>
            <a:ext cx="81913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ДОО</a:t>
            </a:r>
          </a:p>
        </p:txBody>
      </p:sp>
      <p:sp>
        <p:nvSpPr>
          <p:cNvPr id="32" name="New shape"/>
          <p:cNvSpPr/>
          <p:nvPr/>
        </p:nvSpPr>
        <p:spPr>
          <a:xfrm>
            <a:off x="580949" y="2396518"/>
            <a:ext cx="860728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(преимущественно отечественные мультипликационные фильмы и сериалы для</a:t>
            </a:r>
          </a:p>
        </p:txBody>
      </p:sp>
      <p:sp>
        <p:nvSpPr>
          <p:cNvPr id="33" name="New shape"/>
          <p:cNvSpPr/>
          <p:nvPr/>
        </p:nvSpPr>
        <p:spPr>
          <a:xfrm>
            <a:off x="580949" y="2655598"/>
            <a:ext cx="237682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детей 5-6 и 6-7 лет)</a:t>
            </a:r>
          </a:p>
        </p:txBody>
      </p:sp>
      <p:sp>
        <p:nvSpPr>
          <p:cNvPr id="34" name="New shape"/>
          <p:cNvSpPr/>
          <p:nvPr/>
        </p:nvSpPr>
        <p:spPr>
          <a:xfrm>
            <a:off x="580949" y="3067459"/>
            <a:ext cx="860898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- Примерный режим и распорядок дня опирается на действующие СанПиН,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даны</a:t>
            </a:r>
          </a:p>
        </p:txBody>
      </p:sp>
      <p:sp>
        <p:nvSpPr>
          <p:cNvPr id="35" name="New shape"/>
          <p:cNvSpPr/>
          <p:nvPr/>
        </p:nvSpPr>
        <p:spPr>
          <a:xfrm>
            <a:off x="580949" y="3326539"/>
            <a:ext cx="69578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как</a:t>
            </a:r>
          </a:p>
        </p:txBody>
      </p:sp>
      <p:sp>
        <p:nvSpPr>
          <p:cNvPr id="36" name="New shape"/>
          <p:cNvSpPr/>
          <p:nvPr/>
        </p:nvSpPr>
        <p:spPr>
          <a:xfrm>
            <a:off x="1105205" y="3326539"/>
            <a:ext cx="104160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четкие</a:t>
            </a:r>
          </a:p>
        </p:txBody>
      </p:sp>
      <p:sp>
        <p:nvSpPr>
          <p:cNvPr id="37" name="New shape"/>
          <p:cNvSpPr/>
          <p:nvPr/>
        </p:nvSpPr>
        <p:spPr>
          <a:xfrm>
            <a:off x="1975358" y="3326539"/>
            <a:ext cx="158457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требования,</a:t>
            </a:r>
          </a:p>
        </p:txBody>
      </p:sp>
      <p:sp>
        <p:nvSpPr>
          <p:cNvPr id="38" name="New shape"/>
          <p:cNvSpPr/>
          <p:nvPr/>
        </p:nvSpPr>
        <p:spPr>
          <a:xfrm>
            <a:off x="3388487" y="3326539"/>
            <a:ext cx="175704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обязательные</a:t>
            </a:r>
          </a:p>
        </p:txBody>
      </p:sp>
      <p:sp>
        <p:nvSpPr>
          <p:cNvPr id="39" name="New shape"/>
          <p:cNvSpPr/>
          <p:nvPr/>
        </p:nvSpPr>
        <p:spPr>
          <a:xfrm>
            <a:off x="4973701" y="3326539"/>
            <a:ext cx="72088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для</a:t>
            </a:r>
          </a:p>
        </p:txBody>
      </p:sp>
      <p:sp>
        <p:nvSpPr>
          <p:cNvPr id="40" name="New shape"/>
          <p:cNvSpPr/>
          <p:nvPr/>
        </p:nvSpPr>
        <p:spPr>
          <a:xfrm>
            <a:off x="5522341" y="3326539"/>
            <a:ext cx="164841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соблюдения,</a:t>
            </a:r>
          </a:p>
        </p:txBody>
      </p:sp>
      <p:sp>
        <p:nvSpPr>
          <p:cNvPr id="41" name="New shape"/>
          <p:cNvSpPr/>
          <p:nvPr/>
        </p:nvSpPr>
        <p:spPr>
          <a:xfrm>
            <a:off x="6999477" y="3326539"/>
            <a:ext cx="68820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так</a:t>
            </a:r>
          </a:p>
        </p:txBody>
      </p:sp>
      <p:sp>
        <p:nvSpPr>
          <p:cNvPr id="42" name="New shape"/>
          <p:cNvSpPr/>
          <p:nvPr/>
        </p:nvSpPr>
        <p:spPr>
          <a:xfrm>
            <a:off x="7516114" y="3326539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43" name="New shape"/>
          <p:cNvSpPr/>
          <p:nvPr/>
        </p:nvSpPr>
        <p:spPr>
          <a:xfrm>
            <a:off x="7831582" y="3326539"/>
            <a:ext cx="135755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рамочные</a:t>
            </a:r>
          </a:p>
        </p:txBody>
      </p:sp>
      <p:sp>
        <p:nvSpPr>
          <p:cNvPr id="44" name="New shape"/>
          <p:cNvSpPr/>
          <p:nvPr/>
        </p:nvSpPr>
        <p:spPr>
          <a:xfrm>
            <a:off x="580949" y="3585619"/>
            <a:ext cx="567467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ориентиры для изменения режима и распорядка дня</a:t>
            </a:r>
          </a:p>
        </p:txBody>
      </p:sp>
      <p:sp>
        <p:nvSpPr>
          <p:cNvPr id="45" name="New shape"/>
          <p:cNvSpPr/>
          <p:nvPr/>
        </p:nvSpPr>
        <p:spPr>
          <a:xfrm>
            <a:off x="580949" y="4001752"/>
            <a:ext cx="444316" cy="19661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46" name="New shape"/>
          <p:cNvSpPr/>
          <p:nvPr/>
        </p:nvSpPr>
        <p:spPr>
          <a:xfrm>
            <a:off x="830885" y="3997099"/>
            <a:ext cx="49322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47" name="New shape"/>
          <p:cNvSpPr/>
          <p:nvPr/>
        </p:nvSpPr>
        <p:spPr>
          <a:xfrm>
            <a:off x="1129589" y="3997099"/>
            <a:ext cx="94400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блоке</a:t>
            </a:r>
          </a:p>
        </p:txBody>
      </p:sp>
      <p:sp>
        <p:nvSpPr>
          <p:cNvPr id="48" name="New shape"/>
          <p:cNvSpPr/>
          <p:nvPr/>
        </p:nvSpPr>
        <p:spPr>
          <a:xfrm>
            <a:off x="1880870" y="3997099"/>
            <a:ext cx="185572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«Федеральный</a:t>
            </a:r>
          </a:p>
        </p:txBody>
      </p:sp>
      <p:sp>
        <p:nvSpPr>
          <p:cNvPr id="49" name="New shape"/>
          <p:cNvSpPr/>
          <p:nvPr/>
        </p:nvSpPr>
        <p:spPr>
          <a:xfrm>
            <a:off x="3543935" y="3997099"/>
            <a:ext cx="168996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календарный</a:t>
            </a:r>
          </a:p>
        </p:txBody>
      </p:sp>
      <p:sp>
        <p:nvSpPr>
          <p:cNvPr id="50" name="New shape"/>
          <p:cNvSpPr/>
          <p:nvPr/>
        </p:nvSpPr>
        <p:spPr>
          <a:xfrm>
            <a:off x="5040757" y="3997099"/>
            <a:ext cx="84402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план</a:t>
            </a:r>
          </a:p>
        </p:txBody>
      </p:sp>
      <p:sp>
        <p:nvSpPr>
          <p:cNvPr id="51" name="New shape"/>
          <p:cNvSpPr/>
          <p:nvPr/>
        </p:nvSpPr>
        <p:spPr>
          <a:xfrm>
            <a:off x="5689981" y="3997099"/>
            <a:ext cx="195787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воспитательной</a:t>
            </a:r>
          </a:p>
        </p:txBody>
      </p:sp>
      <p:sp>
        <p:nvSpPr>
          <p:cNvPr id="52" name="New shape"/>
          <p:cNvSpPr/>
          <p:nvPr/>
        </p:nvSpPr>
        <p:spPr>
          <a:xfrm>
            <a:off x="7453630" y="3997099"/>
            <a:ext cx="120931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работы»</a:t>
            </a:r>
          </a:p>
        </p:txBody>
      </p:sp>
      <p:sp>
        <p:nvSpPr>
          <p:cNvPr id="53" name="New shape"/>
          <p:cNvSpPr/>
          <p:nvPr/>
        </p:nvSpPr>
        <p:spPr>
          <a:xfrm>
            <a:off x="8467344" y="3997099"/>
            <a:ext cx="72196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дан</a:t>
            </a:r>
          </a:p>
        </p:txBody>
      </p:sp>
      <p:sp>
        <p:nvSpPr>
          <p:cNvPr id="54" name="New shape"/>
          <p:cNvSpPr/>
          <p:nvPr/>
        </p:nvSpPr>
        <p:spPr>
          <a:xfrm>
            <a:off x="580949" y="4256024"/>
            <a:ext cx="2354929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перечень основных</a:t>
            </a:r>
          </a:p>
        </p:txBody>
      </p:sp>
      <p:sp>
        <p:nvSpPr>
          <p:cNvPr id="55" name="New shape"/>
          <p:cNvSpPr/>
          <p:nvPr/>
        </p:nvSpPr>
        <p:spPr>
          <a:xfrm>
            <a:off x="2676779" y="4256024"/>
            <a:ext cx="6511506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государственных и народных праздников, памятных дат, и</a:t>
            </a:r>
          </a:p>
        </p:txBody>
      </p:sp>
      <p:sp>
        <p:nvSpPr>
          <p:cNvPr id="56" name="New shape"/>
          <p:cNvSpPr/>
          <p:nvPr/>
        </p:nvSpPr>
        <p:spPr>
          <a:xfrm>
            <a:off x="580949" y="4515513"/>
            <a:ext cx="183068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уточнено, что:</a:t>
            </a:r>
          </a:p>
        </p:txBody>
      </p:sp>
      <p:sp>
        <p:nvSpPr>
          <p:cNvPr id="57" name="New shape"/>
          <p:cNvSpPr/>
          <p:nvPr/>
        </p:nvSpPr>
        <p:spPr>
          <a:xfrm>
            <a:off x="580949" y="4778597"/>
            <a:ext cx="441503" cy="197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58" name="New shape"/>
          <p:cNvSpPr/>
          <p:nvPr/>
        </p:nvSpPr>
        <p:spPr>
          <a:xfrm>
            <a:off x="867461" y="4774593"/>
            <a:ext cx="358400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план является единым для ДОО</a:t>
            </a:r>
          </a:p>
        </p:txBody>
      </p:sp>
      <p:sp>
        <p:nvSpPr>
          <p:cNvPr id="59" name="New shape"/>
          <p:cNvSpPr/>
          <p:nvPr/>
        </p:nvSpPr>
        <p:spPr>
          <a:xfrm>
            <a:off x="580949" y="5037677"/>
            <a:ext cx="441503" cy="197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60" name="New shape"/>
          <p:cNvSpPr/>
          <p:nvPr/>
        </p:nvSpPr>
        <p:spPr>
          <a:xfrm>
            <a:off x="867461" y="5033673"/>
            <a:ext cx="81913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ДОО</a:t>
            </a:r>
          </a:p>
        </p:txBody>
      </p:sp>
      <p:sp>
        <p:nvSpPr>
          <p:cNvPr id="61" name="New shape"/>
          <p:cNvSpPr/>
          <p:nvPr/>
        </p:nvSpPr>
        <p:spPr>
          <a:xfrm>
            <a:off x="1445006" y="5033673"/>
            <a:ext cx="106064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вправе</a:t>
            </a:r>
          </a:p>
        </p:txBody>
      </p:sp>
      <p:sp>
        <p:nvSpPr>
          <p:cNvPr id="62" name="New shape"/>
          <p:cNvSpPr/>
          <p:nvPr/>
        </p:nvSpPr>
        <p:spPr>
          <a:xfrm>
            <a:off x="2264918" y="5033673"/>
            <a:ext cx="106454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наряду</a:t>
            </a:r>
          </a:p>
        </p:txBody>
      </p:sp>
      <p:sp>
        <p:nvSpPr>
          <p:cNvPr id="63" name="New shape"/>
          <p:cNvSpPr/>
          <p:nvPr/>
        </p:nvSpPr>
        <p:spPr>
          <a:xfrm>
            <a:off x="3088259" y="5033673"/>
            <a:ext cx="46552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</a:t>
            </a:r>
          </a:p>
        </p:txBody>
      </p:sp>
      <p:sp>
        <p:nvSpPr>
          <p:cNvPr id="64" name="New shape"/>
          <p:cNvSpPr/>
          <p:nvPr/>
        </p:nvSpPr>
        <p:spPr>
          <a:xfrm>
            <a:off x="3313811" y="5033673"/>
            <a:ext cx="155881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указанными</a:t>
            </a:r>
          </a:p>
        </p:txBody>
      </p:sp>
      <p:sp>
        <p:nvSpPr>
          <p:cNvPr id="65" name="New shape"/>
          <p:cNvSpPr/>
          <p:nvPr/>
        </p:nvSpPr>
        <p:spPr>
          <a:xfrm>
            <a:off x="4632325" y="5033673"/>
            <a:ext cx="47915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</a:t>
            </a:r>
          </a:p>
        </p:txBody>
      </p:sp>
      <p:sp>
        <p:nvSpPr>
          <p:cNvPr id="66" name="New shape"/>
          <p:cNvSpPr/>
          <p:nvPr/>
        </p:nvSpPr>
        <p:spPr>
          <a:xfrm>
            <a:off x="4870069" y="5033673"/>
            <a:ext cx="102472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плане,</a:t>
            </a:r>
          </a:p>
        </p:txBody>
      </p:sp>
      <p:sp>
        <p:nvSpPr>
          <p:cNvPr id="67" name="New shape"/>
          <p:cNvSpPr/>
          <p:nvPr/>
        </p:nvSpPr>
        <p:spPr>
          <a:xfrm>
            <a:off x="5654929" y="5033673"/>
            <a:ext cx="140516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проводить</a:t>
            </a:r>
          </a:p>
        </p:txBody>
      </p:sp>
      <p:sp>
        <p:nvSpPr>
          <p:cNvPr id="68" name="New shape"/>
          <p:cNvSpPr/>
          <p:nvPr/>
        </p:nvSpPr>
        <p:spPr>
          <a:xfrm>
            <a:off x="6821170" y="5033673"/>
            <a:ext cx="236808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иные мероприятия,</a:t>
            </a:r>
          </a:p>
        </p:txBody>
      </p:sp>
      <p:sp>
        <p:nvSpPr>
          <p:cNvPr id="69" name="New shape"/>
          <p:cNvSpPr/>
          <p:nvPr/>
        </p:nvSpPr>
        <p:spPr>
          <a:xfrm>
            <a:off x="867461" y="5292753"/>
            <a:ext cx="124610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согласно</a:t>
            </a:r>
          </a:p>
        </p:txBody>
      </p:sp>
      <p:sp>
        <p:nvSpPr>
          <p:cNvPr id="70" name="New shape"/>
          <p:cNvSpPr/>
          <p:nvPr/>
        </p:nvSpPr>
        <p:spPr>
          <a:xfrm>
            <a:off x="2069846" y="5292753"/>
            <a:ext cx="139066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ключевым</a:t>
            </a:r>
          </a:p>
        </p:txBody>
      </p:sp>
      <p:sp>
        <p:nvSpPr>
          <p:cNvPr id="71" name="New shape"/>
          <p:cNvSpPr/>
          <p:nvPr/>
        </p:nvSpPr>
        <p:spPr>
          <a:xfrm>
            <a:off x="3417443" y="5292753"/>
            <a:ext cx="180032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направлениям</a:t>
            </a:r>
          </a:p>
        </p:txBody>
      </p:sp>
      <p:sp>
        <p:nvSpPr>
          <p:cNvPr id="72" name="New shape"/>
          <p:cNvSpPr/>
          <p:nvPr/>
        </p:nvSpPr>
        <p:spPr>
          <a:xfrm>
            <a:off x="5174869" y="5292753"/>
            <a:ext cx="151250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воспитания</a:t>
            </a:r>
          </a:p>
        </p:txBody>
      </p:sp>
      <p:sp>
        <p:nvSpPr>
          <p:cNvPr id="73" name="New shape"/>
          <p:cNvSpPr/>
          <p:nvPr/>
        </p:nvSpPr>
        <p:spPr>
          <a:xfrm>
            <a:off x="6644386" y="5292753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74" name="New shape"/>
          <p:cNvSpPr/>
          <p:nvPr/>
        </p:nvSpPr>
        <p:spPr>
          <a:xfrm>
            <a:off x="7087870" y="5292753"/>
            <a:ext cx="209983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дополнительного</a:t>
            </a:r>
          </a:p>
        </p:txBody>
      </p:sp>
      <p:sp>
        <p:nvSpPr>
          <p:cNvPr id="75" name="New shape"/>
          <p:cNvSpPr/>
          <p:nvPr/>
        </p:nvSpPr>
        <p:spPr>
          <a:xfrm>
            <a:off x="867461" y="5551833"/>
            <a:ext cx="227357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образования детей</a:t>
            </a:r>
          </a:p>
        </p:txBody>
      </p:sp>
      <p:sp>
        <p:nvSpPr>
          <p:cNvPr id="76" name="New shape"/>
          <p:cNvSpPr/>
          <p:nvPr/>
        </p:nvSpPr>
        <p:spPr>
          <a:xfrm>
            <a:off x="580949" y="5814768"/>
            <a:ext cx="441609" cy="19741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77" name="New shape"/>
          <p:cNvSpPr/>
          <p:nvPr/>
        </p:nvSpPr>
        <p:spPr>
          <a:xfrm>
            <a:off x="867461" y="5810758"/>
            <a:ext cx="693111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все</a:t>
            </a:r>
          </a:p>
        </p:txBody>
      </p:sp>
      <p:sp>
        <p:nvSpPr>
          <p:cNvPr id="78" name="New shape"/>
          <p:cNvSpPr/>
          <p:nvPr/>
        </p:nvSpPr>
        <p:spPr>
          <a:xfrm>
            <a:off x="1413002" y="5810758"/>
            <a:ext cx="1668854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мероприятия</a:t>
            </a:r>
          </a:p>
        </p:txBody>
      </p:sp>
      <p:sp>
        <p:nvSpPr>
          <p:cNvPr id="79" name="New shape"/>
          <p:cNvSpPr/>
          <p:nvPr/>
        </p:nvSpPr>
        <p:spPr>
          <a:xfrm>
            <a:off x="2934335" y="5810758"/>
            <a:ext cx="957603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плана</a:t>
            </a:r>
          </a:p>
        </p:txBody>
      </p:sp>
      <p:sp>
        <p:nvSpPr>
          <p:cNvPr id="80" name="New shape"/>
          <p:cNvSpPr/>
          <p:nvPr/>
        </p:nvSpPr>
        <p:spPr>
          <a:xfrm>
            <a:off x="3745103" y="5810758"/>
            <a:ext cx="1153077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должны</a:t>
            </a:r>
          </a:p>
        </p:txBody>
      </p:sp>
      <p:sp>
        <p:nvSpPr>
          <p:cNvPr id="81" name="New shape"/>
          <p:cNvSpPr/>
          <p:nvPr/>
        </p:nvSpPr>
        <p:spPr>
          <a:xfrm>
            <a:off x="4749673" y="5810758"/>
            <a:ext cx="1619660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проводиться</a:t>
            </a:r>
          </a:p>
        </p:txBody>
      </p:sp>
      <p:sp>
        <p:nvSpPr>
          <p:cNvPr id="82" name="New shape"/>
          <p:cNvSpPr/>
          <p:nvPr/>
        </p:nvSpPr>
        <p:spPr>
          <a:xfrm>
            <a:off x="6222238" y="5810758"/>
            <a:ext cx="465665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</a:t>
            </a:r>
          </a:p>
        </p:txBody>
      </p:sp>
      <p:sp>
        <p:nvSpPr>
          <p:cNvPr id="83" name="New shape"/>
          <p:cNvSpPr/>
          <p:nvPr/>
        </p:nvSpPr>
        <p:spPr>
          <a:xfrm>
            <a:off x="6540753" y="5810758"/>
            <a:ext cx="1062059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учетом</a:t>
            </a:r>
          </a:p>
        </p:txBody>
      </p:sp>
      <p:sp>
        <p:nvSpPr>
          <p:cNvPr id="84" name="New shape"/>
          <p:cNvSpPr/>
          <p:nvPr/>
        </p:nvSpPr>
        <p:spPr>
          <a:xfrm>
            <a:off x="7455153" y="5810758"/>
            <a:ext cx="1733001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особенностей</a:t>
            </a:r>
          </a:p>
        </p:txBody>
      </p:sp>
      <p:sp>
        <p:nvSpPr>
          <p:cNvPr id="85" name="New shape"/>
          <p:cNvSpPr/>
          <p:nvPr/>
        </p:nvSpPr>
        <p:spPr>
          <a:xfrm>
            <a:off x="867461" y="6070298"/>
            <a:ext cx="156033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Программы,</a:t>
            </a:r>
          </a:p>
        </p:txBody>
      </p:sp>
      <p:sp>
        <p:nvSpPr>
          <p:cNvPr id="86" name="New shape"/>
          <p:cNvSpPr/>
          <p:nvPr/>
        </p:nvSpPr>
        <p:spPr>
          <a:xfrm>
            <a:off x="2243582" y="6070298"/>
            <a:ext cx="47937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а</a:t>
            </a:r>
          </a:p>
        </p:txBody>
      </p:sp>
      <p:sp>
        <p:nvSpPr>
          <p:cNvPr id="87" name="New shape"/>
          <p:cNvSpPr/>
          <p:nvPr/>
        </p:nvSpPr>
        <p:spPr>
          <a:xfrm>
            <a:off x="2538095" y="6070298"/>
            <a:ext cx="96088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также</a:t>
            </a:r>
          </a:p>
        </p:txBody>
      </p:sp>
      <p:sp>
        <p:nvSpPr>
          <p:cNvPr id="88" name="New shape"/>
          <p:cNvSpPr/>
          <p:nvPr/>
        </p:nvSpPr>
        <p:spPr>
          <a:xfrm>
            <a:off x="3315335" y="6070298"/>
            <a:ext cx="157136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возрастных,</a:t>
            </a:r>
          </a:p>
        </p:txBody>
      </p:sp>
      <p:sp>
        <p:nvSpPr>
          <p:cNvPr id="89" name="New shape"/>
          <p:cNvSpPr/>
          <p:nvPr/>
        </p:nvSpPr>
        <p:spPr>
          <a:xfrm>
            <a:off x="4702429" y="6070298"/>
            <a:ext cx="217298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физиологических,</a:t>
            </a:r>
          </a:p>
        </p:txBody>
      </p:sp>
      <p:sp>
        <p:nvSpPr>
          <p:cNvPr id="90" name="New shape"/>
          <p:cNvSpPr/>
          <p:nvPr/>
        </p:nvSpPr>
        <p:spPr>
          <a:xfrm>
            <a:off x="6691630" y="6070298"/>
            <a:ext cx="249694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психоэмоциональных</a:t>
            </a:r>
          </a:p>
        </p:txBody>
      </p:sp>
      <p:sp>
        <p:nvSpPr>
          <p:cNvPr id="91" name="New shape"/>
          <p:cNvSpPr/>
          <p:nvPr/>
        </p:nvSpPr>
        <p:spPr>
          <a:xfrm>
            <a:off x="867461" y="6329378"/>
            <a:ext cx="237263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особенностей детей</a:t>
            </a:r>
          </a:p>
        </p:txBody>
      </p:sp>
      <p:sp>
        <p:nvSpPr>
          <p:cNvPr id="92" name="New shape"/>
          <p:cNvSpPr/>
          <p:nvPr/>
        </p:nvSpPr>
        <p:spPr>
          <a:xfrm>
            <a:off x="202082" y="1026624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93" name="New shape"/>
          <p:cNvSpPr/>
          <p:nvPr/>
        </p:nvSpPr>
        <p:spPr>
          <a:xfrm>
            <a:off x="202082" y="3259284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94" name="New shape"/>
          <p:cNvSpPr/>
          <p:nvPr/>
        </p:nvSpPr>
        <p:spPr>
          <a:xfrm>
            <a:off x="202082" y="4458926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23510" y="1846326"/>
            <a:ext cx="3551428" cy="2172208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8966" y="3100578"/>
            <a:ext cx="1596136" cy="2205736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613916" y="54864"/>
            <a:ext cx="460248" cy="460248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644396" y="1025652"/>
            <a:ext cx="458724" cy="458724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211318" y="4325873"/>
            <a:ext cx="3549904" cy="2428240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388096" y="4364736"/>
            <a:ext cx="327660" cy="327660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908810" y="1846326"/>
            <a:ext cx="2893060" cy="2172208"/>
          </a:xfrm>
          <a:prstGeom prst="rect">
            <a:avLst/>
          </a:prstGeom>
        </p:spPr>
      </p:pic>
      <p:pic>
        <p:nvPicPr>
          <p:cNvPr id="10" name="New picture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4399788" y="2997708"/>
            <a:ext cx="359664" cy="359664"/>
          </a:xfrm>
          <a:prstGeom prst="rect">
            <a:avLst/>
          </a:prstGeom>
        </p:spPr>
      </p:pic>
      <p:pic>
        <p:nvPicPr>
          <p:cNvPr id="11" name="New picture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203448" y="2564892"/>
            <a:ext cx="361188" cy="359664"/>
          </a:xfrm>
          <a:prstGeom prst="rect">
            <a:avLst/>
          </a:prstGeom>
        </p:spPr>
      </p:pic>
      <p:pic>
        <p:nvPicPr>
          <p:cNvPr id="12" name="New picture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908810" y="4325874"/>
            <a:ext cx="2893060" cy="2284984"/>
          </a:xfrm>
          <a:prstGeom prst="rect">
            <a:avLst/>
          </a:prstGeom>
        </p:spPr>
      </p:pic>
      <p:pic>
        <p:nvPicPr>
          <p:cNvPr id="13" name="New picture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095244" y="4529327"/>
            <a:ext cx="288036" cy="297180"/>
          </a:xfrm>
          <a:prstGeom prst="rect">
            <a:avLst/>
          </a:prstGeom>
        </p:spPr>
      </p:pic>
      <p:sp>
        <p:nvSpPr>
          <p:cNvPr id="14" name="New shape"/>
          <p:cNvSpPr/>
          <p:nvPr/>
        </p:nvSpPr>
        <p:spPr>
          <a:xfrm>
            <a:off x="5263896" y="1901652"/>
            <a:ext cx="1256922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1" i="0" u="none" strike="noStrike">
                <a:solidFill>
                  <a:srgbClr val="000000"/>
                </a:solidFill>
                <a:latin typeface="Tahoma Bold"/>
              </a:rPr>
              <a:t>Исходя из:</a:t>
            </a:r>
          </a:p>
        </p:txBody>
      </p:sp>
      <p:sp>
        <p:nvSpPr>
          <p:cNvPr id="15" name="New shape"/>
          <p:cNvSpPr/>
          <p:nvPr/>
        </p:nvSpPr>
        <p:spPr>
          <a:xfrm>
            <a:off x="5263896" y="2095085"/>
            <a:ext cx="421234" cy="16894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16" name="New shape"/>
          <p:cNvSpPr/>
          <p:nvPr/>
        </p:nvSpPr>
        <p:spPr>
          <a:xfrm>
            <a:off x="5550408" y="2092152"/>
            <a:ext cx="1662575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Образовательных</a:t>
            </a:r>
          </a:p>
        </p:txBody>
      </p:sp>
      <p:sp>
        <p:nvSpPr>
          <p:cNvPr id="17" name="New shape"/>
          <p:cNvSpPr/>
          <p:nvPr/>
        </p:nvSpPr>
        <p:spPr>
          <a:xfrm>
            <a:off x="7190486" y="2092152"/>
            <a:ext cx="1366980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потребностей</a:t>
            </a:r>
          </a:p>
        </p:txBody>
      </p:sp>
      <p:sp>
        <p:nvSpPr>
          <p:cNvPr id="18" name="New shape"/>
          <p:cNvSpPr/>
          <p:nvPr/>
        </p:nvSpPr>
        <p:spPr>
          <a:xfrm>
            <a:off x="8533511" y="2092152"/>
            <a:ext cx="454993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19" name="New shape"/>
          <p:cNvSpPr/>
          <p:nvPr/>
        </p:nvSpPr>
        <p:spPr>
          <a:xfrm>
            <a:off x="5550408" y="2282652"/>
            <a:ext cx="3156336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интересов детей, запросов родителей</a:t>
            </a:r>
          </a:p>
        </p:txBody>
      </p:sp>
      <p:sp>
        <p:nvSpPr>
          <p:cNvPr id="20" name="New shape"/>
          <p:cNvSpPr/>
          <p:nvPr/>
        </p:nvSpPr>
        <p:spPr>
          <a:xfrm>
            <a:off x="5263896" y="2476085"/>
            <a:ext cx="421234" cy="16894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21" name="New shape"/>
          <p:cNvSpPr/>
          <p:nvPr/>
        </p:nvSpPr>
        <p:spPr>
          <a:xfrm>
            <a:off x="5550408" y="2473152"/>
            <a:ext cx="1414211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Возможностей</a:t>
            </a:r>
          </a:p>
        </p:txBody>
      </p:sp>
      <p:sp>
        <p:nvSpPr>
          <p:cNvPr id="22" name="New shape"/>
          <p:cNvSpPr/>
          <p:nvPr/>
        </p:nvSpPr>
        <p:spPr>
          <a:xfrm>
            <a:off x="7412989" y="2473152"/>
            <a:ext cx="1574768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педагогического</a:t>
            </a:r>
          </a:p>
        </p:txBody>
      </p:sp>
      <p:sp>
        <p:nvSpPr>
          <p:cNvPr id="23" name="New shape"/>
          <p:cNvSpPr/>
          <p:nvPr/>
        </p:nvSpPr>
        <p:spPr>
          <a:xfrm>
            <a:off x="5550408" y="2663652"/>
            <a:ext cx="1201192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коллектива</a:t>
            </a:r>
          </a:p>
        </p:txBody>
      </p:sp>
      <p:sp>
        <p:nvSpPr>
          <p:cNvPr id="24" name="New shape"/>
          <p:cNvSpPr/>
          <p:nvPr/>
        </p:nvSpPr>
        <p:spPr>
          <a:xfrm>
            <a:off x="5263896" y="2857085"/>
            <a:ext cx="421234" cy="16894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25" name="New shape"/>
          <p:cNvSpPr/>
          <p:nvPr/>
        </p:nvSpPr>
        <p:spPr>
          <a:xfrm>
            <a:off x="5550408" y="2854152"/>
            <a:ext cx="1190573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Специфики</a:t>
            </a:r>
          </a:p>
        </p:txBody>
      </p:sp>
      <p:sp>
        <p:nvSpPr>
          <p:cNvPr id="26" name="New shape"/>
          <p:cNvSpPr/>
          <p:nvPr/>
        </p:nvSpPr>
        <p:spPr>
          <a:xfrm>
            <a:off x="7199630" y="2854152"/>
            <a:ext cx="1790337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этнонациональных,</a:t>
            </a:r>
          </a:p>
        </p:txBody>
      </p:sp>
      <p:sp>
        <p:nvSpPr>
          <p:cNvPr id="27" name="New shape"/>
          <p:cNvSpPr/>
          <p:nvPr/>
        </p:nvSpPr>
        <p:spPr>
          <a:xfrm>
            <a:off x="5550408" y="3044653"/>
            <a:ext cx="2271246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социокультурных условий</a:t>
            </a:r>
          </a:p>
        </p:txBody>
      </p:sp>
      <p:sp>
        <p:nvSpPr>
          <p:cNvPr id="28" name="New shape"/>
          <p:cNvSpPr/>
          <p:nvPr/>
        </p:nvSpPr>
        <p:spPr>
          <a:xfrm>
            <a:off x="5263896" y="3238085"/>
            <a:ext cx="421234" cy="16894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29" name="New shape"/>
          <p:cNvSpPr/>
          <p:nvPr/>
        </p:nvSpPr>
        <p:spPr>
          <a:xfrm>
            <a:off x="5550408" y="3235152"/>
            <a:ext cx="3377206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Сложившихся традиций ДОО или группы</a:t>
            </a:r>
          </a:p>
        </p:txBody>
      </p:sp>
      <p:sp>
        <p:nvSpPr>
          <p:cNvPr id="30" name="New shape"/>
          <p:cNvSpPr/>
          <p:nvPr/>
        </p:nvSpPr>
        <p:spPr>
          <a:xfrm>
            <a:off x="5263896" y="3428966"/>
            <a:ext cx="421234" cy="16894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31" name="New shape"/>
          <p:cNvSpPr/>
          <p:nvPr/>
        </p:nvSpPr>
        <p:spPr>
          <a:xfrm>
            <a:off x="5550408" y="3426034"/>
            <a:ext cx="910828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Выбора</a:t>
            </a:r>
          </a:p>
        </p:txBody>
      </p:sp>
      <p:sp>
        <p:nvSpPr>
          <p:cNvPr id="32" name="New shape"/>
          <p:cNvSpPr/>
          <p:nvPr/>
        </p:nvSpPr>
        <p:spPr>
          <a:xfrm>
            <a:off x="6271514" y="3426034"/>
            <a:ext cx="1301837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коллективом</a:t>
            </a:r>
          </a:p>
        </p:txBody>
      </p:sp>
      <p:sp>
        <p:nvSpPr>
          <p:cNvPr id="33" name="New shape"/>
          <p:cNvSpPr/>
          <p:nvPr/>
        </p:nvSpPr>
        <p:spPr>
          <a:xfrm>
            <a:off x="7382510" y="3426034"/>
            <a:ext cx="698602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ДОО</a:t>
            </a:r>
          </a:p>
        </p:txBody>
      </p:sp>
      <p:sp>
        <p:nvSpPr>
          <p:cNvPr id="34" name="New shape"/>
          <p:cNvSpPr/>
          <p:nvPr/>
        </p:nvSpPr>
        <p:spPr>
          <a:xfrm>
            <a:off x="7890001" y="3426034"/>
            <a:ext cx="1097377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авторских</a:t>
            </a:r>
          </a:p>
        </p:txBody>
      </p:sp>
      <p:sp>
        <p:nvSpPr>
          <p:cNvPr id="35" name="New shape"/>
          <p:cNvSpPr/>
          <p:nvPr/>
        </p:nvSpPr>
        <p:spPr>
          <a:xfrm>
            <a:off x="5550408" y="3616534"/>
            <a:ext cx="3437276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парциальных образовательных программ</a:t>
            </a:r>
          </a:p>
        </p:txBody>
      </p:sp>
      <p:sp>
        <p:nvSpPr>
          <p:cNvPr id="36" name="New shape"/>
          <p:cNvSpPr/>
          <p:nvPr/>
        </p:nvSpPr>
        <p:spPr>
          <a:xfrm>
            <a:off x="5550408" y="3807034"/>
            <a:ext cx="2303335" cy="17187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дошкольного образования</a:t>
            </a:r>
          </a:p>
        </p:txBody>
      </p:sp>
      <p:sp>
        <p:nvSpPr>
          <p:cNvPr id="37" name="New shape"/>
          <p:cNvSpPr/>
          <p:nvPr/>
        </p:nvSpPr>
        <p:spPr>
          <a:xfrm>
            <a:off x="346253" y="2739457"/>
            <a:ext cx="1358058" cy="23297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200" b="1" i="0" u="none" strike="noStrike">
                <a:solidFill>
                  <a:srgbClr val="000000"/>
                </a:solidFill>
                <a:latin typeface="Tahoma Bold"/>
              </a:rPr>
              <a:t>БЫЛО:</a:t>
            </a:r>
          </a:p>
        </p:txBody>
      </p:sp>
      <p:sp>
        <p:nvSpPr>
          <p:cNvPr id="38" name="New shape"/>
          <p:cNvSpPr/>
          <p:nvPr/>
        </p:nvSpPr>
        <p:spPr>
          <a:xfrm>
            <a:off x="302362" y="5475317"/>
            <a:ext cx="1445909" cy="23297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200" b="1" i="0" u="none" strike="noStrike">
                <a:solidFill>
                  <a:srgbClr val="FF0000"/>
                </a:solidFill>
                <a:latin typeface="Tahoma Bold"/>
              </a:rPr>
              <a:t>СТАЛО:</a:t>
            </a:r>
          </a:p>
        </p:txBody>
      </p:sp>
      <p:sp>
        <p:nvSpPr>
          <p:cNvPr id="39" name="New shape"/>
          <p:cNvSpPr/>
          <p:nvPr/>
        </p:nvSpPr>
        <p:spPr>
          <a:xfrm>
            <a:off x="665074" y="4466399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1" name="New shape"/>
          <p:cNvSpPr/>
          <p:nvPr/>
        </p:nvSpPr>
        <p:spPr>
          <a:xfrm>
            <a:off x="665074" y="4191851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2" name="New shape"/>
          <p:cNvSpPr/>
          <p:nvPr/>
        </p:nvSpPr>
        <p:spPr>
          <a:xfrm>
            <a:off x="665074" y="4065435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3" name="New shape"/>
          <p:cNvSpPr/>
          <p:nvPr/>
        </p:nvSpPr>
        <p:spPr>
          <a:xfrm>
            <a:off x="665074" y="3945191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4" name="New shape"/>
          <p:cNvSpPr/>
          <p:nvPr/>
        </p:nvSpPr>
        <p:spPr>
          <a:xfrm>
            <a:off x="665074" y="3832035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5" name="New shape"/>
          <p:cNvSpPr/>
          <p:nvPr/>
        </p:nvSpPr>
        <p:spPr>
          <a:xfrm>
            <a:off x="665074" y="3709048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6" name="New shape"/>
          <p:cNvSpPr/>
          <p:nvPr/>
        </p:nvSpPr>
        <p:spPr>
          <a:xfrm>
            <a:off x="665074" y="3581489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7" name="New shape"/>
          <p:cNvSpPr/>
          <p:nvPr/>
        </p:nvSpPr>
        <p:spPr>
          <a:xfrm>
            <a:off x="665074" y="3452787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49" name="New shape"/>
          <p:cNvSpPr/>
          <p:nvPr/>
        </p:nvSpPr>
        <p:spPr>
          <a:xfrm>
            <a:off x="665074" y="3165665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 </a:t>
            </a:r>
          </a:p>
        </p:txBody>
      </p:sp>
      <p:sp>
        <p:nvSpPr>
          <p:cNvPr id="50" name="New shape"/>
          <p:cNvSpPr/>
          <p:nvPr/>
        </p:nvSpPr>
        <p:spPr>
          <a:xfrm>
            <a:off x="939394" y="4355148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2" name="New shape"/>
          <p:cNvSpPr/>
          <p:nvPr/>
        </p:nvSpPr>
        <p:spPr>
          <a:xfrm>
            <a:off x="939394" y="4105516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3" name="New shape"/>
          <p:cNvSpPr/>
          <p:nvPr/>
        </p:nvSpPr>
        <p:spPr>
          <a:xfrm>
            <a:off x="939394" y="3979101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4" name="New shape"/>
          <p:cNvSpPr/>
          <p:nvPr/>
        </p:nvSpPr>
        <p:spPr>
          <a:xfrm>
            <a:off x="939394" y="3849484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5" name="New shape"/>
          <p:cNvSpPr/>
          <p:nvPr/>
        </p:nvSpPr>
        <p:spPr>
          <a:xfrm>
            <a:off x="939394" y="3725354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6" name="New shape"/>
          <p:cNvSpPr/>
          <p:nvPr/>
        </p:nvSpPr>
        <p:spPr>
          <a:xfrm>
            <a:off x="939394" y="3597796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 </a:t>
            </a:r>
          </a:p>
        </p:txBody>
      </p:sp>
      <p:sp>
        <p:nvSpPr>
          <p:cNvPr id="57" name="New shape"/>
          <p:cNvSpPr/>
          <p:nvPr/>
        </p:nvSpPr>
        <p:spPr>
          <a:xfrm>
            <a:off x="939394" y="3527844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8" name="New shape"/>
          <p:cNvSpPr/>
          <p:nvPr/>
        </p:nvSpPr>
        <p:spPr>
          <a:xfrm>
            <a:off x="939394" y="3400285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9" name="New shape"/>
          <p:cNvSpPr/>
          <p:nvPr/>
        </p:nvSpPr>
        <p:spPr>
          <a:xfrm>
            <a:off x="939394" y="3276155"/>
            <a:ext cx="36576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 </a:t>
            </a:r>
          </a:p>
        </p:txBody>
      </p:sp>
      <p:sp>
        <p:nvSpPr>
          <p:cNvPr id="60" name="New shape"/>
          <p:cNvSpPr/>
          <p:nvPr/>
        </p:nvSpPr>
        <p:spPr>
          <a:xfrm>
            <a:off x="1213714" y="4389019"/>
            <a:ext cx="365760" cy="20254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2" name="New shape"/>
          <p:cNvSpPr/>
          <p:nvPr/>
        </p:nvSpPr>
        <p:spPr>
          <a:xfrm>
            <a:off x="1213714" y="4139387"/>
            <a:ext cx="365760" cy="20254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.</a:t>
            </a:r>
          </a:p>
        </p:txBody>
      </p:sp>
      <p:sp>
        <p:nvSpPr>
          <p:cNvPr id="63" name="New shape"/>
          <p:cNvSpPr/>
          <p:nvPr/>
        </p:nvSpPr>
        <p:spPr>
          <a:xfrm>
            <a:off x="1213714" y="4070122"/>
            <a:ext cx="365760" cy="20254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4" name="New shape"/>
          <p:cNvSpPr/>
          <p:nvPr/>
        </p:nvSpPr>
        <p:spPr>
          <a:xfrm>
            <a:off x="1213714" y="3945306"/>
            <a:ext cx="365760" cy="20254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5" name="New shape"/>
          <p:cNvSpPr/>
          <p:nvPr/>
        </p:nvSpPr>
        <p:spPr>
          <a:xfrm>
            <a:off x="1213714" y="3820490"/>
            <a:ext cx="365760" cy="20254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 dirty="0">
                <a:solidFill>
                  <a:srgbClr val="000000"/>
                </a:solidFill>
                <a:latin typeface="Tahoma"/>
              </a:rPr>
              <a:t>.</a:t>
            </a:r>
          </a:p>
        </p:txBody>
      </p:sp>
      <p:sp>
        <p:nvSpPr>
          <p:cNvPr id="66" name="New shape"/>
          <p:cNvSpPr/>
          <p:nvPr/>
        </p:nvSpPr>
        <p:spPr>
          <a:xfrm>
            <a:off x="1213714" y="3751911"/>
            <a:ext cx="365760" cy="20254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7" name="New shape"/>
          <p:cNvSpPr/>
          <p:nvPr/>
        </p:nvSpPr>
        <p:spPr>
          <a:xfrm>
            <a:off x="1213714" y="3627095"/>
            <a:ext cx="365760" cy="20254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8" name="New shape"/>
          <p:cNvSpPr/>
          <p:nvPr/>
        </p:nvSpPr>
        <p:spPr>
          <a:xfrm>
            <a:off x="1213714" y="3502279"/>
            <a:ext cx="365760" cy="20254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9" name="New shape"/>
          <p:cNvSpPr/>
          <p:nvPr/>
        </p:nvSpPr>
        <p:spPr>
          <a:xfrm>
            <a:off x="1213714" y="3377464"/>
            <a:ext cx="365760" cy="20254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18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70" name="New shape"/>
          <p:cNvSpPr/>
          <p:nvPr/>
        </p:nvSpPr>
        <p:spPr>
          <a:xfrm>
            <a:off x="2210054" y="161992"/>
            <a:ext cx="6593418" cy="23297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200" b="1" i="0" u="none" strike="noStrike">
                <a:solidFill>
                  <a:srgbClr val="00B050"/>
                </a:solidFill>
                <a:latin typeface="Tahoma Bold"/>
              </a:rPr>
              <a:t>ООП ДО разрабатывается и утверждается </a:t>
            </a:r>
          </a:p>
        </p:txBody>
      </p:sp>
      <p:sp>
        <p:nvSpPr>
          <p:cNvPr id="71" name="New shape"/>
          <p:cNvSpPr/>
          <p:nvPr/>
        </p:nvSpPr>
        <p:spPr>
          <a:xfrm>
            <a:off x="3749294" y="485080"/>
            <a:ext cx="3521423" cy="23297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200" b="1" i="0" u="none" strike="noStrike">
                <a:solidFill>
                  <a:srgbClr val="00B050"/>
                </a:solidFill>
                <a:latin typeface="Tahoma Bold"/>
              </a:rPr>
              <a:t>ДОО самостоятельно </a:t>
            </a:r>
          </a:p>
        </p:txBody>
      </p:sp>
      <p:sp>
        <p:nvSpPr>
          <p:cNvPr id="72" name="New shape"/>
          <p:cNvSpPr/>
          <p:nvPr/>
        </p:nvSpPr>
        <p:spPr>
          <a:xfrm>
            <a:off x="2193290" y="1071729"/>
            <a:ext cx="2624992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B050"/>
                </a:solidFill>
                <a:latin typeface="Tahoma Bold"/>
              </a:rPr>
              <a:t>Обязательная часть: </a:t>
            </a:r>
          </a:p>
        </p:txBody>
      </p:sp>
      <p:sp>
        <p:nvSpPr>
          <p:cNvPr id="73" name="New shape"/>
          <p:cNvSpPr/>
          <p:nvPr/>
        </p:nvSpPr>
        <p:spPr>
          <a:xfrm>
            <a:off x="2533142" y="1315978"/>
            <a:ext cx="188676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B050"/>
                </a:solidFill>
                <a:latin typeface="Tahoma Bold"/>
              </a:rPr>
              <a:t>не менее 60%</a:t>
            </a:r>
          </a:p>
        </p:txBody>
      </p:sp>
      <p:sp>
        <p:nvSpPr>
          <p:cNvPr id="74" name="New shape"/>
          <p:cNvSpPr/>
          <p:nvPr/>
        </p:nvSpPr>
        <p:spPr>
          <a:xfrm>
            <a:off x="5126482" y="936502"/>
            <a:ext cx="406328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B050"/>
                </a:solidFill>
                <a:latin typeface="Tahoma Bold"/>
              </a:rPr>
              <a:t>Часть, формируемая участниками </a:t>
            </a:r>
          </a:p>
        </p:txBody>
      </p:sp>
      <p:sp>
        <p:nvSpPr>
          <p:cNvPr id="75" name="New shape"/>
          <p:cNvSpPr/>
          <p:nvPr/>
        </p:nvSpPr>
        <p:spPr>
          <a:xfrm>
            <a:off x="5379466" y="1180342"/>
            <a:ext cx="355734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B050"/>
                </a:solidFill>
                <a:latin typeface="Tahoma Bold"/>
              </a:rPr>
              <a:t>образовательных отношений </a:t>
            </a:r>
          </a:p>
        </p:txBody>
      </p:sp>
      <p:sp>
        <p:nvSpPr>
          <p:cNvPr id="76" name="New shape"/>
          <p:cNvSpPr/>
          <p:nvPr/>
        </p:nvSpPr>
        <p:spPr>
          <a:xfrm>
            <a:off x="5353558" y="1424182"/>
            <a:ext cx="367105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B050"/>
                </a:solidFill>
                <a:latin typeface="Tahoma Bold"/>
              </a:rPr>
              <a:t>(вариативная): не более 40%  </a:t>
            </a:r>
          </a:p>
        </p:txBody>
      </p:sp>
      <p:sp>
        <p:nvSpPr>
          <p:cNvPr id="77" name="New shape"/>
          <p:cNvSpPr/>
          <p:nvPr/>
        </p:nvSpPr>
        <p:spPr>
          <a:xfrm>
            <a:off x="5250815" y="4341622"/>
            <a:ext cx="3056687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1" i="0" u="none" strike="noStrike">
                <a:solidFill>
                  <a:srgbClr val="000000"/>
                </a:solidFill>
                <a:latin typeface="Tahoma Bold"/>
              </a:rPr>
              <a:t>Выбор содержания и технологий </a:t>
            </a:r>
          </a:p>
        </p:txBody>
      </p:sp>
      <p:sp>
        <p:nvSpPr>
          <p:cNvPr id="78" name="New shape"/>
          <p:cNvSpPr/>
          <p:nvPr/>
        </p:nvSpPr>
        <p:spPr>
          <a:xfrm>
            <a:off x="5250815" y="4487926"/>
            <a:ext cx="2707843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1" i="0" u="none" strike="noStrike">
                <a:solidFill>
                  <a:srgbClr val="000000"/>
                </a:solidFill>
                <a:latin typeface="Tahoma Bold"/>
              </a:rPr>
              <a:t>ориентирован на специфику:</a:t>
            </a:r>
          </a:p>
        </p:txBody>
      </p:sp>
      <p:sp>
        <p:nvSpPr>
          <p:cNvPr id="79" name="New shape"/>
          <p:cNvSpPr/>
          <p:nvPr/>
        </p:nvSpPr>
        <p:spPr>
          <a:xfrm>
            <a:off x="5250815" y="4637050"/>
            <a:ext cx="419100" cy="1659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80" name="New shape"/>
          <p:cNvSpPr/>
          <p:nvPr/>
        </p:nvSpPr>
        <p:spPr>
          <a:xfrm>
            <a:off x="5537327" y="4634230"/>
            <a:ext cx="2623516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Специфики этнонациональных, </a:t>
            </a:r>
          </a:p>
        </p:txBody>
      </p:sp>
      <p:sp>
        <p:nvSpPr>
          <p:cNvPr id="81" name="New shape"/>
          <p:cNvSpPr/>
          <p:nvPr/>
        </p:nvSpPr>
        <p:spPr>
          <a:xfrm>
            <a:off x="5537327" y="4780534"/>
            <a:ext cx="3287980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социокультурных, и иных условий, в т.ч. </a:t>
            </a:r>
          </a:p>
        </p:txBody>
      </p:sp>
      <p:sp>
        <p:nvSpPr>
          <p:cNvPr id="82" name="New shape"/>
          <p:cNvSpPr/>
          <p:nvPr/>
        </p:nvSpPr>
        <p:spPr>
          <a:xfrm>
            <a:off x="5537327" y="4926838"/>
            <a:ext cx="1353769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региональных</a:t>
            </a:r>
          </a:p>
        </p:txBody>
      </p:sp>
      <p:sp>
        <p:nvSpPr>
          <p:cNvPr id="83" name="New shape"/>
          <p:cNvSpPr/>
          <p:nvPr/>
        </p:nvSpPr>
        <p:spPr>
          <a:xfrm>
            <a:off x="5250815" y="5075961"/>
            <a:ext cx="419100" cy="1659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84" name="New shape"/>
          <p:cNvSpPr/>
          <p:nvPr/>
        </p:nvSpPr>
        <p:spPr>
          <a:xfrm>
            <a:off x="5537327" y="5073142"/>
            <a:ext cx="3261055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Сложившихся традиций ДОО или группы</a:t>
            </a:r>
          </a:p>
        </p:txBody>
      </p:sp>
      <p:sp>
        <p:nvSpPr>
          <p:cNvPr id="85" name="New shape"/>
          <p:cNvSpPr/>
          <p:nvPr/>
        </p:nvSpPr>
        <p:spPr>
          <a:xfrm>
            <a:off x="5250815" y="5222117"/>
            <a:ext cx="419207" cy="16611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86" name="New shape"/>
          <p:cNvSpPr/>
          <p:nvPr/>
        </p:nvSpPr>
        <p:spPr>
          <a:xfrm>
            <a:off x="5537327" y="5219291"/>
            <a:ext cx="2665722" cy="16893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Выбора авторских парциальных </a:t>
            </a:r>
          </a:p>
        </p:txBody>
      </p:sp>
      <p:sp>
        <p:nvSpPr>
          <p:cNvPr id="87" name="New shape"/>
          <p:cNvSpPr/>
          <p:nvPr/>
        </p:nvSpPr>
        <p:spPr>
          <a:xfrm>
            <a:off x="5537327" y="5366131"/>
            <a:ext cx="3320796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образовательных программ дошкольного </a:t>
            </a:r>
          </a:p>
        </p:txBody>
      </p:sp>
      <p:sp>
        <p:nvSpPr>
          <p:cNvPr id="88" name="New shape"/>
          <p:cNvSpPr/>
          <p:nvPr/>
        </p:nvSpPr>
        <p:spPr>
          <a:xfrm>
            <a:off x="5537327" y="5512384"/>
            <a:ext cx="1256995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образования</a:t>
            </a:r>
          </a:p>
        </p:txBody>
      </p:sp>
      <p:sp>
        <p:nvSpPr>
          <p:cNvPr id="89" name="New shape"/>
          <p:cNvSpPr/>
          <p:nvPr/>
        </p:nvSpPr>
        <p:spPr>
          <a:xfrm>
            <a:off x="5250815" y="5661508"/>
            <a:ext cx="419100" cy="1659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90" name="New shape"/>
          <p:cNvSpPr/>
          <p:nvPr/>
        </p:nvSpPr>
        <p:spPr>
          <a:xfrm>
            <a:off x="5537327" y="5658688"/>
            <a:ext cx="2973476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Выбора форм организации работы с </a:t>
            </a:r>
          </a:p>
        </p:txBody>
      </p:sp>
      <p:sp>
        <p:nvSpPr>
          <p:cNvPr id="91" name="New shape"/>
          <p:cNvSpPr/>
          <p:nvPr/>
        </p:nvSpPr>
        <p:spPr>
          <a:xfrm>
            <a:off x="5537327" y="5804992"/>
            <a:ext cx="3229204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детьми, которые в наибольшей степени </a:t>
            </a:r>
          </a:p>
        </p:txBody>
      </p:sp>
      <p:sp>
        <p:nvSpPr>
          <p:cNvPr id="92" name="New shape"/>
          <p:cNvSpPr/>
          <p:nvPr/>
        </p:nvSpPr>
        <p:spPr>
          <a:xfrm>
            <a:off x="5537327" y="5951296"/>
            <a:ext cx="3370478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соответствуют потребностям и интересам </a:t>
            </a:r>
          </a:p>
        </p:txBody>
      </p:sp>
      <p:sp>
        <p:nvSpPr>
          <p:cNvPr id="93" name="New shape"/>
          <p:cNvSpPr/>
          <p:nvPr/>
        </p:nvSpPr>
        <p:spPr>
          <a:xfrm>
            <a:off x="5537327" y="6097600"/>
            <a:ext cx="2513229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детей, а также возможностям </a:t>
            </a:r>
          </a:p>
        </p:txBody>
      </p:sp>
      <p:sp>
        <p:nvSpPr>
          <p:cNvPr id="94" name="New shape"/>
          <p:cNvSpPr/>
          <p:nvPr/>
        </p:nvSpPr>
        <p:spPr>
          <a:xfrm>
            <a:off x="5537327" y="6243904"/>
            <a:ext cx="3049981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педагогического коллектива и ДОО в </a:t>
            </a:r>
          </a:p>
        </p:txBody>
      </p:sp>
      <p:sp>
        <p:nvSpPr>
          <p:cNvPr id="95" name="New shape"/>
          <p:cNvSpPr/>
          <p:nvPr/>
        </p:nvSpPr>
        <p:spPr>
          <a:xfrm>
            <a:off x="5537327" y="6390208"/>
            <a:ext cx="798729" cy="16878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200" b="0" i="0" u="none" strike="noStrike">
                <a:solidFill>
                  <a:srgbClr val="000000"/>
                </a:solidFill>
                <a:latin typeface="Tahoma"/>
              </a:rPr>
              <a:t>целом</a:t>
            </a:r>
          </a:p>
        </p:txBody>
      </p:sp>
      <p:sp>
        <p:nvSpPr>
          <p:cNvPr id="96" name="New shape"/>
          <p:cNvSpPr/>
          <p:nvPr/>
        </p:nvSpPr>
        <p:spPr>
          <a:xfrm>
            <a:off x="1947672" y="1915890"/>
            <a:ext cx="143751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На основе:</a:t>
            </a:r>
          </a:p>
        </p:txBody>
      </p:sp>
      <p:sp>
        <p:nvSpPr>
          <p:cNvPr id="97" name="New shape"/>
          <p:cNvSpPr/>
          <p:nvPr/>
        </p:nvSpPr>
        <p:spPr>
          <a:xfrm>
            <a:off x="1947672" y="2148014"/>
            <a:ext cx="432435" cy="18459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98" name="New shape"/>
          <p:cNvSpPr/>
          <p:nvPr/>
        </p:nvSpPr>
        <p:spPr>
          <a:xfrm>
            <a:off x="2234184" y="2144490"/>
            <a:ext cx="117862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ФГОС ДО</a:t>
            </a:r>
          </a:p>
        </p:txBody>
      </p:sp>
      <p:sp>
        <p:nvSpPr>
          <p:cNvPr id="99" name="New shape"/>
          <p:cNvSpPr/>
          <p:nvPr/>
        </p:nvSpPr>
        <p:spPr>
          <a:xfrm>
            <a:off x="1947672" y="2601690"/>
            <a:ext cx="131826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С учетом:</a:t>
            </a:r>
          </a:p>
        </p:txBody>
      </p:sp>
      <p:sp>
        <p:nvSpPr>
          <p:cNvPr id="100" name="New shape"/>
          <p:cNvSpPr/>
          <p:nvPr/>
        </p:nvSpPr>
        <p:spPr>
          <a:xfrm>
            <a:off x="1947672" y="2833814"/>
            <a:ext cx="432435" cy="18459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101" name="New shape"/>
          <p:cNvSpPr/>
          <p:nvPr/>
        </p:nvSpPr>
        <p:spPr>
          <a:xfrm>
            <a:off x="2234184" y="2830290"/>
            <a:ext cx="121672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ПООП ДО</a:t>
            </a:r>
          </a:p>
        </p:txBody>
      </p:sp>
      <p:sp>
        <p:nvSpPr>
          <p:cNvPr id="102" name="New shape"/>
          <p:cNvSpPr/>
          <p:nvPr/>
        </p:nvSpPr>
        <p:spPr>
          <a:xfrm>
            <a:off x="1947672" y="3062414"/>
            <a:ext cx="432435" cy="18459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103" name="New shape"/>
          <p:cNvSpPr/>
          <p:nvPr/>
        </p:nvSpPr>
        <p:spPr>
          <a:xfrm>
            <a:off x="2234184" y="3058890"/>
            <a:ext cx="251402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авторских комплексных </a:t>
            </a:r>
          </a:p>
        </p:txBody>
      </p:sp>
      <p:sp>
        <p:nvSpPr>
          <p:cNvPr id="104" name="New shape"/>
          <p:cNvSpPr/>
          <p:nvPr/>
        </p:nvSpPr>
        <p:spPr>
          <a:xfrm>
            <a:off x="1947672" y="3287335"/>
            <a:ext cx="1755582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 парциальных </a:t>
            </a:r>
          </a:p>
        </p:txBody>
      </p:sp>
      <p:sp>
        <p:nvSpPr>
          <p:cNvPr id="105" name="New shape"/>
          <p:cNvSpPr/>
          <p:nvPr/>
        </p:nvSpPr>
        <p:spPr>
          <a:xfrm>
            <a:off x="1947672" y="3516471"/>
            <a:ext cx="285311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образовательных программ </a:t>
            </a:r>
          </a:p>
        </p:txBody>
      </p:sp>
      <p:sp>
        <p:nvSpPr>
          <p:cNvPr id="106" name="New shape"/>
          <p:cNvSpPr/>
          <p:nvPr/>
        </p:nvSpPr>
        <p:spPr>
          <a:xfrm>
            <a:off x="1947672" y="3745071"/>
            <a:ext cx="269500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дошкольного образования</a:t>
            </a:r>
          </a:p>
        </p:txBody>
      </p:sp>
      <p:sp>
        <p:nvSpPr>
          <p:cNvPr id="107" name="New shape"/>
          <p:cNvSpPr/>
          <p:nvPr/>
        </p:nvSpPr>
        <p:spPr>
          <a:xfrm>
            <a:off x="1947672" y="4390958"/>
            <a:ext cx="1367851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1" i="0" u="none" strike="noStrike">
                <a:solidFill>
                  <a:srgbClr val="000000"/>
                </a:solidFill>
                <a:latin typeface="Tahoma Bold"/>
              </a:rPr>
              <a:t>На основе:</a:t>
            </a:r>
          </a:p>
        </p:txBody>
      </p:sp>
      <p:sp>
        <p:nvSpPr>
          <p:cNvPr id="108" name="New shape"/>
          <p:cNvSpPr/>
          <p:nvPr/>
        </p:nvSpPr>
        <p:spPr>
          <a:xfrm>
            <a:off x="1947672" y="4607616"/>
            <a:ext cx="428168" cy="17863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109" name="New shape"/>
          <p:cNvSpPr/>
          <p:nvPr/>
        </p:nvSpPr>
        <p:spPr>
          <a:xfrm>
            <a:off x="2234184" y="4604318"/>
            <a:ext cx="1180093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ФГОС ДО </a:t>
            </a:r>
          </a:p>
        </p:txBody>
      </p:sp>
      <p:sp>
        <p:nvSpPr>
          <p:cNvPr id="110" name="New shape"/>
          <p:cNvSpPr/>
          <p:nvPr/>
        </p:nvSpPr>
        <p:spPr>
          <a:xfrm>
            <a:off x="1947672" y="4820976"/>
            <a:ext cx="428168" cy="17863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111" name="New shape"/>
          <p:cNvSpPr/>
          <p:nvPr/>
        </p:nvSpPr>
        <p:spPr>
          <a:xfrm>
            <a:off x="2234184" y="4817678"/>
            <a:ext cx="1048145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ФОП ДО</a:t>
            </a:r>
          </a:p>
        </p:txBody>
      </p:sp>
      <p:sp>
        <p:nvSpPr>
          <p:cNvPr id="112" name="New shape"/>
          <p:cNvSpPr/>
          <p:nvPr/>
        </p:nvSpPr>
        <p:spPr>
          <a:xfrm>
            <a:off x="1947672" y="5031037"/>
            <a:ext cx="1256052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1" i="0" u="none" strike="noStrike">
                <a:solidFill>
                  <a:srgbClr val="FF0000"/>
                </a:solidFill>
                <a:latin typeface="Tahoma Bold"/>
              </a:rPr>
              <a:t>С учетом:</a:t>
            </a:r>
          </a:p>
        </p:txBody>
      </p:sp>
      <p:sp>
        <p:nvSpPr>
          <p:cNvPr id="113" name="New shape"/>
          <p:cNvSpPr/>
          <p:nvPr/>
        </p:nvSpPr>
        <p:spPr>
          <a:xfrm>
            <a:off x="1947672" y="5248077"/>
            <a:ext cx="428168" cy="17863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114" name="New shape"/>
          <p:cNvSpPr/>
          <p:nvPr/>
        </p:nvSpPr>
        <p:spPr>
          <a:xfrm>
            <a:off x="2234184" y="5244779"/>
            <a:ext cx="238159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авторских технологий и </a:t>
            </a:r>
          </a:p>
        </p:txBody>
      </p:sp>
      <p:sp>
        <p:nvSpPr>
          <p:cNvPr id="115" name="New shape"/>
          <p:cNvSpPr/>
          <p:nvPr/>
        </p:nvSpPr>
        <p:spPr>
          <a:xfrm>
            <a:off x="2234184" y="5458088"/>
            <a:ext cx="104404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методик</a:t>
            </a:r>
          </a:p>
        </p:txBody>
      </p:sp>
      <p:sp>
        <p:nvSpPr>
          <p:cNvPr id="116" name="New shape"/>
          <p:cNvSpPr/>
          <p:nvPr/>
        </p:nvSpPr>
        <p:spPr>
          <a:xfrm>
            <a:off x="1947672" y="5674747"/>
            <a:ext cx="428168" cy="17863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117" name="New shape"/>
          <p:cNvSpPr/>
          <p:nvPr/>
        </p:nvSpPr>
        <p:spPr>
          <a:xfrm>
            <a:off x="2234184" y="5671448"/>
            <a:ext cx="197455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линейки пособий к </a:t>
            </a:r>
          </a:p>
        </p:txBody>
      </p:sp>
      <p:sp>
        <p:nvSpPr>
          <p:cNvPr id="118" name="New shape"/>
          <p:cNvSpPr/>
          <p:nvPr/>
        </p:nvSpPr>
        <p:spPr>
          <a:xfrm>
            <a:off x="2234184" y="5884808"/>
            <a:ext cx="242771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комплексным авторским </a:t>
            </a:r>
          </a:p>
        </p:txBody>
      </p:sp>
      <p:sp>
        <p:nvSpPr>
          <p:cNvPr id="119" name="New shape"/>
          <p:cNvSpPr/>
          <p:nvPr/>
        </p:nvSpPr>
        <p:spPr>
          <a:xfrm>
            <a:off x="2234184" y="6098168"/>
            <a:ext cx="2549498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программам дошкольного </a:t>
            </a:r>
          </a:p>
        </p:txBody>
      </p:sp>
      <p:sp>
        <p:nvSpPr>
          <p:cNvPr id="120" name="New shape"/>
          <p:cNvSpPr/>
          <p:nvPr/>
        </p:nvSpPr>
        <p:spPr>
          <a:xfrm>
            <a:off x="2234184" y="6311528"/>
            <a:ext cx="1469486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образования 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85132" y="2276856"/>
            <a:ext cx="186436" cy="732790"/>
          </a:xfrm>
          <a:prstGeom prst="rect">
            <a:avLst/>
          </a:prstGeom>
        </p:spPr>
      </p:pic>
      <p:sp>
        <p:nvSpPr>
          <p:cNvPr id="4" name="New shape"/>
          <p:cNvSpPr/>
          <p:nvPr/>
        </p:nvSpPr>
        <p:spPr>
          <a:xfrm>
            <a:off x="1518539" y="818360"/>
            <a:ext cx="6469546" cy="2462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400" b="0" i="0" u="none" strike="noStrike">
                <a:solidFill>
                  <a:srgbClr val="000000"/>
                </a:solidFill>
                <a:latin typeface="Tahoma"/>
              </a:rPr>
              <a:t>Заявлено, что Министерство просвещения </a:t>
            </a:r>
          </a:p>
        </p:txBody>
      </p:sp>
      <p:sp>
        <p:nvSpPr>
          <p:cNvPr id="5" name="New shape"/>
          <p:cNvSpPr/>
          <p:nvPr/>
        </p:nvSpPr>
        <p:spPr>
          <a:xfrm>
            <a:off x="1128369" y="1184656"/>
            <a:ext cx="7241794" cy="2461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400" b="0" i="0" u="none" strike="noStrike">
                <a:solidFill>
                  <a:srgbClr val="000000"/>
                </a:solidFill>
                <a:latin typeface="Tahoma"/>
              </a:rPr>
              <a:t>Российской Федерации </a:t>
            </a:r>
            <a:r>
              <a:rPr sz="2400" b="1" i="0" u="none" strike="noStrike">
                <a:solidFill>
                  <a:srgbClr val="000000"/>
                </a:solidFill>
                <a:latin typeface="Tahoma Bold"/>
              </a:rPr>
              <a:t>будет реализовывать </a:t>
            </a:r>
          </a:p>
        </p:txBody>
      </p:sp>
      <p:sp>
        <p:nvSpPr>
          <p:cNvPr id="6" name="New shape"/>
          <p:cNvSpPr/>
          <p:nvPr/>
        </p:nvSpPr>
        <p:spPr>
          <a:xfrm>
            <a:off x="2027809" y="1550416"/>
            <a:ext cx="5445328" cy="2461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400" b="1" i="0" u="none" strike="noStrike">
                <a:solidFill>
                  <a:srgbClr val="000000"/>
                </a:solidFill>
                <a:latin typeface="Tahoma Bold"/>
              </a:rPr>
              <a:t>организационно-методическое </a:t>
            </a:r>
          </a:p>
        </p:txBody>
      </p:sp>
      <p:sp>
        <p:nvSpPr>
          <p:cNvPr id="7" name="New shape"/>
          <p:cNvSpPr/>
          <p:nvPr/>
        </p:nvSpPr>
        <p:spPr>
          <a:xfrm>
            <a:off x="1855343" y="1916176"/>
            <a:ext cx="5700954" cy="2461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400" b="1" i="0" u="none" strike="noStrike">
                <a:solidFill>
                  <a:srgbClr val="000000"/>
                </a:solidFill>
                <a:latin typeface="Tahoma Bold"/>
              </a:rPr>
              <a:t>сопровождение реализации ФОП</a:t>
            </a:r>
          </a:p>
        </p:txBody>
      </p:sp>
      <p:sp>
        <p:nvSpPr>
          <p:cNvPr id="8" name="New shape"/>
          <p:cNvSpPr/>
          <p:nvPr/>
        </p:nvSpPr>
        <p:spPr>
          <a:xfrm>
            <a:off x="1459103" y="3013710"/>
            <a:ext cx="6581191" cy="84733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r>
              <a:rPr lang="ru-RU" sz="2400" b="0" i="0" u="none" strike="noStrike" dirty="0" smtClean="0">
                <a:solidFill>
                  <a:srgbClr val="000000"/>
                </a:solidFill>
                <a:latin typeface="Tahoma"/>
              </a:rPr>
              <a:t>подготовлены</a:t>
            </a:r>
            <a:r>
              <a:rPr sz="2400" b="0" i="0" u="none" strike="noStrike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sz="2400" b="1" i="0" u="none" strike="noStrike" dirty="0" err="1">
                <a:solidFill>
                  <a:srgbClr val="000000"/>
                </a:solidFill>
                <a:latin typeface="Tahoma Bold"/>
              </a:rPr>
              <a:t>методические</a:t>
            </a:r>
            <a:r>
              <a:rPr sz="2400" b="1" i="0" u="none" strike="noStrike" dirty="0">
                <a:solidFill>
                  <a:srgbClr val="000000"/>
                </a:solidFill>
                <a:latin typeface="Tahoma Bold"/>
              </a:rPr>
              <a:t> </a:t>
            </a:r>
            <a:r>
              <a:rPr sz="2400" b="1" i="0" u="none" strike="noStrike" dirty="0" err="1" smtClean="0">
                <a:solidFill>
                  <a:srgbClr val="000000"/>
                </a:solidFill>
                <a:latin typeface="Tahoma Bold"/>
              </a:rPr>
              <a:t>рекомендации</a:t>
            </a:r>
            <a:r>
              <a:rPr lang="ru-RU" sz="2400" b="1" i="0" u="none" strike="noStrike" dirty="0" smtClean="0">
                <a:solidFill>
                  <a:srgbClr val="000000"/>
                </a:solidFill>
                <a:latin typeface="Tahoma Bold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ahoma"/>
              </a:rPr>
              <a:t>по реализации ФОП </a:t>
            </a:r>
            <a:r>
              <a:rPr lang="ru-RU" sz="2400" dirty="0" smtClean="0">
                <a:solidFill>
                  <a:srgbClr val="000000"/>
                </a:solidFill>
                <a:latin typeface="Tahoma"/>
              </a:rPr>
              <a:t>ДО</a:t>
            </a:r>
            <a:endParaRPr lang="ru-RU" sz="2400" dirty="0">
              <a:solidFill>
                <a:srgbClr val="000000"/>
              </a:solidFill>
              <a:latin typeface="Tahoma"/>
            </a:endParaRPr>
          </a:p>
          <a:p>
            <a:pPr marL="0" marR="0"/>
            <a:r>
              <a:rPr sz="2400" b="1" i="0" u="none" strike="noStrike" dirty="0" smtClean="0">
                <a:solidFill>
                  <a:srgbClr val="000000"/>
                </a:solidFill>
                <a:latin typeface="Tahoma Bold"/>
              </a:rPr>
              <a:t> </a:t>
            </a:r>
            <a:endParaRPr sz="2400" b="1" i="0" u="none" strike="noStrike" dirty="0">
              <a:solidFill>
                <a:srgbClr val="000000"/>
              </a:solidFill>
              <a:latin typeface="Tahoma Bold"/>
            </a:endParaRPr>
          </a:p>
        </p:txBody>
      </p:sp>
      <p:sp>
        <p:nvSpPr>
          <p:cNvPr id="9" name="New shape"/>
          <p:cNvSpPr/>
          <p:nvPr/>
        </p:nvSpPr>
        <p:spPr>
          <a:xfrm>
            <a:off x="1096366" y="3379470"/>
            <a:ext cx="7309104" cy="2461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endParaRPr sz="2400" b="0" i="0" u="none" strike="noStrike" dirty="0">
              <a:solidFill>
                <a:srgbClr val="000000"/>
              </a:solidFill>
              <a:latin typeface="Tahoma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9264" y="4538472"/>
            <a:ext cx="3321304" cy="1984756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39156" y="4538472"/>
            <a:ext cx="3321304" cy="1984756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70603" y="5672328"/>
            <a:ext cx="1449832" cy="443992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070603" y="5672328"/>
            <a:ext cx="1449832" cy="443992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70603" y="1018032"/>
            <a:ext cx="1449832" cy="443992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070603" y="1018032"/>
            <a:ext cx="1449832" cy="443992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070603" y="2852928"/>
            <a:ext cx="1449832" cy="445516"/>
          </a:xfrm>
          <a:prstGeom prst="rect">
            <a:avLst/>
          </a:prstGeom>
        </p:spPr>
      </p:pic>
      <p:pic>
        <p:nvPicPr>
          <p:cNvPr id="10" name="New picture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070603" y="2852928"/>
            <a:ext cx="1449832" cy="445516"/>
          </a:xfrm>
          <a:prstGeom prst="rect">
            <a:avLst/>
          </a:prstGeom>
        </p:spPr>
      </p:pic>
      <p:pic>
        <p:nvPicPr>
          <p:cNvPr id="11" name="New picture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070603" y="4437888"/>
            <a:ext cx="1449832" cy="445516"/>
          </a:xfrm>
          <a:prstGeom prst="rect">
            <a:avLst/>
          </a:prstGeom>
        </p:spPr>
      </p:pic>
      <p:pic>
        <p:nvPicPr>
          <p:cNvPr id="12" name="New picture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070603" y="4437888"/>
            <a:ext cx="1449832" cy="445516"/>
          </a:xfrm>
          <a:prstGeom prst="rect">
            <a:avLst/>
          </a:prstGeom>
        </p:spPr>
      </p:pic>
      <p:sp>
        <p:nvSpPr>
          <p:cNvPr id="13" name="New shape"/>
          <p:cNvSpPr/>
          <p:nvPr/>
        </p:nvSpPr>
        <p:spPr>
          <a:xfrm>
            <a:off x="794918" y="392109"/>
            <a:ext cx="1793427" cy="259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600" b="1" i="0" u="none" strike="noStrike">
                <a:solidFill>
                  <a:srgbClr val="FF0000"/>
                </a:solidFill>
                <a:latin typeface="Tahoma Bold"/>
              </a:rPr>
              <a:t>ВАЖНО:</a:t>
            </a:r>
          </a:p>
        </p:txBody>
      </p:sp>
      <p:sp>
        <p:nvSpPr>
          <p:cNvPr id="14" name="New shape"/>
          <p:cNvSpPr/>
          <p:nvPr/>
        </p:nvSpPr>
        <p:spPr>
          <a:xfrm>
            <a:off x="567538" y="5383534"/>
            <a:ext cx="346329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Содержание и планируемые </a:t>
            </a:r>
          </a:p>
        </p:txBody>
      </p:sp>
      <p:sp>
        <p:nvSpPr>
          <p:cNvPr id="15" name="New shape"/>
          <p:cNvSpPr/>
          <p:nvPr/>
        </p:nvSpPr>
        <p:spPr>
          <a:xfrm>
            <a:off x="849478" y="5627374"/>
            <a:ext cx="290184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результаты ООП ДО НЕ </a:t>
            </a:r>
          </a:p>
        </p:txBody>
      </p:sp>
      <p:sp>
        <p:nvSpPr>
          <p:cNvPr id="16" name="New shape"/>
          <p:cNvSpPr/>
          <p:nvPr/>
        </p:nvSpPr>
        <p:spPr>
          <a:xfrm>
            <a:off x="887882" y="5871214"/>
            <a:ext cx="282441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ДОЛЖНЫ БЫТЬ НИЖЕ </a:t>
            </a:r>
          </a:p>
        </p:txBody>
      </p:sp>
      <p:sp>
        <p:nvSpPr>
          <p:cNvPr id="17" name="New shape"/>
          <p:cNvSpPr/>
          <p:nvPr/>
        </p:nvSpPr>
        <p:spPr>
          <a:xfrm>
            <a:off x="578206" y="6115054"/>
            <a:ext cx="344181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содержания и планируемых </a:t>
            </a:r>
          </a:p>
        </p:txBody>
      </p:sp>
      <p:sp>
        <p:nvSpPr>
          <p:cNvPr id="18" name="New shape"/>
          <p:cNvSpPr/>
          <p:nvPr/>
        </p:nvSpPr>
        <p:spPr>
          <a:xfrm>
            <a:off x="973227" y="6358739"/>
            <a:ext cx="2716666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результатов ФОП ДО  </a:t>
            </a:r>
          </a:p>
        </p:txBody>
      </p:sp>
      <p:sp>
        <p:nvSpPr>
          <p:cNvPr id="19" name="New shape"/>
          <p:cNvSpPr/>
          <p:nvPr/>
        </p:nvSpPr>
        <p:spPr>
          <a:xfrm>
            <a:off x="6285865" y="5796538"/>
            <a:ext cx="224126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Могут быть выше</a:t>
            </a:r>
          </a:p>
        </p:txBody>
      </p:sp>
      <p:sp>
        <p:nvSpPr>
          <p:cNvPr id="20" name="New shape"/>
          <p:cNvSpPr/>
          <p:nvPr/>
        </p:nvSpPr>
        <p:spPr>
          <a:xfrm>
            <a:off x="283159" y="997208"/>
            <a:ext cx="403245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ООП ДО должны быть приведены </a:t>
            </a:r>
          </a:p>
        </p:txBody>
      </p:sp>
      <p:sp>
        <p:nvSpPr>
          <p:cNvPr id="21" name="New shape"/>
          <p:cNvSpPr/>
          <p:nvPr/>
        </p:nvSpPr>
        <p:spPr>
          <a:xfrm>
            <a:off x="655015" y="1241048"/>
            <a:ext cx="328939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в соответствие с ФОП ДО к </a:t>
            </a:r>
          </a:p>
        </p:txBody>
      </p:sp>
      <p:sp>
        <p:nvSpPr>
          <p:cNvPr id="22" name="New shape"/>
          <p:cNvSpPr/>
          <p:nvPr/>
        </p:nvSpPr>
        <p:spPr>
          <a:xfrm>
            <a:off x="1505458" y="1489246"/>
            <a:ext cx="1528401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01.09.2023</a:t>
            </a:r>
          </a:p>
        </p:txBody>
      </p:sp>
      <p:sp>
        <p:nvSpPr>
          <p:cNvPr id="23" name="New shape"/>
          <p:cNvSpPr/>
          <p:nvPr/>
        </p:nvSpPr>
        <p:spPr>
          <a:xfrm>
            <a:off x="5824982" y="697869"/>
            <a:ext cx="322310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До 31.08.2023 ДОО имеют </a:t>
            </a:r>
          </a:p>
        </p:txBody>
      </p:sp>
      <p:sp>
        <p:nvSpPr>
          <p:cNvPr id="24" name="New shape"/>
          <p:cNvSpPr/>
          <p:nvPr/>
        </p:nvSpPr>
        <p:spPr>
          <a:xfrm>
            <a:off x="6242558" y="941709"/>
            <a:ext cx="238842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право работать по </a:t>
            </a:r>
          </a:p>
        </p:txBody>
      </p:sp>
      <p:sp>
        <p:nvSpPr>
          <p:cNvPr id="25" name="New shape"/>
          <p:cNvSpPr/>
          <p:nvPr/>
        </p:nvSpPr>
        <p:spPr>
          <a:xfrm>
            <a:off x="5622290" y="1185549"/>
            <a:ext cx="356890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утвержденным ранее ООП ДО</a:t>
            </a:r>
          </a:p>
        </p:txBody>
      </p:sp>
      <p:sp>
        <p:nvSpPr>
          <p:cNvPr id="26" name="New shape"/>
          <p:cNvSpPr/>
          <p:nvPr/>
        </p:nvSpPr>
        <p:spPr>
          <a:xfrm>
            <a:off x="5754878" y="1505843"/>
            <a:ext cx="336215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Крайний срок утверждения </a:t>
            </a:r>
          </a:p>
        </p:txBody>
      </p:sp>
      <p:sp>
        <p:nvSpPr>
          <p:cNvPr id="27" name="New shape"/>
          <p:cNvSpPr/>
          <p:nvPr/>
        </p:nvSpPr>
        <p:spPr>
          <a:xfrm>
            <a:off x="5690870" y="1749683"/>
            <a:ext cx="343200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ООП ДО на основе ФОП ДО –</a:t>
            </a:r>
          </a:p>
        </p:txBody>
      </p:sp>
      <p:sp>
        <p:nvSpPr>
          <p:cNvPr id="28" name="New shape"/>
          <p:cNvSpPr/>
          <p:nvPr/>
        </p:nvSpPr>
        <p:spPr>
          <a:xfrm>
            <a:off x="6641846" y="1997881"/>
            <a:ext cx="1528401" cy="18994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31.08.2023</a:t>
            </a:r>
          </a:p>
        </p:txBody>
      </p:sp>
      <p:sp>
        <p:nvSpPr>
          <p:cNvPr id="29" name="New shape"/>
          <p:cNvSpPr/>
          <p:nvPr/>
        </p:nvSpPr>
        <p:spPr>
          <a:xfrm>
            <a:off x="482803" y="2922020"/>
            <a:ext cx="363356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Все ПООП ДО завершили свое </a:t>
            </a:r>
          </a:p>
        </p:txBody>
      </p:sp>
      <p:sp>
        <p:nvSpPr>
          <p:cNvPr id="30" name="New shape"/>
          <p:cNvSpPr/>
          <p:nvPr/>
        </p:nvSpPr>
        <p:spPr>
          <a:xfrm>
            <a:off x="1601470" y="3165860"/>
            <a:ext cx="133766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действие</a:t>
            </a:r>
          </a:p>
        </p:txBody>
      </p:sp>
      <p:sp>
        <p:nvSpPr>
          <p:cNvPr id="31" name="New shape"/>
          <p:cNvSpPr/>
          <p:nvPr/>
        </p:nvSpPr>
        <p:spPr>
          <a:xfrm>
            <a:off x="5625338" y="2610108"/>
            <a:ext cx="362099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С 01.09.2023 ООП ДО должны </a:t>
            </a:r>
          </a:p>
        </p:txBody>
      </p:sp>
      <p:sp>
        <p:nvSpPr>
          <p:cNvPr id="32" name="New shape"/>
          <p:cNvSpPr/>
          <p:nvPr/>
        </p:nvSpPr>
        <p:spPr>
          <a:xfrm>
            <a:off x="5888990" y="2853948"/>
            <a:ext cx="303683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соответствовать ФОП ДО</a:t>
            </a:r>
          </a:p>
        </p:txBody>
      </p:sp>
      <p:sp>
        <p:nvSpPr>
          <p:cNvPr id="33" name="New shape"/>
          <p:cNvSpPr/>
          <p:nvPr/>
        </p:nvSpPr>
        <p:spPr>
          <a:xfrm>
            <a:off x="5888990" y="3174369"/>
            <a:ext cx="309602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Все группы ДОО должны </a:t>
            </a:r>
          </a:p>
        </p:txBody>
      </p:sp>
      <p:sp>
        <p:nvSpPr>
          <p:cNvPr id="34" name="New shape"/>
          <p:cNvSpPr/>
          <p:nvPr/>
        </p:nvSpPr>
        <p:spPr>
          <a:xfrm>
            <a:off x="5626862" y="3418209"/>
            <a:ext cx="361957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перейти на ООП ДО на основе </a:t>
            </a:r>
          </a:p>
        </p:txBody>
      </p:sp>
      <p:sp>
        <p:nvSpPr>
          <p:cNvPr id="35" name="New shape"/>
          <p:cNvSpPr/>
          <p:nvPr/>
        </p:nvSpPr>
        <p:spPr>
          <a:xfrm>
            <a:off x="6096254" y="3662049"/>
            <a:ext cx="262050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ФОП ДО с 01.09.2023</a:t>
            </a:r>
          </a:p>
        </p:txBody>
      </p:sp>
      <p:sp>
        <p:nvSpPr>
          <p:cNvPr id="36" name="New shape"/>
          <p:cNvSpPr/>
          <p:nvPr/>
        </p:nvSpPr>
        <p:spPr>
          <a:xfrm>
            <a:off x="743103" y="4226663"/>
            <a:ext cx="3112916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ФОП ДО включает в себя </a:t>
            </a:r>
          </a:p>
        </p:txBody>
      </p:sp>
      <p:sp>
        <p:nvSpPr>
          <p:cNvPr id="37" name="New shape"/>
          <p:cNvSpPr/>
          <p:nvPr/>
        </p:nvSpPr>
        <p:spPr>
          <a:xfrm>
            <a:off x="694334" y="4470912"/>
            <a:ext cx="320892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программу образования и </a:t>
            </a:r>
          </a:p>
        </p:txBody>
      </p:sp>
      <p:sp>
        <p:nvSpPr>
          <p:cNvPr id="38" name="New shape"/>
          <p:cNvSpPr/>
          <p:nvPr/>
        </p:nvSpPr>
        <p:spPr>
          <a:xfrm>
            <a:off x="858926" y="4714752"/>
            <a:ext cx="288056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программу воспитания </a:t>
            </a:r>
          </a:p>
        </p:txBody>
      </p:sp>
      <p:sp>
        <p:nvSpPr>
          <p:cNvPr id="39" name="New shape"/>
          <p:cNvSpPr/>
          <p:nvPr/>
        </p:nvSpPr>
        <p:spPr>
          <a:xfrm>
            <a:off x="538582" y="4958592"/>
            <a:ext cx="346289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детей дошкольного возраста</a:t>
            </a:r>
          </a:p>
        </p:txBody>
      </p:sp>
      <p:sp>
        <p:nvSpPr>
          <p:cNvPr id="40" name="New shape"/>
          <p:cNvSpPr/>
          <p:nvPr/>
        </p:nvSpPr>
        <p:spPr>
          <a:xfrm>
            <a:off x="6182233" y="4321052"/>
            <a:ext cx="250740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Отдельная Рабочая </a:t>
            </a:r>
          </a:p>
        </p:txBody>
      </p:sp>
      <p:sp>
        <p:nvSpPr>
          <p:cNvPr id="41" name="New shape"/>
          <p:cNvSpPr/>
          <p:nvPr/>
        </p:nvSpPr>
        <p:spPr>
          <a:xfrm>
            <a:off x="5636641" y="4564892"/>
            <a:ext cx="359991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программа воспитания в ДОО </a:t>
            </a:r>
          </a:p>
        </p:txBody>
      </p:sp>
      <p:sp>
        <p:nvSpPr>
          <p:cNvPr id="42" name="New shape"/>
          <p:cNvSpPr/>
          <p:nvPr/>
        </p:nvSpPr>
        <p:spPr>
          <a:xfrm>
            <a:off x="5842381" y="4808732"/>
            <a:ext cx="312764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не требуется с 01.09.2023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9832" y="117348"/>
            <a:ext cx="8819388" cy="1199388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2222" y="4798314"/>
            <a:ext cx="1762252" cy="1740916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52222" y="4798314"/>
            <a:ext cx="1762252" cy="1740916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980438" y="4127753"/>
            <a:ext cx="1762252" cy="2406904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980438" y="4127753"/>
            <a:ext cx="1762252" cy="2406904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8"/>
          <a:stretch>
            <a:fillRect/>
          </a:stretch>
        </p:blipFill>
        <p:spPr>
          <a:xfrm>
            <a:off x="2446782" y="5177282"/>
            <a:ext cx="943864" cy="24892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9"/>
          <a:stretch>
            <a:fillRect/>
          </a:stretch>
        </p:blipFill>
        <p:spPr>
          <a:xfrm>
            <a:off x="2518410" y="5421122"/>
            <a:ext cx="567436" cy="24892"/>
          </a:xfrm>
          <a:prstGeom prst="rect">
            <a:avLst/>
          </a:prstGeom>
        </p:spPr>
      </p:pic>
      <p:pic>
        <p:nvPicPr>
          <p:cNvPr id="10" name="New picture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708653" y="3359658"/>
            <a:ext cx="1762252" cy="3175000"/>
          </a:xfrm>
          <a:prstGeom prst="rect">
            <a:avLst/>
          </a:prstGeom>
        </p:spPr>
      </p:pic>
      <p:pic>
        <p:nvPicPr>
          <p:cNvPr id="11" name="New picture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3708653" y="3359658"/>
            <a:ext cx="1762252" cy="3175000"/>
          </a:xfrm>
          <a:prstGeom prst="rect">
            <a:avLst/>
          </a:prstGeom>
        </p:spPr>
      </p:pic>
      <p:pic>
        <p:nvPicPr>
          <p:cNvPr id="12" name="New picture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5436870" y="2637282"/>
            <a:ext cx="1762252" cy="3897376"/>
          </a:xfrm>
          <a:prstGeom prst="rect">
            <a:avLst/>
          </a:prstGeom>
        </p:spPr>
      </p:pic>
      <p:pic>
        <p:nvPicPr>
          <p:cNvPr id="13" name="New picture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5436870" y="2637282"/>
            <a:ext cx="1762252" cy="3897376"/>
          </a:xfrm>
          <a:prstGeom prst="rect">
            <a:avLst/>
          </a:prstGeom>
        </p:spPr>
      </p:pic>
      <p:pic>
        <p:nvPicPr>
          <p:cNvPr id="14" name="New picture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186422" y="1846326"/>
            <a:ext cx="1762252" cy="4688332"/>
          </a:xfrm>
          <a:prstGeom prst="rect">
            <a:avLst/>
          </a:prstGeom>
        </p:spPr>
      </p:pic>
      <p:pic>
        <p:nvPicPr>
          <p:cNvPr id="15" name="New picture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7186422" y="1846326"/>
            <a:ext cx="1762252" cy="4688332"/>
          </a:xfrm>
          <a:prstGeom prst="rect">
            <a:avLst/>
          </a:prstGeom>
        </p:spPr>
      </p:pic>
      <p:sp>
        <p:nvSpPr>
          <p:cNvPr id="16" name="New shape"/>
          <p:cNvSpPr/>
          <p:nvPr/>
        </p:nvSpPr>
        <p:spPr>
          <a:xfrm>
            <a:off x="1150315" y="382972"/>
            <a:ext cx="7173792" cy="23297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200" b="1" i="0" u="none" strike="noStrike">
                <a:solidFill>
                  <a:srgbClr val="000000"/>
                </a:solidFill>
                <a:latin typeface="Tahoma Bold"/>
              </a:rPr>
              <a:t>Порядок действий ДОО в переходный период:</a:t>
            </a:r>
          </a:p>
        </p:txBody>
      </p:sp>
      <p:sp>
        <p:nvSpPr>
          <p:cNvPr id="17" name="New shape"/>
          <p:cNvSpPr/>
          <p:nvPr/>
        </p:nvSpPr>
        <p:spPr>
          <a:xfrm>
            <a:off x="1391412" y="718633"/>
            <a:ext cx="6773440" cy="23297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200" b="1" i="0" u="none" strike="noStrike">
                <a:solidFill>
                  <a:srgbClr val="000000"/>
                </a:solidFill>
                <a:latin typeface="Tahoma Bold"/>
              </a:rPr>
              <a:t>основные этапы, управленческие решения </a:t>
            </a:r>
          </a:p>
        </p:txBody>
      </p:sp>
      <p:sp>
        <p:nvSpPr>
          <p:cNvPr id="18" name="New shape"/>
          <p:cNvSpPr/>
          <p:nvPr/>
        </p:nvSpPr>
        <p:spPr>
          <a:xfrm>
            <a:off x="2977896" y="1053913"/>
            <a:ext cx="3521702" cy="23297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200" b="1" i="0" u="none" strike="noStrike">
                <a:solidFill>
                  <a:srgbClr val="000000"/>
                </a:solidFill>
                <a:latin typeface="Tahoma Bold"/>
              </a:rPr>
              <a:t>и методические шаги</a:t>
            </a:r>
          </a:p>
        </p:txBody>
      </p:sp>
      <p:sp>
        <p:nvSpPr>
          <p:cNvPr id="19" name="New shape"/>
          <p:cNvSpPr/>
          <p:nvPr/>
        </p:nvSpPr>
        <p:spPr>
          <a:xfrm>
            <a:off x="305714" y="4840101"/>
            <a:ext cx="196864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Создание в ДОО </a:t>
            </a:r>
          </a:p>
        </p:txBody>
      </p:sp>
      <p:sp>
        <p:nvSpPr>
          <p:cNvPr id="20" name="New shape"/>
          <p:cNvSpPr/>
          <p:nvPr/>
        </p:nvSpPr>
        <p:spPr>
          <a:xfrm>
            <a:off x="689762" y="5083941"/>
            <a:ext cx="119983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рабочей </a:t>
            </a:r>
          </a:p>
        </p:txBody>
      </p:sp>
      <p:sp>
        <p:nvSpPr>
          <p:cNvPr id="21" name="New shape"/>
          <p:cNvSpPr/>
          <p:nvPr/>
        </p:nvSpPr>
        <p:spPr>
          <a:xfrm>
            <a:off x="712622" y="5327781"/>
            <a:ext cx="115646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группы, </a:t>
            </a:r>
          </a:p>
        </p:txBody>
      </p:sp>
      <p:sp>
        <p:nvSpPr>
          <p:cNvPr id="22" name="New shape"/>
          <p:cNvSpPr/>
          <p:nvPr/>
        </p:nvSpPr>
        <p:spPr>
          <a:xfrm>
            <a:off x="464210" y="5571900"/>
            <a:ext cx="165265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утверждение </a:t>
            </a:r>
          </a:p>
        </p:txBody>
      </p:sp>
      <p:sp>
        <p:nvSpPr>
          <p:cNvPr id="23" name="New shape"/>
          <p:cNvSpPr/>
          <p:nvPr/>
        </p:nvSpPr>
        <p:spPr>
          <a:xfrm>
            <a:off x="788822" y="5815740"/>
            <a:ext cx="100424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соотв. </a:t>
            </a:r>
          </a:p>
        </p:txBody>
      </p:sp>
      <p:sp>
        <p:nvSpPr>
          <p:cNvPr id="24" name="New shape"/>
          <p:cNvSpPr/>
          <p:nvPr/>
        </p:nvSpPr>
        <p:spPr>
          <a:xfrm>
            <a:off x="575462" y="6059580"/>
            <a:ext cx="142847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локальных </a:t>
            </a:r>
          </a:p>
        </p:txBody>
      </p:sp>
      <p:sp>
        <p:nvSpPr>
          <p:cNvPr id="25" name="New shape"/>
          <p:cNvSpPr/>
          <p:nvPr/>
        </p:nvSpPr>
        <p:spPr>
          <a:xfrm>
            <a:off x="816254" y="6303420"/>
            <a:ext cx="88404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актов</a:t>
            </a:r>
          </a:p>
        </p:txBody>
      </p:sp>
      <p:sp>
        <p:nvSpPr>
          <p:cNvPr id="26" name="New shape"/>
          <p:cNvSpPr/>
          <p:nvPr/>
        </p:nvSpPr>
        <p:spPr>
          <a:xfrm>
            <a:off x="2278126" y="4746248"/>
            <a:ext cx="148178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Разработка </a:t>
            </a:r>
          </a:p>
        </p:txBody>
      </p:sp>
      <p:sp>
        <p:nvSpPr>
          <p:cNvPr id="27" name="New shape"/>
          <p:cNvSpPr/>
          <p:nvPr/>
        </p:nvSpPr>
        <p:spPr>
          <a:xfrm>
            <a:off x="2281174" y="4989933"/>
            <a:ext cx="1476268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«дорожной </a:t>
            </a:r>
          </a:p>
        </p:txBody>
      </p:sp>
      <p:sp>
        <p:nvSpPr>
          <p:cNvPr id="28" name="New shape"/>
          <p:cNvSpPr/>
          <p:nvPr/>
        </p:nvSpPr>
        <p:spPr>
          <a:xfrm>
            <a:off x="2468626" y="5234182"/>
            <a:ext cx="109976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карты» </a:t>
            </a:r>
          </a:p>
        </p:txBody>
      </p:sp>
      <p:sp>
        <p:nvSpPr>
          <p:cNvPr id="29" name="New shape"/>
          <p:cNvSpPr/>
          <p:nvPr/>
        </p:nvSpPr>
        <p:spPr>
          <a:xfrm>
            <a:off x="2369566" y="5478022"/>
            <a:ext cx="129935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перехода </a:t>
            </a:r>
          </a:p>
        </p:txBody>
      </p:sp>
      <p:sp>
        <p:nvSpPr>
          <p:cNvPr id="30" name="New shape"/>
          <p:cNvSpPr/>
          <p:nvPr/>
        </p:nvSpPr>
        <p:spPr>
          <a:xfrm>
            <a:off x="2273554" y="5721862"/>
            <a:ext cx="142806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на ФОП ДО</a:t>
            </a:r>
          </a:p>
        </p:txBody>
      </p:sp>
      <p:sp>
        <p:nvSpPr>
          <p:cNvPr id="31" name="New shape"/>
          <p:cNvSpPr/>
          <p:nvPr/>
        </p:nvSpPr>
        <p:spPr>
          <a:xfrm>
            <a:off x="3841750" y="4118360"/>
            <a:ext cx="180933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Изучение ФОП </a:t>
            </a:r>
          </a:p>
        </p:txBody>
      </p:sp>
      <p:sp>
        <p:nvSpPr>
          <p:cNvPr id="32" name="New shape"/>
          <p:cNvSpPr/>
          <p:nvPr/>
        </p:nvSpPr>
        <p:spPr>
          <a:xfrm>
            <a:off x="3753358" y="4362200"/>
            <a:ext cx="198567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ДО и экспертиза </a:t>
            </a:r>
          </a:p>
        </p:txBody>
      </p:sp>
      <p:sp>
        <p:nvSpPr>
          <p:cNvPr id="33" name="New shape"/>
          <p:cNvSpPr/>
          <p:nvPr/>
        </p:nvSpPr>
        <p:spPr>
          <a:xfrm>
            <a:off x="3901186" y="4606040"/>
            <a:ext cx="169278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действующей </a:t>
            </a:r>
          </a:p>
        </p:txBody>
      </p:sp>
      <p:sp>
        <p:nvSpPr>
          <p:cNvPr id="34" name="New shape"/>
          <p:cNvSpPr/>
          <p:nvPr/>
        </p:nvSpPr>
        <p:spPr>
          <a:xfrm>
            <a:off x="4003294" y="4849880"/>
            <a:ext cx="148603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ООП ДО на </a:t>
            </a:r>
          </a:p>
        </p:txBody>
      </p:sp>
      <p:sp>
        <p:nvSpPr>
          <p:cNvPr id="35" name="New shape"/>
          <p:cNvSpPr/>
          <p:nvPr/>
        </p:nvSpPr>
        <p:spPr>
          <a:xfrm>
            <a:off x="4143502" y="5093974"/>
            <a:ext cx="120652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предмет </a:t>
            </a:r>
          </a:p>
        </p:txBody>
      </p:sp>
      <p:sp>
        <p:nvSpPr>
          <p:cNvPr id="36" name="New shape"/>
          <p:cNvSpPr/>
          <p:nvPr/>
        </p:nvSpPr>
        <p:spPr>
          <a:xfrm>
            <a:off x="3917950" y="5337814"/>
            <a:ext cx="165893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соответствия </a:t>
            </a:r>
          </a:p>
        </p:txBody>
      </p:sp>
      <p:sp>
        <p:nvSpPr>
          <p:cNvPr id="37" name="New shape"/>
          <p:cNvSpPr/>
          <p:nvPr/>
        </p:nvSpPr>
        <p:spPr>
          <a:xfrm>
            <a:off x="4143502" y="5581654"/>
            <a:ext cx="120875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ФОП ДО </a:t>
            </a:r>
          </a:p>
        </p:txBody>
      </p:sp>
      <p:sp>
        <p:nvSpPr>
          <p:cNvPr id="38" name="New shape"/>
          <p:cNvSpPr/>
          <p:nvPr/>
        </p:nvSpPr>
        <p:spPr>
          <a:xfrm>
            <a:off x="5695188" y="4123186"/>
            <a:ext cx="156083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Приведение </a:t>
            </a:r>
          </a:p>
        </p:txBody>
      </p:sp>
      <p:sp>
        <p:nvSpPr>
          <p:cNvPr id="39" name="New shape"/>
          <p:cNvSpPr/>
          <p:nvPr/>
        </p:nvSpPr>
        <p:spPr>
          <a:xfrm>
            <a:off x="5789676" y="4367026"/>
            <a:ext cx="137172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ООП ДО в </a:t>
            </a:r>
          </a:p>
        </p:txBody>
      </p:sp>
      <p:sp>
        <p:nvSpPr>
          <p:cNvPr id="40" name="New shape"/>
          <p:cNvSpPr/>
          <p:nvPr/>
        </p:nvSpPr>
        <p:spPr>
          <a:xfrm>
            <a:off x="5565649" y="4610866"/>
            <a:ext cx="188432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соответствие с  </a:t>
            </a:r>
          </a:p>
        </p:txBody>
      </p:sp>
      <p:sp>
        <p:nvSpPr>
          <p:cNvPr id="41" name="New shape"/>
          <p:cNvSpPr/>
          <p:nvPr/>
        </p:nvSpPr>
        <p:spPr>
          <a:xfrm>
            <a:off x="5871972" y="4854960"/>
            <a:ext cx="114430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ФОП ДО</a:t>
            </a:r>
          </a:p>
        </p:txBody>
      </p:sp>
      <p:sp>
        <p:nvSpPr>
          <p:cNvPr id="42" name="New shape"/>
          <p:cNvSpPr/>
          <p:nvPr/>
        </p:nvSpPr>
        <p:spPr>
          <a:xfrm>
            <a:off x="7390130" y="3726792"/>
            <a:ext cx="1670218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Утверждение </a:t>
            </a:r>
          </a:p>
        </p:txBody>
      </p:sp>
      <p:sp>
        <p:nvSpPr>
          <p:cNvPr id="43" name="New shape"/>
          <p:cNvSpPr/>
          <p:nvPr/>
        </p:nvSpPr>
        <p:spPr>
          <a:xfrm>
            <a:off x="7304786" y="3971040"/>
            <a:ext cx="184146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ООП на основе </a:t>
            </a:r>
          </a:p>
        </p:txBody>
      </p:sp>
      <p:sp>
        <p:nvSpPr>
          <p:cNvPr id="44" name="New shape"/>
          <p:cNvSpPr/>
          <p:nvPr/>
        </p:nvSpPr>
        <p:spPr>
          <a:xfrm>
            <a:off x="7621777" y="4214880"/>
            <a:ext cx="114430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ФОП ДО</a:t>
            </a:r>
          </a:p>
        </p:txBody>
      </p:sp>
      <p:sp>
        <p:nvSpPr>
          <p:cNvPr id="45" name="New shape"/>
          <p:cNvSpPr/>
          <p:nvPr/>
        </p:nvSpPr>
        <p:spPr>
          <a:xfrm>
            <a:off x="7713218" y="4458720"/>
            <a:ext cx="96045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 ДОО</a:t>
            </a:r>
          </a:p>
        </p:txBody>
      </p:sp>
      <p:sp>
        <p:nvSpPr>
          <p:cNvPr id="46" name="New shape"/>
          <p:cNvSpPr/>
          <p:nvPr/>
        </p:nvSpPr>
        <p:spPr>
          <a:xfrm>
            <a:off x="7173214" y="4701603"/>
            <a:ext cx="2031949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до 31.08.2023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515887" y="1334389"/>
            <a:ext cx="12700" cy="514604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515887" y="2017776"/>
            <a:ext cx="12700" cy="4760774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655187" y="1334389"/>
            <a:ext cx="12700" cy="514604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3655187" y="2017776"/>
            <a:ext cx="12700" cy="4760774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5010912" y="1334389"/>
            <a:ext cx="12700" cy="514604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5010912" y="2017776"/>
            <a:ext cx="12700" cy="4760774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6754495" y="1334389"/>
            <a:ext cx="12700" cy="514604"/>
          </a:xfrm>
          <a:prstGeom prst="rect">
            <a:avLst/>
          </a:prstGeom>
        </p:spPr>
      </p:pic>
      <p:pic>
        <p:nvPicPr>
          <p:cNvPr id="10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6754495" y="2017776"/>
            <a:ext cx="12700" cy="4760774"/>
          </a:xfrm>
          <a:prstGeom prst="rect">
            <a:avLst/>
          </a:prstGeom>
        </p:spPr>
      </p:pic>
      <p:pic>
        <p:nvPicPr>
          <p:cNvPr id="11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1829943"/>
            <a:ext cx="8738426" cy="12700"/>
          </a:xfrm>
          <a:prstGeom prst="rect">
            <a:avLst/>
          </a:prstGeom>
        </p:spPr>
      </p:pic>
      <p:pic>
        <p:nvPicPr>
          <p:cNvPr id="12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2024126"/>
            <a:ext cx="8738426" cy="12700"/>
          </a:xfrm>
          <a:prstGeom prst="rect">
            <a:avLst/>
          </a:prstGeom>
        </p:spPr>
      </p:pic>
      <p:pic>
        <p:nvPicPr>
          <p:cNvPr id="13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2607564"/>
            <a:ext cx="8738426" cy="12700"/>
          </a:xfrm>
          <a:prstGeom prst="rect">
            <a:avLst/>
          </a:prstGeom>
        </p:spPr>
      </p:pic>
      <p:pic>
        <p:nvPicPr>
          <p:cNvPr id="14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4116324"/>
            <a:ext cx="8738426" cy="12700"/>
          </a:xfrm>
          <a:prstGeom prst="rect">
            <a:avLst/>
          </a:prstGeom>
        </p:spPr>
      </p:pic>
      <p:pic>
        <p:nvPicPr>
          <p:cNvPr id="1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4504817"/>
            <a:ext cx="8738426" cy="12700"/>
          </a:xfrm>
          <a:prstGeom prst="rect">
            <a:avLst/>
          </a:prstGeom>
        </p:spPr>
      </p:pic>
      <p:pic>
        <p:nvPicPr>
          <p:cNvPr id="16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5285613"/>
            <a:ext cx="8738426" cy="12700"/>
          </a:xfrm>
          <a:prstGeom prst="rect">
            <a:avLst/>
          </a:prstGeom>
        </p:spPr>
      </p:pic>
      <p:pic>
        <p:nvPicPr>
          <p:cNvPr id="17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5479796"/>
            <a:ext cx="8738426" cy="12700"/>
          </a:xfrm>
          <a:prstGeom prst="rect">
            <a:avLst/>
          </a:prstGeom>
        </p:spPr>
      </p:pic>
      <p:pic>
        <p:nvPicPr>
          <p:cNvPr id="18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5868200"/>
            <a:ext cx="8738426" cy="12700"/>
          </a:xfrm>
          <a:prstGeom prst="rect">
            <a:avLst/>
          </a:prstGeom>
        </p:spPr>
      </p:pic>
      <p:pic>
        <p:nvPicPr>
          <p:cNvPr id="19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6256579"/>
            <a:ext cx="8738426" cy="12700"/>
          </a:xfrm>
          <a:prstGeom prst="rect">
            <a:avLst/>
          </a:prstGeom>
        </p:spPr>
      </p:pic>
      <p:pic>
        <p:nvPicPr>
          <p:cNvPr id="20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9515" y="1334389"/>
            <a:ext cx="12700" cy="5444161"/>
          </a:xfrm>
          <a:prstGeom prst="rect">
            <a:avLst/>
          </a:prstGeom>
        </p:spPr>
      </p:pic>
      <p:pic>
        <p:nvPicPr>
          <p:cNvPr id="21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8892540" y="1334389"/>
            <a:ext cx="12700" cy="5444161"/>
          </a:xfrm>
          <a:prstGeom prst="rect">
            <a:avLst/>
          </a:prstGeom>
        </p:spPr>
      </p:pic>
      <p:pic>
        <p:nvPicPr>
          <p:cNvPr id="22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1340739"/>
            <a:ext cx="8738426" cy="12700"/>
          </a:xfrm>
          <a:prstGeom prst="rect">
            <a:avLst/>
          </a:prstGeom>
        </p:spPr>
      </p:pic>
      <p:pic>
        <p:nvPicPr>
          <p:cNvPr id="23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73165" y="6759500"/>
            <a:ext cx="8738426" cy="12700"/>
          </a:xfrm>
          <a:prstGeom prst="rect">
            <a:avLst/>
          </a:prstGeom>
        </p:spPr>
      </p:pic>
      <p:sp>
        <p:nvSpPr>
          <p:cNvPr id="24" name="New shape"/>
          <p:cNvSpPr/>
          <p:nvPr/>
        </p:nvSpPr>
        <p:spPr>
          <a:xfrm>
            <a:off x="220066" y="1330265"/>
            <a:ext cx="521725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№</a:t>
            </a:r>
          </a:p>
        </p:txBody>
      </p:sp>
      <p:sp>
        <p:nvSpPr>
          <p:cNvPr id="25" name="New shape"/>
          <p:cNvSpPr/>
          <p:nvPr/>
        </p:nvSpPr>
        <p:spPr>
          <a:xfrm>
            <a:off x="220066" y="1493333"/>
            <a:ext cx="521041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п/</a:t>
            </a:r>
          </a:p>
        </p:txBody>
      </p:sp>
      <p:sp>
        <p:nvSpPr>
          <p:cNvPr id="26" name="New shape"/>
          <p:cNvSpPr/>
          <p:nvPr/>
        </p:nvSpPr>
        <p:spPr>
          <a:xfrm>
            <a:off x="256642" y="1656401"/>
            <a:ext cx="447474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п</a:t>
            </a:r>
          </a:p>
        </p:txBody>
      </p:sp>
      <p:sp>
        <p:nvSpPr>
          <p:cNvPr id="27" name="New shape"/>
          <p:cNvSpPr/>
          <p:nvPr/>
        </p:nvSpPr>
        <p:spPr>
          <a:xfrm>
            <a:off x="1085088" y="1493333"/>
            <a:ext cx="2265796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Наименование мероприятий</a:t>
            </a:r>
          </a:p>
        </p:txBody>
      </p:sp>
      <p:sp>
        <p:nvSpPr>
          <p:cNvPr id="28" name="New shape"/>
          <p:cNvSpPr/>
          <p:nvPr/>
        </p:nvSpPr>
        <p:spPr>
          <a:xfrm>
            <a:off x="4123944" y="1493333"/>
            <a:ext cx="682876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Срок</a:t>
            </a:r>
          </a:p>
        </p:txBody>
      </p:sp>
      <p:sp>
        <p:nvSpPr>
          <p:cNvPr id="29" name="New shape"/>
          <p:cNvSpPr/>
          <p:nvPr/>
        </p:nvSpPr>
        <p:spPr>
          <a:xfrm>
            <a:off x="5326126" y="1493333"/>
            <a:ext cx="1380479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Ответственные</a:t>
            </a:r>
          </a:p>
        </p:txBody>
      </p:sp>
      <p:sp>
        <p:nvSpPr>
          <p:cNvPr id="30" name="New shape"/>
          <p:cNvSpPr/>
          <p:nvPr/>
        </p:nvSpPr>
        <p:spPr>
          <a:xfrm>
            <a:off x="7443851" y="1493333"/>
            <a:ext cx="1026934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Результат</a:t>
            </a:r>
          </a:p>
        </p:txBody>
      </p:sp>
      <p:sp>
        <p:nvSpPr>
          <p:cNvPr id="31" name="New shape"/>
          <p:cNvSpPr/>
          <p:nvPr/>
        </p:nvSpPr>
        <p:spPr>
          <a:xfrm>
            <a:off x="2570099" y="1827715"/>
            <a:ext cx="499561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1.</a:t>
            </a:r>
          </a:p>
        </p:txBody>
      </p:sp>
      <p:sp>
        <p:nvSpPr>
          <p:cNvPr id="32" name="New shape"/>
          <p:cNvSpPr/>
          <p:nvPr/>
        </p:nvSpPr>
        <p:spPr>
          <a:xfrm>
            <a:off x="2912999" y="1824700"/>
            <a:ext cx="385476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Организационно- управленческое обеспечение</a:t>
            </a:r>
          </a:p>
        </p:txBody>
      </p:sp>
      <p:sp>
        <p:nvSpPr>
          <p:cNvPr id="33" name="New shape"/>
          <p:cNvSpPr/>
          <p:nvPr/>
        </p:nvSpPr>
        <p:spPr>
          <a:xfrm>
            <a:off x="256642" y="2226684"/>
            <a:ext cx="446335" cy="15291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1</a:t>
            </a:r>
          </a:p>
        </p:txBody>
      </p:sp>
      <p:sp>
        <p:nvSpPr>
          <p:cNvPr id="34" name="New shape"/>
          <p:cNvSpPr/>
          <p:nvPr/>
        </p:nvSpPr>
        <p:spPr>
          <a:xfrm>
            <a:off x="526694" y="2147788"/>
            <a:ext cx="3141318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Создание рабочей группы по приведению </a:t>
            </a:r>
          </a:p>
        </p:txBody>
      </p:sp>
      <p:sp>
        <p:nvSpPr>
          <p:cNvPr id="35" name="New shape"/>
          <p:cNvSpPr/>
          <p:nvPr/>
        </p:nvSpPr>
        <p:spPr>
          <a:xfrm>
            <a:off x="526694" y="2315429"/>
            <a:ext cx="259593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ООП ДО в соответствие с ФОП ДО</a:t>
            </a:r>
          </a:p>
        </p:txBody>
      </p:sp>
      <p:sp>
        <p:nvSpPr>
          <p:cNvPr id="36" name="New shape"/>
          <p:cNvSpPr/>
          <p:nvPr/>
        </p:nvSpPr>
        <p:spPr>
          <a:xfrm>
            <a:off x="3752088" y="2231609"/>
            <a:ext cx="142663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Январь-февраль</a:t>
            </a:r>
          </a:p>
        </p:txBody>
      </p:sp>
      <p:sp>
        <p:nvSpPr>
          <p:cNvPr id="37" name="New shape"/>
          <p:cNvSpPr/>
          <p:nvPr/>
        </p:nvSpPr>
        <p:spPr>
          <a:xfrm>
            <a:off x="5294122" y="2063968"/>
            <a:ext cx="148630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Заведующий, ст. </a:t>
            </a:r>
          </a:p>
        </p:txBody>
      </p:sp>
      <p:sp>
        <p:nvSpPr>
          <p:cNvPr id="38" name="New shape"/>
          <p:cNvSpPr/>
          <p:nvPr/>
        </p:nvSpPr>
        <p:spPr>
          <a:xfrm>
            <a:off x="5042662" y="2231609"/>
            <a:ext cx="199119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воспитатель (методист), </a:t>
            </a:r>
          </a:p>
        </p:txBody>
      </p:sp>
      <p:sp>
        <p:nvSpPr>
          <p:cNvPr id="39" name="New shape"/>
          <p:cNvSpPr/>
          <p:nvPr/>
        </p:nvSpPr>
        <p:spPr>
          <a:xfrm>
            <a:off x="5089906" y="2399249"/>
            <a:ext cx="185070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члены рабочей группы</a:t>
            </a:r>
          </a:p>
        </p:txBody>
      </p:sp>
      <p:sp>
        <p:nvSpPr>
          <p:cNvPr id="40" name="New shape"/>
          <p:cNvSpPr/>
          <p:nvPr/>
        </p:nvSpPr>
        <p:spPr>
          <a:xfrm>
            <a:off x="6876923" y="2063968"/>
            <a:ext cx="220248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Приказ о создании рабочей </a:t>
            </a:r>
          </a:p>
        </p:txBody>
      </p:sp>
      <p:sp>
        <p:nvSpPr>
          <p:cNvPr id="41" name="New shape"/>
          <p:cNvSpPr/>
          <p:nvPr/>
        </p:nvSpPr>
        <p:spPr>
          <a:xfrm>
            <a:off x="7087235" y="2231609"/>
            <a:ext cx="178231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группы, план-график </a:t>
            </a:r>
          </a:p>
        </p:txBody>
      </p:sp>
      <p:sp>
        <p:nvSpPr>
          <p:cNvPr id="42" name="New shape"/>
          <p:cNvSpPr/>
          <p:nvPr/>
        </p:nvSpPr>
        <p:spPr>
          <a:xfrm>
            <a:off x="6796151" y="2399249"/>
            <a:ext cx="232166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деятельности рабочей группы</a:t>
            </a:r>
          </a:p>
        </p:txBody>
      </p:sp>
      <p:sp>
        <p:nvSpPr>
          <p:cNvPr id="43" name="New shape"/>
          <p:cNvSpPr/>
          <p:nvPr/>
        </p:nvSpPr>
        <p:spPr>
          <a:xfrm>
            <a:off x="256642" y="3273037"/>
            <a:ext cx="446335" cy="15291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2</a:t>
            </a:r>
          </a:p>
        </p:txBody>
      </p:sp>
      <p:sp>
        <p:nvSpPr>
          <p:cNvPr id="44" name="New shape"/>
          <p:cNvSpPr/>
          <p:nvPr/>
        </p:nvSpPr>
        <p:spPr>
          <a:xfrm>
            <a:off x="526694" y="2607148"/>
            <a:ext cx="339243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Изучение ФОП ДО и экспертиза действующей </a:t>
            </a:r>
          </a:p>
        </p:txBody>
      </p:sp>
      <p:sp>
        <p:nvSpPr>
          <p:cNvPr id="45" name="New shape"/>
          <p:cNvSpPr/>
          <p:nvPr/>
        </p:nvSpPr>
        <p:spPr>
          <a:xfrm>
            <a:off x="526694" y="2774787"/>
            <a:ext cx="3189128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ООП ДО на предмет соответствия ФОП ДО </a:t>
            </a:r>
          </a:p>
        </p:txBody>
      </p:sp>
      <p:sp>
        <p:nvSpPr>
          <p:cNvPr id="46" name="New shape"/>
          <p:cNvSpPr/>
          <p:nvPr/>
        </p:nvSpPr>
        <p:spPr>
          <a:xfrm>
            <a:off x="526694" y="2942428"/>
            <a:ext cx="322544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(соотнесение действующей ООП ДО и ФОП </a:t>
            </a:r>
          </a:p>
        </p:txBody>
      </p:sp>
      <p:sp>
        <p:nvSpPr>
          <p:cNvPr id="47" name="New shape"/>
          <p:cNvSpPr/>
          <p:nvPr/>
        </p:nvSpPr>
        <p:spPr>
          <a:xfrm>
            <a:off x="526694" y="3110068"/>
            <a:ext cx="61462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ДО)</a:t>
            </a:r>
          </a:p>
        </p:txBody>
      </p:sp>
      <p:sp>
        <p:nvSpPr>
          <p:cNvPr id="48" name="New shape"/>
          <p:cNvSpPr/>
          <p:nvPr/>
        </p:nvSpPr>
        <p:spPr>
          <a:xfrm>
            <a:off x="526694" y="3277961"/>
            <a:ext cx="234129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Если реализуются программы </a:t>
            </a:r>
          </a:p>
        </p:txBody>
      </p:sp>
      <p:sp>
        <p:nvSpPr>
          <p:cNvPr id="49" name="New shape"/>
          <p:cNvSpPr/>
          <p:nvPr/>
        </p:nvSpPr>
        <p:spPr>
          <a:xfrm>
            <a:off x="526694" y="3445601"/>
            <a:ext cx="244322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дополнительного образования, </a:t>
            </a:r>
          </a:p>
        </p:txBody>
      </p:sp>
      <p:sp>
        <p:nvSpPr>
          <p:cNvPr id="50" name="New shape"/>
          <p:cNvSpPr/>
          <p:nvPr/>
        </p:nvSpPr>
        <p:spPr>
          <a:xfrm>
            <a:off x="526694" y="3613241"/>
            <a:ext cx="334265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целесообразно также их проанализировать с </a:t>
            </a:r>
          </a:p>
        </p:txBody>
      </p:sp>
      <p:sp>
        <p:nvSpPr>
          <p:cNvPr id="51" name="New shape"/>
          <p:cNvSpPr/>
          <p:nvPr/>
        </p:nvSpPr>
        <p:spPr>
          <a:xfrm>
            <a:off x="526694" y="3780882"/>
            <a:ext cx="315828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учетом расширенного в ФОП ДО объема и </a:t>
            </a:r>
          </a:p>
        </p:txBody>
      </p:sp>
      <p:sp>
        <p:nvSpPr>
          <p:cNvPr id="52" name="New shape"/>
          <p:cNvSpPr/>
          <p:nvPr/>
        </p:nvSpPr>
        <p:spPr>
          <a:xfrm>
            <a:off x="526694" y="3948521"/>
            <a:ext cx="304583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содержания обязательной части ООП ДО</a:t>
            </a:r>
          </a:p>
        </p:txBody>
      </p:sp>
      <p:sp>
        <p:nvSpPr>
          <p:cNvPr id="53" name="New shape"/>
          <p:cNvSpPr/>
          <p:nvPr/>
        </p:nvSpPr>
        <p:spPr>
          <a:xfrm>
            <a:off x="3829812" y="3277961"/>
            <a:ext cx="127243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Февраль-март</a:t>
            </a:r>
          </a:p>
        </p:txBody>
      </p:sp>
      <p:sp>
        <p:nvSpPr>
          <p:cNvPr id="54" name="New shape"/>
          <p:cNvSpPr/>
          <p:nvPr/>
        </p:nvSpPr>
        <p:spPr>
          <a:xfrm>
            <a:off x="5329174" y="3277961"/>
            <a:ext cx="137287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</a:t>
            </a:r>
          </a:p>
        </p:txBody>
      </p:sp>
      <p:sp>
        <p:nvSpPr>
          <p:cNvPr id="55" name="New shape"/>
          <p:cNvSpPr/>
          <p:nvPr/>
        </p:nvSpPr>
        <p:spPr>
          <a:xfrm>
            <a:off x="7082663" y="3026248"/>
            <a:ext cx="179181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Аналитический отчет </a:t>
            </a:r>
          </a:p>
        </p:txBody>
      </p:sp>
      <p:sp>
        <p:nvSpPr>
          <p:cNvPr id="56" name="New shape"/>
          <p:cNvSpPr/>
          <p:nvPr/>
        </p:nvSpPr>
        <p:spPr>
          <a:xfrm>
            <a:off x="6968363" y="3193733"/>
            <a:ext cx="2020720" cy="16275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(справка, аналитическая </a:t>
            </a:r>
          </a:p>
        </p:txBody>
      </p:sp>
      <p:sp>
        <p:nvSpPr>
          <p:cNvPr id="57" name="New shape"/>
          <p:cNvSpPr/>
          <p:nvPr/>
        </p:nvSpPr>
        <p:spPr>
          <a:xfrm>
            <a:off x="6960743" y="3361781"/>
            <a:ext cx="2036198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таблица, презентация по </a:t>
            </a:r>
          </a:p>
        </p:txBody>
      </p:sp>
      <p:sp>
        <p:nvSpPr>
          <p:cNvPr id="58" name="New shape"/>
          <p:cNvSpPr/>
          <p:nvPr/>
        </p:nvSpPr>
        <p:spPr>
          <a:xfrm>
            <a:off x="6959219" y="3529421"/>
            <a:ext cx="199651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результатам экспертизы)</a:t>
            </a:r>
          </a:p>
        </p:txBody>
      </p:sp>
      <p:sp>
        <p:nvSpPr>
          <p:cNvPr id="59" name="New shape"/>
          <p:cNvSpPr/>
          <p:nvPr/>
        </p:nvSpPr>
        <p:spPr>
          <a:xfrm>
            <a:off x="256642" y="4221854"/>
            <a:ext cx="446335" cy="15291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3</a:t>
            </a:r>
          </a:p>
        </p:txBody>
      </p:sp>
      <p:sp>
        <p:nvSpPr>
          <p:cNvPr id="60" name="New shape"/>
          <p:cNvSpPr/>
          <p:nvPr/>
        </p:nvSpPr>
        <p:spPr>
          <a:xfrm>
            <a:off x="526694" y="4142704"/>
            <a:ext cx="292665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Анализ УМК, используемого ранее при </a:t>
            </a:r>
          </a:p>
        </p:txBody>
      </p:sp>
      <p:sp>
        <p:nvSpPr>
          <p:cNvPr id="61" name="New shape"/>
          <p:cNvSpPr/>
          <p:nvPr/>
        </p:nvSpPr>
        <p:spPr>
          <a:xfrm>
            <a:off x="526694" y="4310344"/>
            <a:ext cx="169591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реализации ООП ДО</a:t>
            </a:r>
          </a:p>
        </p:txBody>
      </p:sp>
      <p:sp>
        <p:nvSpPr>
          <p:cNvPr id="62" name="New shape"/>
          <p:cNvSpPr/>
          <p:nvPr/>
        </p:nvSpPr>
        <p:spPr>
          <a:xfrm>
            <a:off x="3829812" y="4226524"/>
            <a:ext cx="127243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Февраль-март</a:t>
            </a:r>
          </a:p>
        </p:txBody>
      </p:sp>
      <p:sp>
        <p:nvSpPr>
          <p:cNvPr id="63" name="New shape"/>
          <p:cNvSpPr/>
          <p:nvPr/>
        </p:nvSpPr>
        <p:spPr>
          <a:xfrm>
            <a:off x="5329174" y="4226524"/>
            <a:ext cx="137287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</a:t>
            </a:r>
          </a:p>
        </p:txBody>
      </p:sp>
      <p:sp>
        <p:nvSpPr>
          <p:cNvPr id="64" name="New shape"/>
          <p:cNvSpPr/>
          <p:nvPr/>
        </p:nvSpPr>
        <p:spPr>
          <a:xfrm>
            <a:off x="7003414" y="4226524"/>
            <a:ext cx="190650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Аналитическая таблица</a:t>
            </a:r>
          </a:p>
        </p:txBody>
      </p:sp>
      <p:sp>
        <p:nvSpPr>
          <p:cNvPr id="65" name="New shape"/>
          <p:cNvSpPr/>
          <p:nvPr/>
        </p:nvSpPr>
        <p:spPr>
          <a:xfrm>
            <a:off x="256642" y="4806435"/>
            <a:ext cx="446335" cy="15291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4</a:t>
            </a:r>
          </a:p>
        </p:txBody>
      </p:sp>
      <p:sp>
        <p:nvSpPr>
          <p:cNvPr id="66" name="New shape"/>
          <p:cNvSpPr/>
          <p:nvPr/>
        </p:nvSpPr>
        <p:spPr>
          <a:xfrm>
            <a:off x="526694" y="4560026"/>
            <a:ext cx="296283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Анализ образовательных потребностей </a:t>
            </a:r>
          </a:p>
        </p:txBody>
      </p:sp>
      <p:sp>
        <p:nvSpPr>
          <p:cNvPr id="67" name="New shape"/>
          <p:cNvSpPr/>
          <p:nvPr/>
        </p:nvSpPr>
        <p:spPr>
          <a:xfrm>
            <a:off x="526694" y="4727666"/>
            <a:ext cx="317174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(запросов) для разработки/корректировки </a:t>
            </a:r>
          </a:p>
        </p:txBody>
      </p:sp>
      <p:sp>
        <p:nvSpPr>
          <p:cNvPr id="68" name="New shape"/>
          <p:cNvSpPr/>
          <p:nvPr/>
        </p:nvSpPr>
        <p:spPr>
          <a:xfrm>
            <a:off x="526694" y="4895307"/>
            <a:ext cx="318562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части ООП ДО, формируемой участниками </a:t>
            </a:r>
          </a:p>
        </p:txBody>
      </p:sp>
      <p:sp>
        <p:nvSpPr>
          <p:cNvPr id="69" name="New shape"/>
          <p:cNvSpPr/>
          <p:nvPr/>
        </p:nvSpPr>
        <p:spPr>
          <a:xfrm>
            <a:off x="526694" y="5062946"/>
            <a:ext cx="224819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образовательных отношений</a:t>
            </a:r>
          </a:p>
        </p:txBody>
      </p:sp>
      <p:sp>
        <p:nvSpPr>
          <p:cNvPr id="70" name="New shape"/>
          <p:cNvSpPr/>
          <p:nvPr/>
        </p:nvSpPr>
        <p:spPr>
          <a:xfrm>
            <a:off x="4120896" y="4811486"/>
            <a:ext cx="69048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Март</a:t>
            </a:r>
          </a:p>
        </p:txBody>
      </p:sp>
      <p:sp>
        <p:nvSpPr>
          <p:cNvPr id="71" name="New shape"/>
          <p:cNvSpPr/>
          <p:nvPr/>
        </p:nvSpPr>
        <p:spPr>
          <a:xfrm>
            <a:off x="5329174" y="4811486"/>
            <a:ext cx="137287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</a:t>
            </a:r>
          </a:p>
        </p:txBody>
      </p:sp>
      <p:sp>
        <p:nvSpPr>
          <p:cNvPr id="72" name="New shape"/>
          <p:cNvSpPr/>
          <p:nvPr/>
        </p:nvSpPr>
        <p:spPr>
          <a:xfrm>
            <a:off x="6986651" y="4727666"/>
            <a:ext cx="198319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Справка по результатам </a:t>
            </a:r>
          </a:p>
        </p:txBody>
      </p:sp>
      <p:sp>
        <p:nvSpPr>
          <p:cNvPr id="73" name="New shape"/>
          <p:cNvSpPr/>
          <p:nvPr/>
        </p:nvSpPr>
        <p:spPr>
          <a:xfrm>
            <a:off x="7356983" y="4895307"/>
            <a:ext cx="119943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мониторинга</a:t>
            </a:r>
          </a:p>
        </p:txBody>
      </p:sp>
      <p:sp>
        <p:nvSpPr>
          <p:cNvPr id="74" name="New shape"/>
          <p:cNvSpPr/>
          <p:nvPr/>
        </p:nvSpPr>
        <p:spPr>
          <a:xfrm>
            <a:off x="256642" y="5294115"/>
            <a:ext cx="446335" cy="15291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5</a:t>
            </a:r>
          </a:p>
        </p:txBody>
      </p:sp>
      <p:sp>
        <p:nvSpPr>
          <p:cNvPr id="75" name="New shape"/>
          <p:cNvSpPr/>
          <p:nvPr/>
        </p:nvSpPr>
        <p:spPr>
          <a:xfrm>
            <a:off x="526694" y="5299166"/>
            <a:ext cx="341318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Создание проекта ООП ДО на основе ФОП ДО </a:t>
            </a:r>
          </a:p>
        </p:txBody>
      </p:sp>
      <p:sp>
        <p:nvSpPr>
          <p:cNvPr id="76" name="New shape"/>
          <p:cNvSpPr/>
          <p:nvPr/>
        </p:nvSpPr>
        <p:spPr>
          <a:xfrm>
            <a:off x="4052316" y="5299166"/>
            <a:ext cx="82746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Апрель</a:t>
            </a:r>
          </a:p>
        </p:txBody>
      </p:sp>
      <p:sp>
        <p:nvSpPr>
          <p:cNvPr id="77" name="New shape"/>
          <p:cNvSpPr/>
          <p:nvPr/>
        </p:nvSpPr>
        <p:spPr>
          <a:xfrm>
            <a:off x="5329174" y="5299166"/>
            <a:ext cx="137287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</a:t>
            </a:r>
          </a:p>
        </p:txBody>
      </p:sp>
      <p:sp>
        <p:nvSpPr>
          <p:cNvPr id="78" name="New shape"/>
          <p:cNvSpPr/>
          <p:nvPr/>
        </p:nvSpPr>
        <p:spPr>
          <a:xfrm>
            <a:off x="6814439" y="5299166"/>
            <a:ext cx="2285768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Проект обновленной ООП ДО</a:t>
            </a:r>
          </a:p>
        </p:txBody>
      </p:sp>
      <p:sp>
        <p:nvSpPr>
          <p:cNvPr id="79" name="New shape"/>
          <p:cNvSpPr/>
          <p:nvPr/>
        </p:nvSpPr>
        <p:spPr>
          <a:xfrm>
            <a:off x="256642" y="5585555"/>
            <a:ext cx="446335" cy="15291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6</a:t>
            </a:r>
          </a:p>
        </p:txBody>
      </p:sp>
      <p:sp>
        <p:nvSpPr>
          <p:cNvPr id="80" name="New shape"/>
          <p:cNvSpPr/>
          <p:nvPr/>
        </p:nvSpPr>
        <p:spPr>
          <a:xfrm>
            <a:off x="526694" y="5506379"/>
            <a:ext cx="282935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Доработка проекта ООП ДО с учетом </a:t>
            </a:r>
          </a:p>
        </p:txBody>
      </p:sp>
      <p:sp>
        <p:nvSpPr>
          <p:cNvPr id="81" name="New shape"/>
          <p:cNvSpPr/>
          <p:nvPr/>
        </p:nvSpPr>
        <p:spPr>
          <a:xfrm>
            <a:off x="526694" y="5673865"/>
            <a:ext cx="2926606" cy="16275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методических рекомендаций к ФОП ДО</a:t>
            </a:r>
          </a:p>
        </p:txBody>
      </p:sp>
      <p:sp>
        <p:nvSpPr>
          <p:cNvPr id="82" name="New shape"/>
          <p:cNvSpPr/>
          <p:nvPr/>
        </p:nvSpPr>
        <p:spPr>
          <a:xfrm>
            <a:off x="3825240" y="5590199"/>
            <a:ext cx="128204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Апрель-август</a:t>
            </a:r>
          </a:p>
        </p:txBody>
      </p:sp>
      <p:sp>
        <p:nvSpPr>
          <p:cNvPr id="83" name="New shape"/>
          <p:cNvSpPr/>
          <p:nvPr/>
        </p:nvSpPr>
        <p:spPr>
          <a:xfrm>
            <a:off x="5329174" y="5590199"/>
            <a:ext cx="137287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</a:t>
            </a:r>
          </a:p>
        </p:txBody>
      </p:sp>
      <p:sp>
        <p:nvSpPr>
          <p:cNvPr id="84" name="New shape"/>
          <p:cNvSpPr/>
          <p:nvPr/>
        </p:nvSpPr>
        <p:spPr>
          <a:xfrm>
            <a:off x="6864731" y="5590199"/>
            <a:ext cx="218509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Текст обновленной ООП ДО</a:t>
            </a:r>
          </a:p>
        </p:txBody>
      </p:sp>
      <p:sp>
        <p:nvSpPr>
          <p:cNvPr id="85" name="New shape"/>
          <p:cNvSpPr/>
          <p:nvPr/>
        </p:nvSpPr>
        <p:spPr>
          <a:xfrm>
            <a:off x="256642" y="5973870"/>
            <a:ext cx="446335" cy="15291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7</a:t>
            </a:r>
          </a:p>
        </p:txBody>
      </p:sp>
      <p:sp>
        <p:nvSpPr>
          <p:cNvPr id="86" name="New shape"/>
          <p:cNvSpPr/>
          <p:nvPr/>
        </p:nvSpPr>
        <p:spPr>
          <a:xfrm>
            <a:off x="526694" y="5894999"/>
            <a:ext cx="286300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Обсуждение обновленной ООП ДО на </a:t>
            </a:r>
          </a:p>
        </p:txBody>
      </p:sp>
      <p:sp>
        <p:nvSpPr>
          <p:cNvPr id="87" name="New shape"/>
          <p:cNvSpPr/>
          <p:nvPr/>
        </p:nvSpPr>
        <p:spPr>
          <a:xfrm>
            <a:off x="526694" y="6062640"/>
            <a:ext cx="135969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педсовете ДОО</a:t>
            </a:r>
          </a:p>
        </p:txBody>
      </p:sp>
      <p:sp>
        <p:nvSpPr>
          <p:cNvPr id="88" name="New shape"/>
          <p:cNvSpPr/>
          <p:nvPr/>
        </p:nvSpPr>
        <p:spPr>
          <a:xfrm>
            <a:off x="4075176" y="5978820"/>
            <a:ext cx="78035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Август</a:t>
            </a:r>
          </a:p>
        </p:txBody>
      </p:sp>
      <p:sp>
        <p:nvSpPr>
          <p:cNvPr id="89" name="New shape"/>
          <p:cNvSpPr/>
          <p:nvPr/>
        </p:nvSpPr>
        <p:spPr>
          <a:xfrm>
            <a:off x="5307838" y="5894999"/>
            <a:ext cx="145924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группа, </a:t>
            </a:r>
          </a:p>
        </p:txBody>
      </p:sp>
      <p:sp>
        <p:nvSpPr>
          <p:cNvPr id="90" name="New shape"/>
          <p:cNvSpPr/>
          <p:nvPr/>
        </p:nvSpPr>
        <p:spPr>
          <a:xfrm>
            <a:off x="5332222" y="6062640"/>
            <a:ext cx="136726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коллектив ДОО</a:t>
            </a:r>
          </a:p>
        </p:txBody>
      </p:sp>
      <p:sp>
        <p:nvSpPr>
          <p:cNvPr id="91" name="New shape"/>
          <p:cNvSpPr/>
          <p:nvPr/>
        </p:nvSpPr>
        <p:spPr>
          <a:xfrm>
            <a:off x="6791578" y="5894999"/>
            <a:ext cx="237578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Протокол педсовета, решение </a:t>
            </a:r>
          </a:p>
        </p:txBody>
      </p:sp>
      <p:sp>
        <p:nvSpPr>
          <p:cNvPr id="92" name="New shape"/>
          <p:cNvSpPr/>
          <p:nvPr/>
        </p:nvSpPr>
        <p:spPr>
          <a:xfrm>
            <a:off x="7120763" y="6062640"/>
            <a:ext cx="167291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 принятии ООП ДО</a:t>
            </a:r>
          </a:p>
        </p:txBody>
      </p:sp>
      <p:sp>
        <p:nvSpPr>
          <p:cNvPr id="93" name="New shape"/>
          <p:cNvSpPr/>
          <p:nvPr/>
        </p:nvSpPr>
        <p:spPr>
          <a:xfrm>
            <a:off x="256642" y="6419793"/>
            <a:ext cx="446335" cy="15291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8</a:t>
            </a:r>
          </a:p>
        </p:txBody>
      </p:sp>
      <p:sp>
        <p:nvSpPr>
          <p:cNvPr id="94" name="New shape"/>
          <p:cNvSpPr/>
          <p:nvPr/>
        </p:nvSpPr>
        <p:spPr>
          <a:xfrm>
            <a:off x="526694" y="6424438"/>
            <a:ext cx="2684941" cy="16259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Утверждение обновленной ООП ДО</a:t>
            </a:r>
          </a:p>
        </p:txBody>
      </p:sp>
      <p:sp>
        <p:nvSpPr>
          <p:cNvPr id="95" name="New shape"/>
          <p:cNvSpPr/>
          <p:nvPr/>
        </p:nvSpPr>
        <p:spPr>
          <a:xfrm>
            <a:off x="3755136" y="6256797"/>
            <a:ext cx="142138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 31.08.2023 г.</a:t>
            </a:r>
          </a:p>
        </p:txBody>
      </p:sp>
      <p:sp>
        <p:nvSpPr>
          <p:cNvPr id="96" name="New shape"/>
          <p:cNvSpPr/>
          <p:nvPr/>
        </p:nvSpPr>
        <p:spPr>
          <a:xfrm>
            <a:off x="3861816" y="6424438"/>
            <a:ext cx="1251734" cy="16259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(это крайний </a:t>
            </a:r>
          </a:p>
        </p:txBody>
      </p:sp>
      <p:sp>
        <p:nvSpPr>
          <p:cNvPr id="97" name="New shape"/>
          <p:cNvSpPr/>
          <p:nvPr/>
        </p:nvSpPr>
        <p:spPr>
          <a:xfrm>
            <a:off x="4088892" y="6592077"/>
            <a:ext cx="754557" cy="16259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срок!)</a:t>
            </a:r>
          </a:p>
        </p:txBody>
      </p:sp>
      <p:sp>
        <p:nvSpPr>
          <p:cNvPr id="98" name="New shape"/>
          <p:cNvSpPr/>
          <p:nvPr/>
        </p:nvSpPr>
        <p:spPr>
          <a:xfrm>
            <a:off x="5423662" y="6424438"/>
            <a:ext cx="1183173" cy="16259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Заведующий</a:t>
            </a:r>
          </a:p>
        </p:txBody>
      </p:sp>
      <p:sp>
        <p:nvSpPr>
          <p:cNvPr id="99" name="New shape"/>
          <p:cNvSpPr/>
          <p:nvPr/>
        </p:nvSpPr>
        <p:spPr>
          <a:xfrm>
            <a:off x="7058278" y="6340617"/>
            <a:ext cx="184173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Обновленная ООП ДО </a:t>
            </a:r>
          </a:p>
        </p:txBody>
      </p:sp>
      <p:sp>
        <p:nvSpPr>
          <p:cNvPr id="100" name="New shape"/>
          <p:cNvSpPr/>
          <p:nvPr/>
        </p:nvSpPr>
        <p:spPr>
          <a:xfrm>
            <a:off x="7392035" y="6508257"/>
            <a:ext cx="1131016" cy="16259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утверждена</a:t>
            </a:r>
          </a:p>
        </p:txBody>
      </p:sp>
      <p:sp>
        <p:nvSpPr>
          <p:cNvPr id="101" name="New shape"/>
          <p:cNvSpPr/>
          <p:nvPr/>
        </p:nvSpPr>
        <p:spPr>
          <a:xfrm>
            <a:off x="3290951" y="150047"/>
            <a:ext cx="2806975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1" i="0" u="none" strike="noStrike">
                <a:solidFill>
                  <a:srgbClr val="000000"/>
                </a:solidFill>
                <a:latin typeface="Tahoma Bold"/>
              </a:rPr>
              <a:t>Вариант дорожной карты </a:t>
            </a:r>
          </a:p>
        </p:txBody>
      </p:sp>
      <p:sp>
        <p:nvSpPr>
          <p:cNvPr id="102" name="New shape"/>
          <p:cNvSpPr/>
          <p:nvPr/>
        </p:nvSpPr>
        <p:spPr>
          <a:xfrm>
            <a:off x="385572" y="363407"/>
            <a:ext cx="8565432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1" i="0" u="none" strike="noStrike">
                <a:solidFill>
                  <a:srgbClr val="000000"/>
                </a:solidFill>
                <a:latin typeface="Tahoma Bold"/>
              </a:rPr>
              <a:t>приведения ООП ДО в соответствие с ФОП ДО на переходный период (до 31.08.2023 г.)</a:t>
            </a:r>
          </a:p>
        </p:txBody>
      </p:sp>
      <p:sp>
        <p:nvSpPr>
          <p:cNvPr id="103" name="New shape"/>
          <p:cNvSpPr/>
          <p:nvPr/>
        </p:nvSpPr>
        <p:spPr>
          <a:xfrm>
            <a:off x="292608" y="790381"/>
            <a:ext cx="458488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Цель: привести ООП ДО в соответствие с  ФОП ДО</a:t>
            </a:r>
          </a:p>
        </p:txBody>
      </p:sp>
      <p:sp>
        <p:nvSpPr>
          <p:cNvPr id="104" name="New shape"/>
          <p:cNvSpPr/>
          <p:nvPr/>
        </p:nvSpPr>
        <p:spPr>
          <a:xfrm>
            <a:off x="292608" y="1003741"/>
            <a:ext cx="6093726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Ожидаемый результат: ООП ДО приведена в соответствие с ФОП ДО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9264" y="4538472"/>
            <a:ext cx="3321304" cy="1984756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39156" y="4538472"/>
            <a:ext cx="3321304" cy="1984756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8204" y="923544"/>
            <a:ext cx="8927592" cy="1281684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3632" y="918972"/>
            <a:ext cx="8949436" cy="1303528"/>
          </a:xfrm>
          <a:prstGeom prst="rect">
            <a:avLst/>
          </a:prstGeom>
        </p:spPr>
      </p:pic>
      <p:sp>
        <p:nvSpPr>
          <p:cNvPr id="7" name="New shape"/>
          <p:cNvSpPr/>
          <p:nvPr/>
        </p:nvSpPr>
        <p:spPr>
          <a:xfrm>
            <a:off x="1169213" y="168970"/>
            <a:ext cx="7383384" cy="259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600" b="1" i="0" u="none" strike="noStrike">
                <a:solidFill>
                  <a:srgbClr val="000000"/>
                </a:solidFill>
                <a:latin typeface="Tahoma Bold"/>
              </a:rPr>
              <a:t>Нормативная база перехода на ФОП ДО </a:t>
            </a:r>
          </a:p>
        </p:txBody>
      </p:sp>
      <p:sp>
        <p:nvSpPr>
          <p:cNvPr id="8" name="New shape"/>
          <p:cNvSpPr/>
          <p:nvPr/>
        </p:nvSpPr>
        <p:spPr>
          <a:xfrm>
            <a:off x="2467610" y="565210"/>
            <a:ext cx="4687783" cy="259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600" b="1" i="0" u="none" strike="noStrike">
                <a:solidFill>
                  <a:srgbClr val="000000"/>
                </a:solidFill>
                <a:latin typeface="Tahoma Bold"/>
              </a:rPr>
              <a:t>на федеральном уровне:</a:t>
            </a:r>
          </a:p>
        </p:txBody>
      </p:sp>
      <p:sp>
        <p:nvSpPr>
          <p:cNvPr id="9" name="New shape"/>
          <p:cNvSpPr/>
          <p:nvPr/>
        </p:nvSpPr>
        <p:spPr>
          <a:xfrm>
            <a:off x="148133" y="2523077"/>
            <a:ext cx="226161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 dirty="0">
                <a:solidFill>
                  <a:srgbClr val="000000"/>
                </a:solidFill>
                <a:latin typeface="Tahoma Bold"/>
              </a:rPr>
              <a:t>- «</a:t>
            </a:r>
            <a:r>
              <a:rPr sz="1500" b="0" i="0" u="none" strike="noStrike" dirty="0" err="1">
                <a:solidFill>
                  <a:srgbClr val="000000"/>
                </a:solidFill>
                <a:latin typeface="Tahoma"/>
              </a:rPr>
              <a:t>Образовательные</a:t>
            </a:r>
            <a:endParaRPr sz="15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" name="New shape"/>
          <p:cNvSpPr/>
          <p:nvPr/>
        </p:nvSpPr>
        <p:spPr>
          <a:xfrm>
            <a:off x="2161667" y="2523077"/>
            <a:ext cx="134150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программы</a:t>
            </a:r>
          </a:p>
        </p:txBody>
      </p:sp>
      <p:sp>
        <p:nvSpPr>
          <p:cNvPr id="11" name="New shape"/>
          <p:cNvSpPr/>
          <p:nvPr/>
        </p:nvSpPr>
        <p:spPr>
          <a:xfrm>
            <a:off x="3254629" y="2523077"/>
            <a:ext cx="151561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дошкольного</a:t>
            </a:r>
          </a:p>
        </p:txBody>
      </p:sp>
      <p:sp>
        <p:nvSpPr>
          <p:cNvPr id="12" name="New shape"/>
          <p:cNvSpPr/>
          <p:nvPr/>
        </p:nvSpPr>
        <p:spPr>
          <a:xfrm>
            <a:off x="4519549" y="2523077"/>
            <a:ext cx="148685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образования</a:t>
            </a:r>
          </a:p>
        </p:txBody>
      </p:sp>
      <p:sp>
        <p:nvSpPr>
          <p:cNvPr id="13" name="New shape"/>
          <p:cNvSpPr/>
          <p:nvPr/>
        </p:nvSpPr>
        <p:spPr>
          <a:xfrm>
            <a:off x="5755894" y="2523077"/>
            <a:ext cx="191052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разрабатываются</a:t>
            </a:r>
          </a:p>
        </p:txBody>
      </p:sp>
      <p:sp>
        <p:nvSpPr>
          <p:cNvPr id="14" name="New shape"/>
          <p:cNvSpPr/>
          <p:nvPr/>
        </p:nvSpPr>
        <p:spPr>
          <a:xfrm>
            <a:off x="7415784" y="2523077"/>
            <a:ext cx="47301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15" name="New shape"/>
          <p:cNvSpPr/>
          <p:nvPr/>
        </p:nvSpPr>
        <p:spPr>
          <a:xfrm>
            <a:off x="7639812" y="2523077"/>
            <a:ext cx="162248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утверждаются</a:t>
            </a:r>
          </a:p>
        </p:txBody>
      </p:sp>
      <p:sp>
        <p:nvSpPr>
          <p:cNvPr id="16" name="New shape"/>
          <p:cNvSpPr/>
          <p:nvPr/>
        </p:nvSpPr>
        <p:spPr>
          <a:xfrm>
            <a:off x="148133" y="2751677"/>
            <a:ext cx="911188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организацией, осуществляющей образовательную деятельность, в соответствии с федеральным</a:t>
            </a:r>
          </a:p>
        </p:txBody>
      </p:sp>
      <p:sp>
        <p:nvSpPr>
          <p:cNvPr id="17" name="New shape"/>
          <p:cNvSpPr/>
          <p:nvPr/>
        </p:nvSpPr>
        <p:spPr>
          <a:xfrm>
            <a:off x="148133" y="2980277"/>
            <a:ext cx="911531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 dirty="0" err="1">
                <a:solidFill>
                  <a:srgbClr val="000000"/>
                </a:solidFill>
                <a:latin typeface="Tahoma"/>
              </a:rPr>
              <a:t>государственным</a:t>
            </a:r>
            <a:r>
              <a:rPr sz="1500" b="0" i="0" u="none" strike="noStrike" dirty="0">
                <a:solidFill>
                  <a:srgbClr val="00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000000"/>
                </a:solidFill>
                <a:latin typeface="Tahoma"/>
              </a:rPr>
              <a:t>образовательным</a:t>
            </a:r>
            <a:r>
              <a:rPr sz="1500" b="0" i="0" u="none" strike="noStrike" dirty="0">
                <a:solidFill>
                  <a:srgbClr val="00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000000"/>
                </a:solidFill>
                <a:latin typeface="Tahoma"/>
              </a:rPr>
              <a:t>стандартом</a:t>
            </a:r>
            <a:r>
              <a:rPr sz="1500" b="0" i="0" u="none" strike="noStrike" dirty="0">
                <a:solidFill>
                  <a:srgbClr val="00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000000"/>
                </a:solidFill>
                <a:latin typeface="Tahoma"/>
              </a:rPr>
              <a:t>дошкольного</a:t>
            </a:r>
            <a:r>
              <a:rPr sz="1500" b="0" i="0" u="none" strike="noStrike" dirty="0">
                <a:solidFill>
                  <a:srgbClr val="00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000000"/>
                </a:solidFill>
                <a:latin typeface="Tahoma"/>
              </a:rPr>
              <a:t>образования</a:t>
            </a:r>
            <a:r>
              <a:rPr sz="1500" b="0" i="0" u="none" strike="noStrike" dirty="0">
                <a:solidFill>
                  <a:srgbClr val="000000"/>
                </a:solidFill>
                <a:latin typeface="Tahoma"/>
              </a:rPr>
              <a:t> и </a:t>
            </a:r>
            <a:r>
              <a:rPr sz="1500" b="1" i="0" u="none" strike="noStrike" dirty="0" err="1">
                <a:solidFill>
                  <a:srgbClr val="FF0000"/>
                </a:solidFill>
                <a:latin typeface="Tahoma Bold"/>
              </a:rPr>
              <a:t>соответствующей</a:t>
            </a:r>
            <a:endParaRPr sz="1500" b="1" i="0" u="none" strike="noStrike" dirty="0">
              <a:solidFill>
                <a:srgbClr val="FF0000"/>
              </a:solidFill>
              <a:latin typeface="Tahoma Bold"/>
            </a:endParaRPr>
          </a:p>
        </p:txBody>
      </p:sp>
      <p:sp>
        <p:nvSpPr>
          <p:cNvPr id="18" name="New shape"/>
          <p:cNvSpPr/>
          <p:nvPr/>
        </p:nvSpPr>
        <p:spPr>
          <a:xfrm>
            <a:off x="148133" y="3208877"/>
            <a:ext cx="911423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 dirty="0" err="1">
                <a:solidFill>
                  <a:srgbClr val="FF0000"/>
                </a:solidFill>
                <a:latin typeface="Tahoma Bold"/>
              </a:rPr>
              <a:t>федеральной</a:t>
            </a:r>
            <a:r>
              <a:rPr sz="1500" b="1" i="0" u="none" strike="noStrike" dirty="0">
                <a:solidFill>
                  <a:srgbClr val="FF0000"/>
                </a:solidFill>
                <a:latin typeface="Tahoma Bold"/>
              </a:rPr>
              <a:t> </a:t>
            </a:r>
            <a:r>
              <a:rPr sz="1500" b="1" i="0" u="none" strike="noStrike" dirty="0" err="1">
                <a:solidFill>
                  <a:srgbClr val="FF0000"/>
                </a:solidFill>
                <a:latin typeface="Tahoma Bold"/>
              </a:rPr>
              <a:t>образовательной</a:t>
            </a:r>
            <a:r>
              <a:rPr sz="1500" b="1" i="0" u="none" strike="noStrike" dirty="0">
                <a:solidFill>
                  <a:srgbClr val="FF0000"/>
                </a:solidFill>
                <a:latin typeface="Tahoma Bold"/>
              </a:rPr>
              <a:t> </a:t>
            </a:r>
            <a:r>
              <a:rPr sz="1500" b="1" i="0" u="none" strike="noStrike" dirty="0" err="1">
                <a:solidFill>
                  <a:srgbClr val="FF0000"/>
                </a:solidFill>
                <a:latin typeface="Tahoma Bold"/>
              </a:rPr>
              <a:t>программой</a:t>
            </a:r>
            <a:r>
              <a:rPr sz="1500" b="1" i="0" u="none" strike="noStrike" dirty="0">
                <a:solidFill>
                  <a:srgbClr val="FF0000"/>
                </a:solidFill>
                <a:latin typeface="Tahoma Bold"/>
              </a:rPr>
              <a:t> </a:t>
            </a:r>
            <a:r>
              <a:rPr sz="1500" b="1" i="0" u="none" strike="noStrike" dirty="0" err="1">
                <a:solidFill>
                  <a:srgbClr val="FF0000"/>
                </a:solidFill>
                <a:latin typeface="Tahoma Bold"/>
              </a:rPr>
              <a:t>дошкольного</a:t>
            </a:r>
            <a:r>
              <a:rPr sz="1500" b="1" i="0" u="none" strike="noStrike" dirty="0">
                <a:solidFill>
                  <a:srgbClr val="FF0000"/>
                </a:solidFill>
                <a:latin typeface="Tahoma Bold"/>
              </a:rPr>
              <a:t> </a:t>
            </a:r>
            <a:r>
              <a:rPr sz="1500" b="1" i="0" u="none" strike="noStrike" dirty="0" err="1">
                <a:solidFill>
                  <a:srgbClr val="FF0000"/>
                </a:solidFill>
                <a:latin typeface="Tahoma Bold"/>
              </a:rPr>
              <a:t>образования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. </a:t>
            </a:r>
            <a:r>
              <a:rPr sz="1500" b="1" i="0" u="none" strike="noStrike" dirty="0" err="1">
                <a:solidFill>
                  <a:srgbClr val="FF0000"/>
                </a:solidFill>
                <a:latin typeface="Tahoma Bold"/>
              </a:rPr>
              <a:t>Содержание</a:t>
            </a:r>
            <a:r>
              <a:rPr sz="1500" b="1" i="0" u="none" strike="noStrike" dirty="0">
                <a:solidFill>
                  <a:srgbClr val="FF0000"/>
                </a:solidFill>
                <a:latin typeface="Tahoma Bold"/>
              </a:rPr>
              <a:t> и</a:t>
            </a:r>
          </a:p>
        </p:txBody>
      </p:sp>
      <p:sp>
        <p:nvSpPr>
          <p:cNvPr id="19" name="New shape"/>
          <p:cNvSpPr/>
          <p:nvPr/>
        </p:nvSpPr>
        <p:spPr>
          <a:xfrm>
            <a:off x="148133" y="3437477"/>
            <a:ext cx="173717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планируемые</a:t>
            </a:r>
          </a:p>
        </p:txBody>
      </p:sp>
      <p:sp>
        <p:nvSpPr>
          <p:cNvPr id="20" name="New shape"/>
          <p:cNvSpPr/>
          <p:nvPr/>
        </p:nvSpPr>
        <p:spPr>
          <a:xfrm>
            <a:off x="1826387" y="3437477"/>
            <a:ext cx="151257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результаты</a:t>
            </a:r>
          </a:p>
        </p:txBody>
      </p:sp>
      <p:sp>
        <p:nvSpPr>
          <p:cNvPr id="21" name="New shape"/>
          <p:cNvSpPr/>
          <p:nvPr/>
        </p:nvSpPr>
        <p:spPr>
          <a:xfrm>
            <a:off x="3280537" y="3437477"/>
            <a:ext cx="190633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разработанных</a:t>
            </a:r>
          </a:p>
        </p:txBody>
      </p:sp>
      <p:sp>
        <p:nvSpPr>
          <p:cNvPr id="22" name="New shape"/>
          <p:cNvSpPr/>
          <p:nvPr/>
        </p:nvSpPr>
        <p:spPr>
          <a:xfrm>
            <a:off x="5131054" y="3437477"/>
            <a:ext cx="228161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образовательными</a:t>
            </a:r>
          </a:p>
        </p:txBody>
      </p:sp>
      <p:sp>
        <p:nvSpPr>
          <p:cNvPr id="23" name="New shape"/>
          <p:cNvSpPr/>
          <p:nvPr/>
        </p:nvSpPr>
        <p:spPr>
          <a:xfrm>
            <a:off x="7353300" y="3437477"/>
            <a:ext cx="190690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организациями</a:t>
            </a:r>
          </a:p>
        </p:txBody>
      </p:sp>
      <p:sp>
        <p:nvSpPr>
          <p:cNvPr id="24" name="New shape"/>
          <p:cNvSpPr/>
          <p:nvPr/>
        </p:nvSpPr>
        <p:spPr>
          <a:xfrm>
            <a:off x="148133" y="3666077"/>
            <a:ext cx="756724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образовательных программ должны быть не ниже соответствующих</a:t>
            </a:r>
          </a:p>
        </p:txBody>
      </p:sp>
      <p:sp>
        <p:nvSpPr>
          <p:cNvPr id="25" name="New shape"/>
          <p:cNvSpPr/>
          <p:nvPr/>
        </p:nvSpPr>
        <p:spPr>
          <a:xfrm>
            <a:off x="7450836" y="3666077"/>
            <a:ext cx="181152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содержания и</a:t>
            </a:r>
          </a:p>
        </p:txBody>
      </p:sp>
      <p:sp>
        <p:nvSpPr>
          <p:cNvPr id="26" name="New shape"/>
          <p:cNvSpPr/>
          <p:nvPr/>
        </p:nvSpPr>
        <p:spPr>
          <a:xfrm>
            <a:off x="148133" y="3894522"/>
            <a:ext cx="8486956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планируемых результатов федеральной программы дошкольного образования»</a:t>
            </a:r>
          </a:p>
        </p:txBody>
      </p:sp>
      <p:sp>
        <p:nvSpPr>
          <p:cNvPr id="27" name="New shape"/>
          <p:cNvSpPr/>
          <p:nvPr/>
        </p:nvSpPr>
        <p:spPr>
          <a:xfrm>
            <a:off x="148133" y="4203827"/>
            <a:ext cx="434911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28" name="New shape"/>
          <p:cNvSpPr/>
          <p:nvPr/>
        </p:nvSpPr>
        <p:spPr>
          <a:xfrm>
            <a:off x="455981" y="4199732"/>
            <a:ext cx="164039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«Федеральная</a:t>
            </a:r>
          </a:p>
        </p:txBody>
      </p:sp>
      <p:sp>
        <p:nvSpPr>
          <p:cNvPr id="29" name="New shape"/>
          <p:cNvSpPr/>
          <p:nvPr/>
        </p:nvSpPr>
        <p:spPr>
          <a:xfrm>
            <a:off x="1971167" y="4199732"/>
            <a:ext cx="117595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основная</a:t>
            </a:r>
          </a:p>
        </p:txBody>
      </p:sp>
      <p:sp>
        <p:nvSpPr>
          <p:cNvPr id="30" name="New shape"/>
          <p:cNvSpPr/>
          <p:nvPr/>
        </p:nvSpPr>
        <p:spPr>
          <a:xfrm>
            <a:off x="3021203" y="4199732"/>
            <a:ext cx="232448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общеобразовательная</a:t>
            </a:r>
          </a:p>
        </p:txBody>
      </p:sp>
      <p:sp>
        <p:nvSpPr>
          <p:cNvPr id="31" name="New shape"/>
          <p:cNvSpPr/>
          <p:nvPr/>
        </p:nvSpPr>
        <p:spPr>
          <a:xfrm>
            <a:off x="5220970" y="4199732"/>
            <a:ext cx="130949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программа</a:t>
            </a:r>
          </a:p>
        </p:txBody>
      </p:sp>
      <p:sp>
        <p:nvSpPr>
          <p:cNvPr id="32" name="New shape"/>
          <p:cNvSpPr/>
          <p:nvPr/>
        </p:nvSpPr>
        <p:spPr>
          <a:xfrm>
            <a:off x="6405118" y="4203827"/>
            <a:ext cx="434912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33" name="New shape"/>
          <p:cNvSpPr/>
          <p:nvPr/>
        </p:nvSpPr>
        <p:spPr>
          <a:xfrm>
            <a:off x="6714489" y="4199732"/>
            <a:ext cx="254514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учебно-методическая</a:t>
            </a:r>
          </a:p>
        </p:txBody>
      </p:sp>
      <p:sp>
        <p:nvSpPr>
          <p:cNvPr id="34" name="New shape"/>
          <p:cNvSpPr/>
          <p:nvPr/>
        </p:nvSpPr>
        <p:spPr>
          <a:xfrm>
            <a:off x="148133" y="4428332"/>
            <a:ext cx="178936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документация</a:t>
            </a:r>
          </a:p>
        </p:txBody>
      </p:sp>
      <p:sp>
        <p:nvSpPr>
          <p:cNvPr id="35" name="New shape"/>
          <p:cNvSpPr/>
          <p:nvPr/>
        </p:nvSpPr>
        <p:spPr>
          <a:xfrm>
            <a:off x="1715135" y="4428332"/>
            <a:ext cx="164249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(федеральный</a:t>
            </a:r>
          </a:p>
        </p:txBody>
      </p:sp>
      <p:sp>
        <p:nvSpPr>
          <p:cNvPr id="36" name="New shape"/>
          <p:cNvSpPr/>
          <p:nvPr/>
        </p:nvSpPr>
        <p:spPr>
          <a:xfrm>
            <a:off x="3133979" y="4428332"/>
            <a:ext cx="111633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учебный</a:t>
            </a:r>
          </a:p>
        </p:txBody>
      </p:sp>
      <p:sp>
        <p:nvSpPr>
          <p:cNvPr id="37" name="New shape"/>
          <p:cNvSpPr/>
          <p:nvPr/>
        </p:nvSpPr>
        <p:spPr>
          <a:xfrm>
            <a:off x="4028821" y="4428332"/>
            <a:ext cx="219246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план, федеральный</a:t>
            </a:r>
          </a:p>
        </p:txBody>
      </p:sp>
      <p:sp>
        <p:nvSpPr>
          <p:cNvPr id="38" name="New shape"/>
          <p:cNvSpPr/>
          <p:nvPr/>
        </p:nvSpPr>
        <p:spPr>
          <a:xfrm>
            <a:off x="5999735" y="4428332"/>
            <a:ext cx="153333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календарный</a:t>
            </a:r>
          </a:p>
        </p:txBody>
      </p:sp>
      <p:sp>
        <p:nvSpPr>
          <p:cNvPr id="39" name="New shape"/>
          <p:cNvSpPr/>
          <p:nvPr/>
        </p:nvSpPr>
        <p:spPr>
          <a:xfrm>
            <a:off x="7310627" y="4428332"/>
            <a:ext cx="111671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учебный</a:t>
            </a:r>
          </a:p>
        </p:txBody>
      </p:sp>
      <p:sp>
        <p:nvSpPr>
          <p:cNvPr id="40" name="New shape"/>
          <p:cNvSpPr/>
          <p:nvPr/>
        </p:nvSpPr>
        <p:spPr>
          <a:xfrm>
            <a:off x="8203692" y="4428332"/>
            <a:ext cx="105594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график,</a:t>
            </a:r>
          </a:p>
        </p:txBody>
      </p:sp>
      <p:sp>
        <p:nvSpPr>
          <p:cNvPr id="41" name="New shape"/>
          <p:cNvSpPr/>
          <p:nvPr/>
        </p:nvSpPr>
        <p:spPr>
          <a:xfrm>
            <a:off x="148133" y="4656932"/>
            <a:ext cx="156210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федеральные</a:t>
            </a:r>
          </a:p>
        </p:txBody>
      </p:sp>
      <p:sp>
        <p:nvSpPr>
          <p:cNvPr id="42" name="New shape"/>
          <p:cNvSpPr/>
          <p:nvPr/>
        </p:nvSpPr>
        <p:spPr>
          <a:xfrm>
            <a:off x="1488059" y="4656932"/>
            <a:ext cx="109080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рабочие</a:t>
            </a:r>
          </a:p>
        </p:txBody>
      </p:sp>
      <p:sp>
        <p:nvSpPr>
          <p:cNvPr id="43" name="New shape"/>
          <p:cNvSpPr/>
          <p:nvPr/>
        </p:nvSpPr>
        <p:spPr>
          <a:xfrm>
            <a:off x="2355215" y="4656932"/>
            <a:ext cx="134321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программы</a:t>
            </a:r>
          </a:p>
        </p:txBody>
      </p:sp>
      <p:sp>
        <p:nvSpPr>
          <p:cNvPr id="44" name="New shape"/>
          <p:cNvSpPr/>
          <p:nvPr/>
        </p:nvSpPr>
        <p:spPr>
          <a:xfrm>
            <a:off x="3475609" y="4656932"/>
            <a:ext cx="110261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учебных</a:t>
            </a:r>
          </a:p>
        </p:txBody>
      </p:sp>
      <p:sp>
        <p:nvSpPr>
          <p:cNvPr id="45" name="New shape"/>
          <p:cNvSpPr/>
          <p:nvPr/>
        </p:nvSpPr>
        <p:spPr>
          <a:xfrm>
            <a:off x="4354957" y="4656932"/>
            <a:ext cx="135731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предметов,</a:t>
            </a:r>
          </a:p>
        </p:txBody>
      </p:sp>
      <p:sp>
        <p:nvSpPr>
          <p:cNvPr id="46" name="New shape"/>
          <p:cNvSpPr/>
          <p:nvPr/>
        </p:nvSpPr>
        <p:spPr>
          <a:xfrm>
            <a:off x="5489194" y="4656932"/>
            <a:ext cx="100850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курсов,</a:t>
            </a:r>
          </a:p>
        </p:txBody>
      </p:sp>
      <p:sp>
        <p:nvSpPr>
          <p:cNvPr id="47" name="New shape"/>
          <p:cNvSpPr/>
          <p:nvPr/>
        </p:nvSpPr>
        <p:spPr>
          <a:xfrm>
            <a:off x="6272530" y="4656932"/>
            <a:ext cx="131483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дисциплин</a:t>
            </a:r>
          </a:p>
        </p:txBody>
      </p:sp>
      <p:sp>
        <p:nvSpPr>
          <p:cNvPr id="48" name="New shape"/>
          <p:cNvSpPr/>
          <p:nvPr/>
        </p:nvSpPr>
        <p:spPr>
          <a:xfrm>
            <a:off x="7363968" y="4656932"/>
            <a:ext cx="131121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(модулей),</a:t>
            </a:r>
          </a:p>
        </p:txBody>
      </p:sp>
      <p:sp>
        <p:nvSpPr>
          <p:cNvPr id="49" name="New shape"/>
          <p:cNvSpPr/>
          <p:nvPr/>
        </p:nvSpPr>
        <p:spPr>
          <a:xfrm>
            <a:off x="8453627" y="4656932"/>
            <a:ext cx="80543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иных</a:t>
            </a:r>
          </a:p>
        </p:txBody>
      </p:sp>
      <p:sp>
        <p:nvSpPr>
          <p:cNvPr id="50" name="New shape"/>
          <p:cNvSpPr/>
          <p:nvPr/>
        </p:nvSpPr>
        <p:spPr>
          <a:xfrm>
            <a:off x="148133" y="4885532"/>
            <a:ext cx="285097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компонентов, федеральная</a:t>
            </a:r>
          </a:p>
        </p:txBody>
      </p:sp>
      <p:sp>
        <p:nvSpPr>
          <p:cNvPr id="51" name="New shape"/>
          <p:cNvSpPr/>
          <p:nvPr/>
        </p:nvSpPr>
        <p:spPr>
          <a:xfrm>
            <a:off x="2756027" y="4885532"/>
            <a:ext cx="108318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рабочая</a:t>
            </a:r>
          </a:p>
        </p:txBody>
      </p:sp>
      <p:sp>
        <p:nvSpPr>
          <p:cNvPr id="52" name="New shape"/>
          <p:cNvSpPr/>
          <p:nvPr/>
        </p:nvSpPr>
        <p:spPr>
          <a:xfrm>
            <a:off x="3596005" y="4885532"/>
            <a:ext cx="130949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программа</a:t>
            </a:r>
          </a:p>
        </p:txBody>
      </p:sp>
      <p:sp>
        <p:nvSpPr>
          <p:cNvPr id="53" name="New shape"/>
          <p:cNvSpPr/>
          <p:nvPr/>
        </p:nvSpPr>
        <p:spPr>
          <a:xfrm>
            <a:off x="4662805" y="4885532"/>
            <a:ext cx="276129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воспитания, федеральный</a:t>
            </a:r>
          </a:p>
        </p:txBody>
      </p:sp>
      <p:sp>
        <p:nvSpPr>
          <p:cNvPr id="54" name="New shape"/>
          <p:cNvSpPr/>
          <p:nvPr/>
        </p:nvSpPr>
        <p:spPr>
          <a:xfrm>
            <a:off x="7181088" y="4885532"/>
            <a:ext cx="153409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календарный</a:t>
            </a:r>
          </a:p>
        </p:txBody>
      </p:sp>
      <p:sp>
        <p:nvSpPr>
          <p:cNvPr id="55" name="New shape"/>
          <p:cNvSpPr/>
          <p:nvPr/>
        </p:nvSpPr>
        <p:spPr>
          <a:xfrm>
            <a:off x="8473439" y="4885532"/>
            <a:ext cx="78676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план</a:t>
            </a:r>
          </a:p>
        </p:txBody>
      </p:sp>
      <p:sp>
        <p:nvSpPr>
          <p:cNvPr id="56" name="New shape"/>
          <p:cNvSpPr/>
          <p:nvPr/>
        </p:nvSpPr>
        <p:spPr>
          <a:xfrm>
            <a:off x="148133" y="5114132"/>
            <a:ext cx="176936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воспитательной</a:t>
            </a:r>
          </a:p>
        </p:txBody>
      </p:sp>
      <p:sp>
        <p:nvSpPr>
          <p:cNvPr id="57" name="New shape"/>
          <p:cNvSpPr/>
          <p:nvPr/>
        </p:nvSpPr>
        <p:spPr>
          <a:xfrm>
            <a:off x="1669415" y="5114132"/>
            <a:ext cx="278091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работы), </a:t>
            </a:r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определяющая</a:t>
            </a:r>
          </a:p>
        </p:txBody>
      </p:sp>
      <p:sp>
        <p:nvSpPr>
          <p:cNvPr id="58" name="New shape"/>
          <p:cNvSpPr/>
          <p:nvPr/>
        </p:nvSpPr>
        <p:spPr>
          <a:xfrm>
            <a:off x="4202557" y="5114132"/>
            <a:ext cx="506012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единые для Российской Федерации базовые</a:t>
            </a:r>
          </a:p>
        </p:txBody>
      </p:sp>
      <p:sp>
        <p:nvSpPr>
          <p:cNvPr id="59" name="New shape"/>
          <p:cNvSpPr/>
          <p:nvPr/>
        </p:nvSpPr>
        <p:spPr>
          <a:xfrm>
            <a:off x="148133" y="5342577"/>
            <a:ext cx="988928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объем</a:t>
            </a:r>
          </a:p>
        </p:txBody>
      </p:sp>
      <p:sp>
        <p:nvSpPr>
          <p:cNvPr id="60" name="New shape"/>
          <p:cNvSpPr/>
          <p:nvPr/>
        </p:nvSpPr>
        <p:spPr>
          <a:xfrm>
            <a:off x="951281" y="5342577"/>
            <a:ext cx="490165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и</a:t>
            </a:r>
          </a:p>
        </p:txBody>
      </p:sp>
      <p:sp>
        <p:nvSpPr>
          <p:cNvPr id="61" name="New shape"/>
          <p:cNvSpPr/>
          <p:nvPr/>
        </p:nvSpPr>
        <p:spPr>
          <a:xfrm>
            <a:off x="1254506" y="5342577"/>
            <a:ext cx="1584430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содержание</a:t>
            </a:r>
          </a:p>
        </p:txBody>
      </p:sp>
      <p:sp>
        <p:nvSpPr>
          <p:cNvPr id="62" name="New shape"/>
          <p:cNvSpPr/>
          <p:nvPr/>
        </p:nvSpPr>
        <p:spPr>
          <a:xfrm>
            <a:off x="2650871" y="5342577"/>
            <a:ext cx="1647587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образования</a:t>
            </a:r>
          </a:p>
        </p:txBody>
      </p:sp>
      <p:sp>
        <p:nvSpPr>
          <p:cNvPr id="63" name="New shape"/>
          <p:cNvSpPr/>
          <p:nvPr/>
        </p:nvSpPr>
        <p:spPr>
          <a:xfrm>
            <a:off x="4112641" y="5342577"/>
            <a:ext cx="1891435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определенного</a:t>
            </a:r>
          </a:p>
        </p:txBody>
      </p:sp>
      <p:sp>
        <p:nvSpPr>
          <p:cNvPr id="64" name="New shape"/>
          <p:cNvSpPr/>
          <p:nvPr/>
        </p:nvSpPr>
        <p:spPr>
          <a:xfrm>
            <a:off x="5818378" y="5342577"/>
            <a:ext cx="1068685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уровня</a:t>
            </a:r>
          </a:p>
        </p:txBody>
      </p:sp>
      <p:sp>
        <p:nvSpPr>
          <p:cNvPr id="65" name="New shape"/>
          <p:cNvSpPr/>
          <p:nvPr/>
        </p:nvSpPr>
        <p:spPr>
          <a:xfrm>
            <a:off x="6700774" y="5342577"/>
            <a:ext cx="473183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66" name="New shape"/>
          <p:cNvSpPr/>
          <p:nvPr/>
        </p:nvSpPr>
        <p:spPr>
          <a:xfrm>
            <a:off x="6987539" y="5342577"/>
            <a:ext cx="833041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(или)</a:t>
            </a:r>
          </a:p>
        </p:txBody>
      </p:sp>
      <p:sp>
        <p:nvSpPr>
          <p:cNvPr id="67" name="New shape"/>
          <p:cNvSpPr/>
          <p:nvPr/>
        </p:nvSpPr>
        <p:spPr>
          <a:xfrm>
            <a:off x="7636764" y="5342577"/>
            <a:ext cx="1622019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определенной</a:t>
            </a:r>
          </a:p>
        </p:txBody>
      </p:sp>
      <p:sp>
        <p:nvSpPr>
          <p:cNvPr id="68" name="New shape"/>
          <p:cNvSpPr/>
          <p:nvPr/>
        </p:nvSpPr>
        <p:spPr>
          <a:xfrm>
            <a:off x="148133" y="5571687"/>
            <a:ext cx="858000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направленности, </a:t>
            </a:r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планируемые результаты освоения образовательной программы»</a:t>
            </a:r>
          </a:p>
        </p:txBody>
      </p:sp>
      <p:sp>
        <p:nvSpPr>
          <p:cNvPr id="69" name="New shape"/>
          <p:cNvSpPr/>
          <p:nvPr/>
        </p:nvSpPr>
        <p:spPr>
          <a:xfrm>
            <a:off x="148133" y="5880583"/>
            <a:ext cx="434911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70" name="New shape"/>
          <p:cNvSpPr/>
          <p:nvPr/>
        </p:nvSpPr>
        <p:spPr>
          <a:xfrm>
            <a:off x="396545" y="5876487"/>
            <a:ext cx="134893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«Основные</a:t>
            </a:r>
          </a:p>
        </p:txBody>
      </p:sp>
      <p:sp>
        <p:nvSpPr>
          <p:cNvPr id="71" name="New shape"/>
          <p:cNvSpPr/>
          <p:nvPr/>
        </p:nvSpPr>
        <p:spPr>
          <a:xfrm>
            <a:off x="1561211" y="5876487"/>
            <a:ext cx="235705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общеобразовательные</a:t>
            </a:r>
          </a:p>
        </p:txBody>
      </p:sp>
      <p:sp>
        <p:nvSpPr>
          <p:cNvPr id="72" name="New shape"/>
          <p:cNvSpPr/>
          <p:nvPr/>
        </p:nvSpPr>
        <p:spPr>
          <a:xfrm>
            <a:off x="3734689" y="5876487"/>
            <a:ext cx="134150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программы</a:t>
            </a:r>
          </a:p>
        </p:txBody>
      </p:sp>
      <p:sp>
        <p:nvSpPr>
          <p:cNvPr id="73" name="New shape"/>
          <p:cNvSpPr/>
          <p:nvPr/>
        </p:nvSpPr>
        <p:spPr>
          <a:xfrm>
            <a:off x="4891405" y="5876487"/>
            <a:ext cx="121786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подлежат</a:t>
            </a:r>
          </a:p>
        </p:txBody>
      </p:sp>
      <p:sp>
        <p:nvSpPr>
          <p:cNvPr id="74" name="New shape"/>
          <p:cNvSpPr/>
          <p:nvPr/>
        </p:nvSpPr>
        <p:spPr>
          <a:xfrm>
            <a:off x="5925058" y="5876487"/>
            <a:ext cx="145218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приведению</a:t>
            </a:r>
          </a:p>
        </p:txBody>
      </p:sp>
      <p:sp>
        <p:nvSpPr>
          <p:cNvPr id="75" name="New shape"/>
          <p:cNvSpPr/>
          <p:nvPr/>
        </p:nvSpPr>
        <p:spPr>
          <a:xfrm>
            <a:off x="7191756" y="5876487"/>
            <a:ext cx="46558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76" name="New shape"/>
          <p:cNvSpPr/>
          <p:nvPr/>
        </p:nvSpPr>
        <p:spPr>
          <a:xfrm>
            <a:off x="7472172" y="5876487"/>
            <a:ext cx="152209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соответствие</a:t>
            </a:r>
          </a:p>
        </p:txBody>
      </p:sp>
      <p:sp>
        <p:nvSpPr>
          <p:cNvPr id="77" name="New shape"/>
          <p:cNvSpPr/>
          <p:nvPr/>
        </p:nvSpPr>
        <p:spPr>
          <a:xfrm>
            <a:off x="8808974" y="5876487"/>
            <a:ext cx="45358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с</a:t>
            </a:r>
          </a:p>
        </p:txBody>
      </p:sp>
      <p:sp>
        <p:nvSpPr>
          <p:cNvPr id="78" name="New shape"/>
          <p:cNvSpPr/>
          <p:nvPr/>
        </p:nvSpPr>
        <p:spPr>
          <a:xfrm>
            <a:off x="148133" y="6105087"/>
            <a:ext cx="911264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федеральными основными общеобразовательными программами </a:t>
            </a:r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не позднее 1 сентября 2023</a:t>
            </a:r>
          </a:p>
        </p:txBody>
      </p:sp>
      <p:sp>
        <p:nvSpPr>
          <p:cNvPr id="79" name="New shape"/>
          <p:cNvSpPr/>
          <p:nvPr/>
        </p:nvSpPr>
        <p:spPr>
          <a:xfrm>
            <a:off x="148133" y="6333687"/>
            <a:ext cx="94907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FF0000"/>
                </a:solidFill>
                <a:latin typeface="Tahoma Bold"/>
              </a:rPr>
              <a:t>года»</a:t>
            </a:r>
          </a:p>
        </p:txBody>
      </p:sp>
      <p:sp>
        <p:nvSpPr>
          <p:cNvPr id="80" name="New shape"/>
          <p:cNvSpPr/>
          <p:nvPr/>
        </p:nvSpPr>
        <p:spPr>
          <a:xfrm>
            <a:off x="1696847" y="1099983"/>
            <a:ext cx="6086778" cy="20760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Федеральный закон №371-ФЗ от 24 сентября 2022 г. </a:t>
            </a:r>
          </a:p>
        </p:txBody>
      </p:sp>
      <p:sp>
        <p:nvSpPr>
          <p:cNvPr id="81" name="New shape"/>
          <p:cNvSpPr/>
          <p:nvPr/>
        </p:nvSpPr>
        <p:spPr>
          <a:xfrm>
            <a:off x="373990" y="1374712"/>
            <a:ext cx="8730843" cy="20745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C00000"/>
                </a:solidFill>
                <a:latin typeface="Tahoma"/>
              </a:rPr>
              <a:t>«О внесении изменений в Федеральный закон «Об образовании в Российской </a:t>
            </a:r>
          </a:p>
        </p:txBody>
      </p:sp>
      <p:sp>
        <p:nvSpPr>
          <p:cNvPr id="82" name="New shape"/>
          <p:cNvSpPr/>
          <p:nvPr/>
        </p:nvSpPr>
        <p:spPr>
          <a:xfrm>
            <a:off x="280721" y="1649032"/>
            <a:ext cx="8916568" cy="20745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C00000"/>
                </a:solidFill>
                <a:latin typeface="Tahoma"/>
              </a:rPr>
              <a:t>Федерации» </a:t>
            </a:r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и статью 1 Федерального закона «Об обязательных требованиях в </a:t>
            </a:r>
          </a:p>
        </p:txBody>
      </p:sp>
      <p:sp>
        <p:nvSpPr>
          <p:cNvPr id="83" name="New shape"/>
          <p:cNvSpPr/>
          <p:nvPr/>
        </p:nvSpPr>
        <p:spPr>
          <a:xfrm>
            <a:off x="3198241" y="1923352"/>
            <a:ext cx="3013481" cy="20745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Российской Федерации»: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515887" y="603885"/>
            <a:ext cx="12700" cy="514604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515887" y="1287272"/>
            <a:ext cx="12700" cy="3804285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515887" y="5260340"/>
            <a:ext cx="12700" cy="1460449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655187" y="603885"/>
            <a:ext cx="12700" cy="514604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3655187" y="1287272"/>
            <a:ext cx="12700" cy="3804285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3655187" y="5260340"/>
            <a:ext cx="12700" cy="1460449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5010912" y="603885"/>
            <a:ext cx="12700" cy="514604"/>
          </a:xfrm>
          <a:prstGeom prst="rect">
            <a:avLst/>
          </a:prstGeom>
        </p:spPr>
      </p:pic>
      <p:pic>
        <p:nvPicPr>
          <p:cNvPr id="10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5010912" y="1287272"/>
            <a:ext cx="12700" cy="3804285"/>
          </a:xfrm>
          <a:prstGeom prst="rect">
            <a:avLst/>
          </a:prstGeom>
        </p:spPr>
      </p:pic>
      <p:pic>
        <p:nvPicPr>
          <p:cNvPr id="11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5010912" y="5260340"/>
            <a:ext cx="12700" cy="1460449"/>
          </a:xfrm>
          <a:prstGeom prst="rect">
            <a:avLst/>
          </a:prstGeom>
        </p:spPr>
      </p:pic>
      <p:pic>
        <p:nvPicPr>
          <p:cNvPr id="12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6754495" y="603885"/>
            <a:ext cx="12700" cy="514604"/>
          </a:xfrm>
          <a:prstGeom prst="rect">
            <a:avLst/>
          </a:prstGeom>
        </p:spPr>
      </p:pic>
      <p:pic>
        <p:nvPicPr>
          <p:cNvPr id="13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6754495" y="1287272"/>
            <a:ext cx="12700" cy="3804285"/>
          </a:xfrm>
          <a:prstGeom prst="rect">
            <a:avLst/>
          </a:prstGeom>
        </p:spPr>
      </p:pic>
      <p:pic>
        <p:nvPicPr>
          <p:cNvPr id="14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6754495" y="5260340"/>
            <a:ext cx="12700" cy="1460449"/>
          </a:xfrm>
          <a:prstGeom prst="rect">
            <a:avLst/>
          </a:prstGeom>
        </p:spPr>
      </p:pic>
      <p:pic>
        <p:nvPicPr>
          <p:cNvPr id="15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1099439"/>
            <a:ext cx="8738426" cy="12700"/>
          </a:xfrm>
          <a:prstGeom prst="rect">
            <a:avLst/>
          </a:prstGeom>
        </p:spPr>
      </p:pic>
      <p:pic>
        <p:nvPicPr>
          <p:cNvPr id="16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1293622"/>
            <a:ext cx="8738426" cy="12700"/>
          </a:xfrm>
          <a:prstGeom prst="rect">
            <a:avLst/>
          </a:prstGeom>
        </p:spPr>
      </p:pic>
      <p:pic>
        <p:nvPicPr>
          <p:cNvPr id="17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2299462"/>
            <a:ext cx="8738426" cy="12700"/>
          </a:xfrm>
          <a:prstGeom prst="rect">
            <a:avLst/>
          </a:prstGeom>
        </p:spPr>
      </p:pic>
      <p:pic>
        <p:nvPicPr>
          <p:cNvPr id="18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3305302"/>
            <a:ext cx="8738426" cy="12700"/>
          </a:xfrm>
          <a:prstGeom prst="rect">
            <a:avLst/>
          </a:prstGeom>
        </p:spPr>
      </p:pic>
      <p:pic>
        <p:nvPicPr>
          <p:cNvPr id="19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4066667"/>
            <a:ext cx="8738426" cy="12700"/>
          </a:xfrm>
          <a:prstGeom prst="rect">
            <a:avLst/>
          </a:prstGeom>
        </p:spPr>
      </p:pic>
      <p:pic>
        <p:nvPicPr>
          <p:cNvPr id="20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5072507"/>
            <a:ext cx="8738426" cy="12700"/>
          </a:xfrm>
          <a:prstGeom prst="rect">
            <a:avLst/>
          </a:prstGeom>
        </p:spPr>
      </p:pic>
      <p:pic>
        <p:nvPicPr>
          <p:cNvPr id="21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5266690"/>
            <a:ext cx="8738426" cy="12700"/>
          </a:xfrm>
          <a:prstGeom prst="rect">
            <a:avLst/>
          </a:prstGeom>
        </p:spPr>
      </p:pic>
      <p:pic>
        <p:nvPicPr>
          <p:cNvPr id="22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5984189"/>
            <a:ext cx="8738426" cy="12700"/>
          </a:xfrm>
          <a:prstGeom prst="rect">
            <a:avLst/>
          </a:prstGeom>
        </p:spPr>
      </p:pic>
      <p:pic>
        <p:nvPicPr>
          <p:cNvPr id="23" name="New picture"/>
          <p:cNvPicPr/>
          <p:nvPr/>
        </p:nvPicPr>
        <p:blipFill>
          <a:blip r:embed="rId7"/>
          <a:stretch>
            <a:fillRect/>
          </a:stretch>
        </p:blipFill>
        <p:spPr>
          <a:xfrm>
            <a:off x="179515" y="603885"/>
            <a:ext cx="12700" cy="6116904"/>
          </a:xfrm>
          <a:prstGeom prst="rect">
            <a:avLst/>
          </a:prstGeom>
        </p:spPr>
      </p:pic>
      <p:pic>
        <p:nvPicPr>
          <p:cNvPr id="24" name="New picture"/>
          <p:cNvPicPr/>
          <p:nvPr/>
        </p:nvPicPr>
        <p:blipFill>
          <a:blip r:embed="rId7"/>
          <a:stretch>
            <a:fillRect/>
          </a:stretch>
        </p:blipFill>
        <p:spPr>
          <a:xfrm>
            <a:off x="8892540" y="603885"/>
            <a:ext cx="12700" cy="6116904"/>
          </a:xfrm>
          <a:prstGeom prst="rect">
            <a:avLst/>
          </a:prstGeom>
        </p:spPr>
      </p:pic>
      <p:pic>
        <p:nvPicPr>
          <p:cNvPr id="25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610235"/>
            <a:ext cx="8738426" cy="12700"/>
          </a:xfrm>
          <a:prstGeom prst="rect">
            <a:avLst/>
          </a:prstGeom>
        </p:spPr>
      </p:pic>
      <p:pic>
        <p:nvPicPr>
          <p:cNvPr id="26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6701739"/>
            <a:ext cx="8738426" cy="12700"/>
          </a:xfrm>
          <a:prstGeom prst="rect">
            <a:avLst/>
          </a:prstGeom>
        </p:spPr>
      </p:pic>
      <p:sp>
        <p:nvSpPr>
          <p:cNvPr id="27" name="New shape"/>
          <p:cNvSpPr/>
          <p:nvPr/>
        </p:nvSpPr>
        <p:spPr>
          <a:xfrm>
            <a:off x="220066" y="599635"/>
            <a:ext cx="521725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№</a:t>
            </a:r>
          </a:p>
        </p:txBody>
      </p:sp>
      <p:sp>
        <p:nvSpPr>
          <p:cNvPr id="28" name="New shape"/>
          <p:cNvSpPr/>
          <p:nvPr/>
        </p:nvSpPr>
        <p:spPr>
          <a:xfrm>
            <a:off x="220066" y="762702"/>
            <a:ext cx="521041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п/</a:t>
            </a:r>
          </a:p>
        </p:txBody>
      </p:sp>
      <p:sp>
        <p:nvSpPr>
          <p:cNvPr id="29" name="New shape"/>
          <p:cNvSpPr/>
          <p:nvPr/>
        </p:nvSpPr>
        <p:spPr>
          <a:xfrm>
            <a:off x="256642" y="925770"/>
            <a:ext cx="447474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п</a:t>
            </a:r>
          </a:p>
        </p:txBody>
      </p:sp>
      <p:sp>
        <p:nvSpPr>
          <p:cNvPr id="30" name="New shape"/>
          <p:cNvSpPr/>
          <p:nvPr/>
        </p:nvSpPr>
        <p:spPr>
          <a:xfrm>
            <a:off x="1085088" y="762702"/>
            <a:ext cx="2265796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Наименование мероприятий</a:t>
            </a:r>
          </a:p>
        </p:txBody>
      </p:sp>
      <p:sp>
        <p:nvSpPr>
          <p:cNvPr id="31" name="New shape"/>
          <p:cNvSpPr/>
          <p:nvPr/>
        </p:nvSpPr>
        <p:spPr>
          <a:xfrm>
            <a:off x="4123944" y="762702"/>
            <a:ext cx="682876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Срок</a:t>
            </a:r>
          </a:p>
        </p:txBody>
      </p:sp>
      <p:sp>
        <p:nvSpPr>
          <p:cNvPr id="32" name="New shape"/>
          <p:cNvSpPr/>
          <p:nvPr/>
        </p:nvSpPr>
        <p:spPr>
          <a:xfrm>
            <a:off x="5326126" y="762702"/>
            <a:ext cx="1380479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Ответственные</a:t>
            </a:r>
          </a:p>
        </p:txBody>
      </p:sp>
      <p:sp>
        <p:nvSpPr>
          <p:cNvPr id="33" name="New shape"/>
          <p:cNvSpPr/>
          <p:nvPr/>
        </p:nvSpPr>
        <p:spPr>
          <a:xfrm>
            <a:off x="7443851" y="762702"/>
            <a:ext cx="1026934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Результат</a:t>
            </a:r>
          </a:p>
        </p:txBody>
      </p:sp>
      <p:sp>
        <p:nvSpPr>
          <p:cNvPr id="34" name="New shape"/>
          <p:cNvSpPr/>
          <p:nvPr/>
        </p:nvSpPr>
        <p:spPr>
          <a:xfrm>
            <a:off x="2719451" y="1097084"/>
            <a:ext cx="499561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2.</a:t>
            </a:r>
          </a:p>
        </p:txBody>
      </p:sp>
      <p:sp>
        <p:nvSpPr>
          <p:cNvPr id="35" name="New shape"/>
          <p:cNvSpPr/>
          <p:nvPr/>
        </p:nvSpPr>
        <p:spPr>
          <a:xfrm>
            <a:off x="3634105" y="1094069"/>
            <a:ext cx="298287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Нормативно-правовое обеспечение</a:t>
            </a:r>
          </a:p>
        </p:txBody>
      </p:sp>
      <p:sp>
        <p:nvSpPr>
          <p:cNvPr id="36" name="New shape"/>
          <p:cNvSpPr/>
          <p:nvPr/>
        </p:nvSpPr>
        <p:spPr>
          <a:xfrm>
            <a:off x="259385" y="1704525"/>
            <a:ext cx="442314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9</a:t>
            </a:r>
          </a:p>
        </p:txBody>
      </p:sp>
      <p:sp>
        <p:nvSpPr>
          <p:cNvPr id="37" name="New shape"/>
          <p:cNvSpPr/>
          <p:nvPr/>
        </p:nvSpPr>
        <p:spPr>
          <a:xfrm>
            <a:off x="534314" y="1628105"/>
            <a:ext cx="280748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Разработка локальных актов ДОО по </a:t>
            </a:r>
          </a:p>
        </p:txBody>
      </p:sp>
      <p:sp>
        <p:nvSpPr>
          <p:cNvPr id="38" name="New shape"/>
          <p:cNvSpPr/>
          <p:nvPr/>
        </p:nvSpPr>
        <p:spPr>
          <a:xfrm>
            <a:off x="534314" y="1795999"/>
            <a:ext cx="337350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приведению ООП ДО в соответствие ФОП ДО </a:t>
            </a:r>
          </a:p>
        </p:txBody>
      </p:sp>
      <p:sp>
        <p:nvSpPr>
          <p:cNvPr id="39" name="New shape"/>
          <p:cNvSpPr/>
          <p:nvPr/>
        </p:nvSpPr>
        <p:spPr>
          <a:xfrm>
            <a:off x="3752342" y="1711770"/>
            <a:ext cx="1426991" cy="16275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Январь-февраль</a:t>
            </a:r>
          </a:p>
        </p:txBody>
      </p:sp>
      <p:sp>
        <p:nvSpPr>
          <p:cNvPr id="40" name="New shape"/>
          <p:cNvSpPr/>
          <p:nvPr/>
        </p:nvSpPr>
        <p:spPr>
          <a:xfrm>
            <a:off x="5129784" y="1628105"/>
            <a:ext cx="181410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 (ФИО </a:t>
            </a:r>
          </a:p>
        </p:txBody>
      </p:sp>
      <p:sp>
        <p:nvSpPr>
          <p:cNvPr id="41" name="New shape"/>
          <p:cNvSpPr/>
          <p:nvPr/>
        </p:nvSpPr>
        <p:spPr>
          <a:xfrm>
            <a:off x="5677154" y="1795999"/>
            <a:ext cx="67702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отв.)</a:t>
            </a:r>
          </a:p>
        </p:txBody>
      </p:sp>
      <p:sp>
        <p:nvSpPr>
          <p:cNvPr id="42" name="New shape"/>
          <p:cNvSpPr/>
          <p:nvPr/>
        </p:nvSpPr>
        <p:spPr>
          <a:xfrm>
            <a:off x="6830568" y="1292824"/>
            <a:ext cx="229740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Утверждены локальные акты </a:t>
            </a:r>
          </a:p>
        </p:txBody>
      </p:sp>
      <p:sp>
        <p:nvSpPr>
          <p:cNvPr id="43" name="New shape"/>
          <p:cNvSpPr/>
          <p:nvPr/>
        </p:nvSpPr>
        <p:spPr>
          <a:xfrm>
            <a:off x="6858000" y="1460464"/>
            <a:ext cx="224202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(приказ о создании рабочей </a:t>
            </a:r>
          </a:p>
        </p:txBody>
      </p:sp>
      <p:sp>
        <p:nvSpPr>
          <p:cNvPr id="44" name="New shape"/>
          <p:cNvSpPr/>
          <p:nvPr/>
        </p:nvSpPr>
        <p:spPr>
          <a:xfrm>
            <a:off x="7082027" y="1628105"/>
            <a:ext cx="179419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группы, положение о </a:t>
            </a:r>
          </a:p>
        </p:txBody>
      </p:sp>
      <p:sp>
        <p:nvSpPr>
          <p:cNvPr id="45" name="New shape"/>
          <p:cNvSpPr/>
          <p:nvPr/>
        </p:nvSpPr>
        <p:spPr>
          <a:xfrm>
            <a:off x="6774180" y="1795999"/>
            <a:ext cx="240859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деятельности рабочей группы, </a:t>
            </a:r>
          </a:p>
        </p:txBody>
      </p:sp>
      <p:sp>
        <p:nvSpPr>
          <p:cNvPr id="46" name="New shape"/>
          <p:cNvSpPr/>
          <p:nvPr/>
        </p:nvSpPr>
        <p:spPr>
          <a:xfrm>
            <a:off x="6932676" y="1963638"/>
            <a:ext cx="209186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дорожная карта перехода </a:t>
            </a:r>
          </a:p>
        </p:txBody>
      </p:sp>
      <p:sp>
        <p:nvSpPr>
          <p:cNvPr id="47" name="New shape"/>
          <p:cNvSpPr/>
          <p:nvPr/>
        </p:nvSpPr>
        <p:spPr>
          <a:xfrm>
            <a:off x="7213092" y="2131279"/>
            <a:ext cx="148938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ДОО на ФОП ДО)</a:t>
            </a:r>
          </a:p>
        </p:txBody>
      </p:sp>
      <p:sp>
        <p:nvSpPr>
          <p:cNvPr id="48" name="New shape"/>
          <p:cNvSpPr/>
          <p:nvPr/>
        </p:nvSpPr>
        <p:spPr>
          <a:xfrm>
            <a:off x="221285" y="2710746"/>
            <a:ext cx="518514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10</a:t>
            </a:r>
          </a:p>
        </p:txBody>
      </p:sp>
      <p:sp>
        <p:nvSpPr>
          <p:cNvPr id="49" name="New shape"/>
          <p:cNvSpPr/>
          <p:nvPr/>
        </p:nvSpPr>
        <p:spPr>
          <a:xfrm>
            <a:off x="534314" y="2298918"/>
            <a:ext cx="274495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Формирование пополняемого банка </a:t>
            </a:r>
          </a:p>
        </p:txBody>
      </p:sp>
      <p:sp>
        <p:nvSpPr>
          <p:cNvPr id="50" name="New shape"/>
          <p:cNvSpPr/>
          <p:nvPr/>
        </p:nvSpPr>
        <p:spPr>
          <a:xfrm>
            <a:off x="534314" y="2466559"/>
            <a:ext cx="276495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нормативно-правовых документов и </a:t>
            </a:r>
          </a:p>
        </p:txBody>
      </p:sp>
      <p:sp>
        <p:nvSpPr>
          <p:cNvPr id="51" name="New shape"/>
          <p:cNvSpPr/>
          <p:nvPr/>
        </p:nvSpPr>
        <p:spPr>
          <a:xfrm>
            <a:off x="534314" y="2634199"/>
            <a:ext cx="314762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методических материалов по приведению </a:t>
            </a:r>
          </a:p>
        </p:txBody>
      </p:sp>
      <p:sp>
        <p:nvSpPr>
          <p:cNvPr id="52" name="New shape"/>
          <p:cNvSpPr/>
          <p:nvPr/>
        </p:nvSpPr>
        <p:spPr>
          <a:xfrm>
            <a:off x="534314" y="2801838"/>
            <a:ext cx="263909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ООП ДО в соответствие с ФОП ДО </a:t>
            </a:r>
          </a:p>
        </p:txBody>
      </p:sp>
      <p:sp>
        <p:nvSpPr>
          <p:cNvPr id="53" name="New shape"/>
          <p:cNvSpPr/>
          <p:nvPr/>
        </p:nvSpPr>
        <p:spPr>
          <a:xfrm>
            <a:off x="534314" y="2969479"/>
            <a:ext cx="239793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(федеральный, региональный, </a:t>
            </a:r>
          </a:p>
        </p:txBody>
      </p:sp>
      <p:sp>
        <p:nvSpPr>
          <p:cNvPr id="54" name="New shape"/>
          <p:cNvSpPr/>
          <p:nvPr/>
        </p:nvSpPr>
        <p:spPr>
          <a:xfrm>
            <a:off x="534314" y="3137118"/>
            <a:ext cx="201376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муниципальный уровень)</a:t>
            </a:r>
          </a:p>
        </p:txBody>
      </p:sp>
      <p:sp>
        <p:nvSpPr>
          <p:cNvPr id="55" name="New shape"/>
          <p:cNvSpPr/>
          <p:nvPr/>
        </p:nvSpPr>
        <p:spPr>
          <a:xfrm>
            <a:off x="4054094" y="2718018"/>
            <a:ext cx="82424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Январь</a:t>
            </a:r>
          </a:p>
        </p:txBody>
      </p:sp>
      <p:sp>
        <p:nvSpPr>
          <p:cNvPr id="56" name="New shape"/>
          <p:cNvSpPr/>
          <p:nvPr/>
        </p:nvSpPr>
        <p:spPr>
          <a:xfrm>
            <a:off x="5129784" y="2634199"/>
            <a:ext cx="181410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 (ФИО </a:t>
            </a:r>
          </a:p>
        </p:txBody>
      </p:sp>
      <p:sp>
        <p:nvSpPr>
          <p:cNvPr id="57" name="New shape"/>
          <p:cNvSpPr/>
          <p:nvPr/>
        </p:nvSpPr>
        <p:spPr>
          <a:xfrm>
            <a:off x="5677154" y="2801838"/>
            <a:ext cx="67702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отв.)</a:t>
            </a:r>
          </a:p>
        </p:txBody>
      </p:sp>
      <p:sp>
        <p:nvSpPr>
          <p:cNvPr id="58" name="New shape"/>
          <p:cNvSpPr/>
          <p:nvPr/>
        </p:nvSpPr>
        <p:spPr>
          <a:xfrm>
            <a:off x="6912864" y="2634199"/>
            <a:ext cx="213097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Создан пополняемый банк </a:t>
            </a:r>
          </a:p>
        </p:txBody>
      </p:sp>
      <p:sp>
        <p:nvSpPr>
          <p:cNvPr id="59" name="New shape"/>
          <p:cNvSpPr/>
          <p:nvPr/>
        </p:nvSpPr>
        <p:spPr>
          <a:xfrm>
            <a:off x="6935724" y="2801838"/>
            <a:ext cx="204194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документов и материалов</a:t>
            </a:r>
          </a:p>
        </p:txBody>
      </p:sp>
      <p:sp>
        <p:nvSpPr>
          <p:cNvPr id="60" name="New shape"/>
          <p:cNvSpPr/>
          <p:nvPr/>
        </p:nvSpPr>
        <p:spPr>
          <a:xfrm>
            <a:off x="221285" y="3594285"/>
            <a:ext cx="518514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11</a:t>
            </a:r>
          </a:p>
        </p:txBody>
      </p:sp>
      <p:sp>
        <p:nvSpPr>
          <p:cNvPr id="61" name="New shape"/>
          <p:cNvSpPr/>
          <p:nvPr/>
        </p:nvSpPr>
        <p:spPr>
          <a:xfrm>
            <a:off x="534314" y="3350224"/>
            <a:ext cx="298086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Изучение пакета нормативно-правовых </a:t>
            </a:r>
          </a:p>
        </p:txBody>
      </p:sp>
      <p:sp>
        <p:nvSpPr>
          <p:cNvPr id="62" name="New shape"/>
          <p:cNvSpPr/>
          <p:nvPr/>
        </p:nvSpPr>
        <p:spPr>
          <a:xfrm>
            <a:off x="534314" y="3518119"/>
            <a:ext cx="2891888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документов по приведению ООП ДО в </a:t>
            </a:r>
          </a:p>
        </p:txBody>
      </p:sp>
      <p:sp>
        <p:nvSpPr>
          <p:cNvPr id="63" name="New shape"/>
          <p:cNvSpPr/>
          <p:nvPr/>
        </p:nvSpPr>
        <p:spPr>
          <a:xfrm>
            <a:off x="534314" y="3685758"/>
            <a:ext cx="297433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соответствие с ФОП ДО (федеральный, </a:t>
            </a:r>
          </a:p>
        </p:txBody>
      </p:sp>
      <p:sp>
        <p:nvSpPr>
          <p:cNvPr id="64" name="New shape"/>
          <p:cNvSpPr/>
          <p:nvPr/>
        </p:nvSpPr>
        <p:spPr>
          <a:xfrm>
            <a:off x="534314" y="3853398"/>
            <a:ext cx="302242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региональный, муниципальный уровень)</a:t>
            </a:r>
          </a:p>
        </p:txBody>
      </p:sp>
      <p:sp>
        <p:nvSpPr>
          <p:cNvPr id="65" name="New shape"/>
          <p:cNvSpPr/>
          <p:nvPr/>
        </p:nvSpPr>
        <p:spPr>
          <a:xfrm>
            <a:off x="3752342" y="3601938"/>
            <a:ext cx="142663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Январь-февраль</a:t>
            </a:r>
          </a:p>
        </p:txBody>
      </p:sp>
      <p:sp>
        <p:nvSpPr>
          <p:cNvPr id="66" name="New shape"/>
          <p:cNvSpPr/>
          <p:nvPr/>
        </p:nvSpPr>
        <p:spPr>
          <a:xfrm>
            <a:off x="5308092" y="3518119"/>
            <a:ext cx="145980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группа, </a:t>
            </a:r>
          </a:p>
        </p:txBody>
      </p:sp>
      <p:sp>
        <p:nvSpPr>
          <p:cNvPr id="67" name="New shape"/>
          <p:cNvSpPr/>
          <p:nvPr/>
        </p:nvSpPr>
        <p:spPr>
          <a:xfrm>
            <a:off x="5375148" y="3685758"/>
            <a:ext cx="128033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педагоги ДОО</a:t>
            </a:r>
          </a:p>
        </p:txBody>
      </p:sp>
      <p:sp>
        <p:nvSpPr>
          <p:cNvPr id="68" name="New shape"/>
          <p:cNvSpPr/>
          <p:nvPr/>
        </p:nvSpPr>
        <p:spPr>
          <a:xfrm>
            <a:off x="7042403" y="3518119"/>
            <a:ext cx="187397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Листы ознакомления с </a:t>
            </a:r>
          </a:p>
        </p:txBody>
      </p:sp>
      <p:sp>
        <p:nvSpPr>
          <p:cNvPr id="69" name="New shape"/>
          <p:cNvSpPr/>
          <p:nvPr/>
        </p:nvSpPr>
        <p:spPr>
          <a:xfrm>
            <a:off x="7351776" y="3685758"/>
            <a:ext cx="120953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документами</a:t>
            </a:r>
          </a:p>
        </p:txBody>
      </p:sp>
      <p:sp>
        <p:nvSpPr>
          <p:cNvPr id="70" name="New shape"/>
          <p:cNvSpPr/>
          <p:nvPr/>
        </p:nvSpPr>
        <p:spPr>
          <a:xfrm>
            <a:off x="221285" y="4478205"/>
            <a:ext cx="518514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12</a:t>
            </a:r>
          </a:p>
        </p:txBody>
      </p:sp>
      <p:sp>
        <p:nvSpPr>
          <p:cNvPr id="71" name="New shape"/>
          <p:cNvSpPr/>
          <p:nvPr/>
        </p:nvSpPr>
        <p:spPr>
          <a:xfrm>
            <a:off x="534314" y="4317964"/>
            <a:ext cx="319179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Экспертиза действующих локальных актов </a:t>
            </a:r>
          </a:p>
        </p:txBody>
      </p:sp>
      <p:sp>
        <p:nvSpPr>
          <p:cNvPr id="72" name="New shape"/>
          <p:cNvSpPr/>
          <p:nvPr/>
        </p:nvSpPr>
        <p:spPr>
          <a:xfrm>
            <a:off x="534314" y="4485604"/>
            <a:ext cx="309126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ДОО, внесение изменений, актуализация </a:t>
            </a:r>
          </a:p>
        </p:txBody>
      </p:sp>
      <p:sp>
        <p:nvSpPr>
          <p:cNvPr id="73" name="New shape"/>
          <p:cNvSpPr/>
          <p:nvPr/>
        </p:nvSpPr>
        <p:spPr>
          <a:xfrm>
            <a:off x="534314" y="4653244"/>
            <a:ext cx="178228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(при необходимости) </a:t>
            </a:r>
          </a:p>
        </p:txBody>
      </p:sp>
      <p:sp>
        <p:nvSpPr>
          <p:cNvPr id="74" name="New shape"/>
          <p:cNvSpPr/>
          <p:nvPr/>
        </p:nvSpPr>
        <p:spPr>
          <a:xfrm>
            <a:off x="4006850" y="4485604"/>
            <a:ext cx="91761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февраль</a:t>
            </a:r>
          </a:p>
        </p:txBody>
      </p:sp>
      <p:sp>
        <p:nvSpPr>
          <p:cNvPr id="75" name="New shape"/>
          <p:cNvSpPr/>
          <p:nvPr/>
        </p:nvSpPr>
        <p:spPr>
          <a:xfrm>
            <a:off x="5129784" y="4401784"/>
            <a:ext cx="181410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 (ФИО </a:t>
            </a:r>
          </a:p>
        </p:txBody>
      </p:sp>
      <p:sp>
        <p:nvSpPr>
          <p:cNvPr id="76" name="New shape"/>
          <p:cNvSpPr/>
          <p:nvPr/>
        </p:nvSpPr>
        <p:spPr>
          <a:xfrm>
            <a:off x="5677154" y="4569424"/>
            <a:ext cx="67702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отв.)</a:t>
            </a:r>
          </a:p>
        </p:txBody>
      </p:sp>
      <p:sp>
        <p:nvSpPr>
          <p:cNvPr id="77" name="New shape"/>
          <p:cNvSpPr/>
          <p:nvPr/>
        </p:nvSpPr>
        <p:spPr>
          <a:xfrm>
            <a:off x="7063739" y="4066504"/>
            <a:ext cx="183145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Отчет по результатам </a:t>
            </a:r>
          </a:p>
        </p:txBody>
      </p:sp>
      <p:sp>
        <p:nvSpPr>
          <p:cNvPr id="78" name="New shape"/>
          <p:cNvSpPr/>
          <p:nvPr/>
        </p:nvSpPr>
        <p:spPr>
          <a:xfrm>
            <a:off x="6886956" y="4234144"/>
            <a:ext cx="218488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экспертизы и проекты (при </a:t>
            </a:r>
          </a:p>
        </p:txBody>
      </p:sp>
      <p:sp>
        <p:nvSpPr>
          <p:cNvPr id="79" name="New shape"/>
          <p:cNvSpPr/>
          <p:nvPr/>
        </p:nvSpPr>
        <p:spPr>
          <a:xfrm>
            <a:off x="6804660" y="4401784"/>
            <a:ext cx="234914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необходимости) обновленных </a:t>
            </a:r>
          </a:p>
        </p:txBody>
      </p:sp>
      <p:sp>
        <p:nvSpPr>
          <p:cNvPr id="80" name="New shape"/>
          <p:cNvSpPr/>
          <p:nvPr/>
        </p:nvSpPr>
        <p:spPr>
          <a:xfrm>
            <a:off x="6783324" y="4569424"/>
            <a:ext cx="239092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локальных документов (Устав, </a:t>
            </a:r>
          </a:p>
        </p:txBody>
      </p:sp>
      <p:sp>
        <p:nvSpPr>
          <p:cNvPr id="81" name="New shape"/>
          <p:cNvSpPr/>
          <p:nvPr/>
        </p:nvSpPr>
        <p:spPr>
          <a:xfrm>
            <a:off x="6797039" y="4737064"/>
            <a:ext cx="236330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Программу развития, Договор </a:t>
            </a:r>
          </a:p>
        </p:txBody>
      </p:sp>
      <p:sp>
        <p:nvSpPr>
          <p:cNvPr id="82" name="New shape"/>
          <p:cNvSpPr/>
          <p:nvPr/>
        </p:nvSpPr>
        <p:spPr>
          <a:xfrm>
            <a:off x="7110984" y="4904704"/>
            <a:ext cx="169310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 родителями и т.д.)</a:t>
            </a:r>
          </a:p>
        </p:txBody>
      </p:sp>
      <p:sp>
        <p:nvSpPr>
          <p:cNvPr id="83" name="New shape"/>
          <p:cNvSpPr/>
          <p:nvPr/>
        </p:nvSpPr>
        <p:spPr>
          <a:xfrm>
            <a:off x="3189986" y="5078407"/>
            <a:ext cx="499561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3.</a:t>
            </a:r>
          </a:p>
        </p:txBody>
      </p:sp>
      <p:sp>
        <p:nvSpPr>
          <p:cNvPr id="84" name="New shape"/>
          <p:cNvSpPr/>
          <p:nvPr/>
        </p:nvSpPr>
        <p:spPr>
          <a:xfrm>
            <a:off x="4104386" y="5075393"/>
            <a:ext cx="204377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Кадровое обеспечение</a:t>
            </a:r>
          </a:p>
        </p:txBody>
      </p:sp>
      <p:sp>
        <p:nvSpPr>
          <p:cNvPr id="85" name="New shape"/>
          <p:cNvSpPr/>
          <p:nvPr/>
        </p:nvSpPr>
        <p:spPr>
          <a:xfrm>
            <a:off x="221590" y="5544751"/>
            <a:ext cx="518514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13</a:t>
            </a:r>
          </a:p>
        </p:txBody>
      </p:sp>
      <p:sp>
        <p:nvSpPr>
          <p:cNvPr id="86" name="New shape"/>
          <p:cNvSpPr/>
          <p:nvPr/>
        </p:nvSpPr>
        <p:spPr>
          <a:xfrm>
            <a:off x="534314" y="5351871"/>
            <a:ext cx="327577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Проведение цикла педсоветов, семинаров в </a:t>
            </a:r>
          </a:p>
        </p:txBody>
      </p:sp>
      <p:sp>
        <p:nvSpPr>
          <p:cNvPr id="87" name="New shape"/>
          <p:cNvSpPr/>
          <p:nvPr/>
        </p:nvSpPr>
        <p:spPr>
          <a:xfrm>
            <a:off x="534314" y="5531678"/>
            <a:ext cx="305649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ДОО по вопросам приведения ООП ДО в </a:t>
            </a:r>
          </a:p>
        </p:txBody>
      </p:sp>
      <p:sp>
        <p:nvSpPr>
          <p:cNvPr id="88" name="New shape"/>
          <p:cNvSpPr/>
          <p:nvPr/>
        </p:nvSpPr>
        <p:spPr>
          <a:xfrm>
            <a:off x="534314" y="5711510"/>
            <a:ext cx="190510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соответствие с ФОП ДО</a:t>
            </a:r>
          </a:p>
        </p:txBody>
      </p:sp>
      <p:sp>
        <p:nvSpPr>
          <p:cNvPr id="89" name="New shape"/>
          <p:cNvSpPr/>
          <p:nvPr/>
        </p:nvSpPr>
        <p:spPr>
          <a:xfrm>
            <a:off x="4054094" y="5351871"/>
            <a:ext cx="82424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Январь</a:t>
            </a:r>
          </a:p>
        </p:txBody>
      </p:sp>
      <p:sp>
        <p:nvSpPr>
          <p:cNvPr id="90" name="New shape"/>
          <p:cNvSpPr/>
          <p:nvPr/>
        </p:nvSpPr>
        <p:spPr>
          <a:xfrm>
            <a:off x="4153154" y="5531678"/>
            <a:ext cx="62640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Май</a:t>
            </a:r>
          </a:p>
        </p:txBody>
      </p:sp>
      <p:sp>
        <p:nvSpPr>
          <p:cNvPr id="91" name="New shape"/>
          <p:cNvSpPr/>
          <p:nvPr/>
        </p:nvSpPr>
        <p:spPr>
          <a:xfrm>
            <a:off x="4081526" y="5711510"/>
            <a:ext cx="76998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август</a:t>
            </a:r>
          </a:p>
        </p:txBody>
      </p:sp>
      <p:sp>
        <p:nvSpPr>
          <p:cNvPr id="92" name="New shape"/>
          <p:cNvSpPr/>
          <p:nvPr/>
        </p:nvSpPr>
        <p:spPr>
          <a:xfrm>
            <a:off x="5294376" y="5262209"/>
            <a:ext cx="148630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Заведующий, ст. </a:t>
            </a:r>
          </a:p>
        </p:txBody>
      </p:sp>
      <p:sp>
        <p:nvSpPr>
          <p:cNvPr id="93" name="New shape"/>
          <p:cNvSpPr/>
          <p:nvPr/>
        </p:nvSpPr>
        <p:spPr>
          <a:xfrm>
            <a:off x="5041392" y="5442041"/>
            <a:ext cx="199119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воспитатель (методист), </a:t>
            </a:r>
          </a:p>
        </p:txBody>
      </p:sp>
      <p:sp>
        <p:nvSpPr>
          <p:cNvPr id="94" name="New shape"/>
          <p:cNvSpPr/>
          <p:nvPr/>
        </p:nvSpPr>
        <p:spPr>
          <a:xfrm>
            <a:off x="5100828" y="5621899"/>
            <a:ext cx="187201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руководитель рабочей </a:t>
            </a:r>
          </a:p>
        </p:txBody>
      </p:sp>
      <p:sp>
        <p:nvSpPr>
          <p:cNvPr id="95" name="New shape"/>
          <p:cNvSpPr/>
          <p:nvPr/>
        </p:nvSpPr>
        <p:spPr>
          <a:xfrm>
            <a:off x="5602478" y="5800207"/>
            <a:ext cx="82676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группы</a:t>
            </a:r>
          </a:p>
        </p:txBody>
      </p:sp>
      <p:sp>
        <p:nvSpPr>
          <p:cNvPr id="96" name="New shape"/>
          <p:cNvSpPr/>
          <p:nvPr/>
        </p:nvSpPr>
        <p:spPr>
          <a:xfrm>
            <a:off x="6864096" y="5351871"/>
            <a:ext cx="222884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Изменения в годовом плане </a:t>
            </a:r>
          </a:p>
        </p:txBody>
      </p:sp>
      <p:sp>
        <p:nvSpPr>
          <p:cNvPr id="97" name="New shape"/>
          <p:cNvSpPr/>
          <p:nvPr/>
        </p:nvSpPr>
        <p:spPr>
          <a:xfrm>
            <a:off x="7519415" y="5531678"/>
            <a:ext cx="87555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работы,</a:t>
            </a:r>
          </a:p>
        </p:txBody>
      </p:sp>
      <p:sp>
        <p:nvSpPr>
          <p:cNvPr id="98" name="New shape"/>
          <p:cNvSpPr/>
          <p:nvPr/>
        </p:nvSpPr>
        <p:spPr>
          <a:xfrm>
            <a:off x="7060692" y="5711510"/>
            <a:ext cx="183780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протоколы педсоветов</a:t>
            </a:r>
          </a:p>
        </p:txBody>
      </p:sp>
      <p:sp>
        <p:nvSpPr>
          <p:cNvPr id="99" name="New shape"/>
          <p:cNvSpPr/>
          <p:nvPr/>
        </p:nvSpPr>
        <p:spPr>
          <a:xfrm>
            <a:off x="190195" y="6262555"/>
            <a:ext cx="518514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14</a:t>
            </a:r>
          </a:p>
        </p:txBody>
      </p:sp>
      <p:sp>
        <p:nvSpPr>
          <p:cNvPr id="100" name="New shape"/>
          <p:cNvSpPr/>
          <p:nvPr/>
        </p:nvSpPr>
        <p:spPr>
          <a:xfrm>
            <a:off x="534314" y="5979734"/>
            <a:ext cx="340133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Обеспечение участия педагогов в семинарах, </a:t>
            </a:r>
          </a:p>
        </p:txBody>
      </p:sp>
      <p:sp>
        <p:nvSpPr>
          <p:cNvPr id="101" name="New shape"/>
          <p:cNvSpPr/>
          <p:nvPr/>
        </p:nvSpPr>
        <p:spPr>
          <a:xfrm>
            <a:off x="534314" y="6159411"/>
            <a:ext cx="3293766" cy="16275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конференциях, форумах, курсах повышения </a:t>
            </a:r>
          </a:p>
        </p:txBody>
      </p:sp>
      <p:sp>
        <p:nvSpPr>
          <p:cNvPr id="102" name="New shape"/>
          <p:cNvSpPr/>
          <p:nvPr/>
        </p:nvSpPr>
        <p:spPr>
          <a:xfrm>
            <a:off x="534314" y="6339703"/>
            <a:ext cx="310668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квалификации и других мероприятиях по </a:t>
            </a:r>
          </a:p>
        </p:txBody>
      </p:sp>
      <p:sp>
        <p:nvSpPr>
          <p:cNvPr id="103" name="New shape"/>
          <p:cNvSpPr/>
          <p:nvPr/>
        </p:nvSpPr>
        <p:spPr>
          <a:xfrm>
            <a:off x="534314" y="6518011"/>
            <a:ext cx="2396953" cy="16259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вопросам перехода на ФОП ДО</a:t>
            </a:r>
          </a:p>
        </p:txBody>
      </p:sp>
      <p:sp>
        <p:nvSpPr>
          <p:cNvPr id="104" name="New shape"/>
          <p:cNvSpPr/>
          <p:nvPr/>
        </p:nvSpPr>
        <p:spPr>
          <a:xfrm>
            <a:off x="3781298" y="6248872"/>
            <a:ext cx="136891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Январь - август</a:t>
            </a:r>
          </a:p>
        </p:txBody>
      </p:sp>
      <p:sp>
        <p:nvSpPr>
          <p:cNvPr id="105" name="New shape"/>
          <p:cNvSpPr/>
          <p:nvPr/>
        </p:nvSpPr>
        <p:spPr>
          <a:xfrm>
            <a:off x="5294376" y="5979734"/>
            <a:ext cx="148630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Заведующий, ст. </a:t>
            </a:r>
          </a:p>
        </p:txBody>
      </p:sp>
      <p:sp>
        <p:nvSpPr>
          <p:cNvPr id="106" name="New shape"/>
          <p:cNvSpPr/>
          <p:nvPr/>
        </p:nvSpPr>
        <p:spPr>
          <a:xfrm>
            <a:off x="5041392" y="6159411"/>
            <a:ext cx="1991774" cy="16275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воспитатель (методист), </a:t>
            </a:r>
          </a:p>
        </p:txBody>
      </p:sp>
      <p:sp>
        <p:nvSpPr>
          <p:cNvPr id="107" name="New shape"/>
          <p:cNvSpPr/>
          <p:nvPr/>
        </p:nvSpPr>
        <p:spPr>
          <a:xfrm>
            <a:off x="5100828" y="6339703"/>
            <a:ext cx="187201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руководитель рабочей </a:t>
            </a:r>
          </a:p>
        </p:txBody>
      </p:sp>
      <p:sp>
        <p:nvSpPr>
          <p:cNvPr id="108" name="New shape"/>
          <p:cNvSpPr/>
          <p:nvPr/>
        </p:nvSpPr>
        <p:spPr>
          <a:xfrm>
            <a:off x="5602478" y="6518011"/>
            <a:ext cx="826764" cy="16259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группы</a:t>
            </a:r>
          </a:p>
        </p:txBody>
      </p:sp>
      <p:sp>
        <p:nvSpPr>
          <p:cNvPr id="109" name="New shape"/>
          <p:cNvSpPr/>
          <p:nvPr/>
        </p:nvSpPr>
        <p:spPr>
          <a:xfrm>
            <a:off x="7075932" y="6069650"/>
            <a:ext cx="180471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Сертификаты, записи </a:t>
            </a:r>
          </a:p>
        </p:txBody>
      </p:sp>
      <p:sp>
        <p:nvSpPr>
          <p:cNvPr id="110" name="New shape"/>
          <p:cNvSpPr/>
          <p:nvPr/>
        </p:nvSpPr>
        <p:spPr>
          <a:xfrm>
            <a:off x="6877812" y="6249482"/>
            <a:ext cx="220276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мероприятий, план участия </a:t>
            </a:r>
          </a:p>
        </p:txBody>
      </p:sp>
      <p:sp>
        <p:nvSpPr>
          <p:cNvPr id="111" name="New shape"/>
          <p:cNvSpPr/>
          <p:nvPr/>
        </p:nvSpPr>
        <p:spPr>
          <a:xfrm>
            <a:off x="7056120" y="6429314"/>
            <a:ext cx="1800929" cy="16259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педагогов в КПК и др.</a:t>
            </a:r>
          </a:p>
        </p:txBody>
      </p:sp>
      <p:sp>
        <p:nvSpPr>
          <p:cNvPr id="112" name="New shape"/>
          <p:cNvSpPr/>
          <p:nvPr/>
        </p:nvSpPr>
        <p:spPr>
          <a:xfrm>
            <a:off x="2081530" y="198640"/>
            <a:ext cx="5176469" cy="21372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Вариант дорожной карты </a:t>
            </a:r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(продолжение) 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515887" y="1910461"/>
            <a:ext cx="12700" cy="540258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515887" y="2629789"/>
            <a:ext cx="12700" cy="845185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515887" y="3654044"/>
            <a:ext cx="12700" cy="1544447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3655187" y="1910461"/>
            <a:ext cx="12700" cy="540258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3655187" y="2629789"/>
            <a:ext cx="12700" cy="845185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3655187" y="3654044"/>
            <a:ext cx="12700" cy="1544447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5010912" y="1910461"/>
            <a:ext cx="12700" cy="540258"/>
          </a:xfrm>
          <a:prstGeom prst="rect">
            <a:avLst/>
          </a:prstGeom>
        </p:spPr>
      </p:pic>
      <p:pic>
        <p:nvPicPr>
          <p:cNvPr id="10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5010912" y="2629789"/>
            <a:ext cx="12700" cy="845185"/>
          </a:xfrm>
          <a:prstGeom prst="rect">
            <a:avLst/>
          </a:prstGeom>
        </p:spPr>
      </p:pic>
      <p:pic>
        <p:nvPicPr>
          <p:cNvPr id="11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5010912" y="3654044"/>
            <a:ext cx="12700" cy="1544447"/>
          </a:xfrm>
          <a:prstGeom prst="rect">
            <a:avLst/>
          </a:prstGeom>
        </p:spPr>
      </p:pic>
      <p:pic>
        <p:nvPicPr>
          <p:cNvPr id="12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6754495" y="1910461"/>
            <a:ext cx="12700" cy="540258"/>
          </a:xfrm>
          <a:prstGeom prst="rect">
            <a:avLst/>
          </a:prstGeom>
        </p:spPr>
      </p:pic>
      <p:pic>
        <p:nvPicPr>
          <p:cNvPr id="13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6754495" y="2629789"/>
            <a:ext cx="12700" cy="845185"/>
          </a:xfrm>
          <a:prstGeom prst="rect">
            <a:avLst/>
          </a:prstGeom>
        </p:spPr>
      </p:pic>
      <p:pic>
        <p:nvPicPr>
          <p:cNvPr id="14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6754495" y="3654044"/>
            <a:ext cx="12700" cy="1544447"/>
          </a:xfrm>
          <a:prstGeom prst="rect">
            <a:avLst/>
          </a:prstGeom>
        </p:spPr>
      </p:pic>
      <p:pic>
        <p:nvPicPr>
          <p:cNvPr id="15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2431669"/>
            <a:ext cx="8738426" cy="12700"/>
          </a:xfrm>
          <a:prstGeom prst="rect">
            <a:avLst/>
          </a:prstGeom>
        </p:spPr>
      </p:pic>
      <p:pic>
        <p:nvPicPr>
          <p:cNvPr id="16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2636139"/>
            <a:ext cx="8738426" cy="12700"/>
          </a:xfrm>
          <a:prstGeom prst="rect">
            <a:avLst/>
          </a:prstGeom>
        </p:spPr>
      </p:pic>
      <p:pic>
        <p:nvPicPr>
          <p:cNvPr id="17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3455924"/>
            <a:ext cx="8738426" cy="12700"/>
          </a:xfrm>
          <a:prstGeom prst="rect">
            <a:avLst/>
          </a:prstGeom>
        </p:spPr>
      </p:pic>
      <p:pic>
        <p:nvPicPr>
          <p:cNvPr id="18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3660394"/>
            <a:ext cx="8738426" cy="12700"/>
          </a:xfrm>
          <a:prstGeom prst="rect">
            <a:avLst/>
          </a:prstGeom>
        </p:spPr>
      </p:pic>
      <p:pic>
        <p:nvPicPr>
          <p:cNvPr id="19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4441190"/>
            <a:ext cx="8738426" cy="12700"/>
          </a:xfrm>
          <a:prstGeom prst="rect">
            <a:avLst/>
          </a:prstGeom>
        </p:spPr>
      </p:pic>
      <p:pic>
        <p:nvPicPr>
          <p:cNvPr id="20" name="New picture"/>
          <p:cNvPicPr/>
          <p:nvPr/>
        </p:nvPicPr>
        <p:blipFill>
          <a:blip r:embed="rId7"/>
          <a:stretch>
            <a:fillRect/>
          </a:stretch>
        </p:blipFill>
        <p:spPr>
          <a:xfrm>
            <a:off x="179515" y="1910461"/>
            <a:ext cx="12700" cy="3288030"/>
          </a:xfrm>
          <a:prstGeom prst="rect">
            <a:avLst/>
          </a:prstGeom>
        </p:spPr>
      </p:pic>
      <p:pic>
        <p:nvPicPr>
          <p:cNvPr id="21" name="New picture"/>
          <p:cNvPicPr/>
          <p:nvPr/>
        </p:nvPicPr>
        <p:blipFill>
          <a:blip r:embed="rId7"/>
          <a:stretch>
            <a:fillRect/>
          </a:stretch>
        </p:blipFill>
        <p:spPr>
          <a:xfrm>
            <a:off x="8892540" y="1910461"/>
            <a:ext cx="12700" cy="3288030"/>
          </a:xfrm>
          <a:prstGeom prst="rect">
            <a:avLst/>
          </a:prstGeom>
        </p:spPr>
      </p:pic>
      <p:pic>
        <p:nvPicPr>
          <p:cNvPr id="22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1916811"/>
            <a:ext cx="8738426" cy="12700"/>
          </a:xfrm>
          <a:prstGeom prst="rect">
            <a:avLst/>
          </a:prstGeom>
        </p:spPr>
      </p:pic>
      <p:pic>
        <p:nvPicPr>
          <p:cNvPr id="23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73165" y="5179441"/>
            <a:ext cx="8738426" cy="12700"/>
          </a:xfrm>
          <a:prstGeom prst="rect">
            <a:avLst/>
          </a:prstGeom>
        </p:spPr>
      </p:pic>
      <p:sp>
        <p:nvSpPr>
          <p:cNvPr id="24" name="New shape"/>
          <p:cNvSpPr/>
          <p:nvPr/>
        </p:nvSpPr>
        <p:spPr>
          <a:xfrm>
            <a:off x="220066" y="1919164"/>
            <a:ext cx="521725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№</a:t>
            </a:r>
          </a:p>
        </p:txBody>
      </p:sp>
      <p:sp>
        <p:nvSpPr>
          <p:cNvPr id="25" name="New shape"/>
          <p:cNvSpPr/>
          <p:nvPr/>
        </p:nvSpPr>
        <p:spPr>
          <a:xfrm>
            <a:off x="220066" y="2082078"/>
            <a:ext cx="521217" cy="15578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п/</a:t>
            </a:r>
          </a:p>
        </p:txBody>
      </p:sp>
      <p:sp>
        <p:nvSpPr>
          <p:cNvPr id="26" name="New shape"/>
          <p:cNvSpPr/>
          <p:nvPr/>
        </p:nvSpPr>
        <p:spPr>
          <a:xfrm>
            <a:off x="256642" y="2245554"/>
            <a:ext cx="447474" cy="15563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п</a:t>
            </a:r>
          </a:p>
        </p:txBody>
      </p:sp>
      <p:sp>
        <p:nvSpPr>
          <p:cNvPr id="27" name="New shape"/>
          <p:cNvSpPr/>
          <p:nvPr/>
        </p:nvSpPr>
        <p:spPr>
          <a:xfrm>
            <a:off x="1085088" y="2082078"/>
            <a:ext cx="2266698" cy="15578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Наименование мероприятий</a:t>
            </a:r>
          </a:p>
        </p:txBody>
      </p:sp>
      <p:sp>
        <p:nvSpPr>
          <p:cNvPr id="28" name="New shape"/>
          <p:cNvSpPr/>
          <p:nvPr/>
        </p:nvSpPr>
        <p:spPr>
          <a:xfrm>
            <a:off x="4123944" y="2082078"/>
            <a:ext cx="683006" cy="15578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Срок</a:t>
            </a:r>
          </a:p>
        </p:txBody>
      </p:sp>
      <p:sp>
        <p:nvSpPr>
          <p:cNvPr id="29" name="New shape"/>
          <p:cNvSpPr/>
          <p:nvPr/>
        </p:nvSpPr>
        <p:spPr>
          <a:xfrm>
            <a:off x="5326126" y="2082078"/>
            <a:ext cx="1380895" cy="15578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Ответственные</a:t>
            </a:r>
          </a:p>
        </p:txBody>
      </p:sp>
      <p:sp>
        <p:nvSpPr>
          <p:cNvPr id="30" name="New shape"/>
          <p:cNvSpPr/>
          <p:nvPr/>
        </p:nvSpPr>
        <p:spPr>
          <a:xfrm>
            <a:off x="7443851" y="2082078"/>
            <a:ext cx="1027513" cy="15578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000" b="1" i="0" u="none" strike="noStrike">
                <a:solidFill>
                  <a:srgbClr val="000000"/>
                </a:solidFill>
                <a:latin typeface="Tahoma Bold"/>
              </a:rPr>
              <a:t>Результат</a:t>
            </a:r>
          </a:p>
        </p:txBody>
      </p:sp>
      <p:sp>
        <p:nvSpPr>
          <p:cNvPr id="31" name="New shape"/>
          <p:cNvSpPr/>
          <p:nvPr/>
        </p:nvSpPr>
        <p:spPr>
          <a:xfrm>
            <a:off x="2562479" y="2429695"/>
            <a:ext cx="499561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4.</a:t>
            </a:r>
          </a:p>
        </p:txBody>
      </p:sp>
      <p:sp>
        <p:nvSpPr>
          <p:cNvPr id="32" name="New shape"/>
          <p:cNvSpPr/>
          <p:nvPr/>
        </p:nvSpPr>
        <p:spPr>
          <a:xfrm>
            <a:off x="3477133" y="2426680"/>
            <a:ext cx="329726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Материально-техническое обеспечение</a:t>
            </a:r>
          </a:p>
        </p:txBody>
      </p:sp>
      <p:sp>
        <p:nvSpPr>
          <p:cNvPr id="33" name="New shape"/>
          <p:cNvSpPr/>
          <p:nvPr/>
        </p:nvSpPr>
        <p:spPr>
          <a:xfrm>
            <a:off x="221285" y="2954205"/>
            <a:ext cx="518514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15</a:t>
            </a:r>
          </a:p>
        </p:txBody>
      </p:sp>
      <p:sp>
        <p:nvSpPr>
          <p:cNvPr id="34" name="New shape"/>
          <p:cNvSpPr/>
          <p:nvPr/>
        </p:nvSpPr>
        <p:spPr>
          <a:xfrm>
            <a:off x="534314" y="2771993"/>
            <a:ext cx="320256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Анализ материально-технических условий, </a:t>
            </a:r>
          </a:p>
        </p:txBody>
      </p:sp>
      <p:sp>
        <p:nvSpPr>
          <p:cNvPr id="35" name="New shape"/>
          <p:cNvSpPr/>
          <p:nvPr/>
        </p:nvSpPr>
        <p:spPr>
          <a:xfrm>
            <a:off x="534314" y="2951825"/>
            <a:ext cx="323849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электронно-цифровых ресурсов перехода к </a:t>
            </a:r>
          </a:p>
        </p:txBody>
      </p:sp>
      <p:sp>
        <p:nvSpPr>
          <p:cNvPr id="36" name="New shape"/>
          <p:cNvSpPr/>
          <p:nvPr/>
        </p:nvSpPr>
        <p:spPr>
          <a:xfrm>
            <a:off x="534314" y="3131657"/>
            <a:ext cx="300307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реализации ООП ДО на основе ФОП ДО </a:t>
            </a:r>
          </a:p>
        </p:txBody>
      </p:sp>
      <p:sp>
        <p:nvSpPr>
          <p:cNvPr id="37" name="New shape"/>
          <p:cNvSpPr/>
          <p:nvPr/>
        </p:nvSpPr>
        <p:spPr>
          <a:xfrm>
            <a:off x="4121150" y="2951191"/>
            <a:ext cx="73436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Март </a:t>
            </a:r>
          </a:p>
        </p:txBody>
      </p:sp>
      <p:sp>
        <p:nvSpPr>
          <p:cNvPr id="38" name="New shape"/>
          <p:cNvSpPr/>
          <p:nvPr/>
        </p:nvSpPr>
        <p:spPr>
          <a:xfrm>
            <a:off x="5329428" y="2951191"/>
            <a:ext cx="1372874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</a:t>
            </a:r>
          </a:p>
        </p:txBody>
      </p:sp>
      <p:sp>
        <p:nvSpPr>
          <p:cNvPr id="39" name="New shape"/>
          <p:cNvSpPr/>
          <p:nvPr/>
        </p:nvSpPr>
        <p:spPr>
          <a:xfrm>
            <a:off x="7194803" y="2771993"/>
            <a:ext cx="156874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План действий по </a:t>
            </a:r>
          </a:p>
        </p:txBody>
      </p:sp>
      <p:sp>
        <p:nvSpPr>
          <p:cNvPr id="40" name="New shape"/>
          <p:cNvSpPr/>
          <p:nvPr/>
        </p:nvSpPr>
        <p:spPr>
          <a:xfrm>
            <a:off x="6842760" y="2951825"/>
            <a:ext cx="227310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приведению ресурсной базы </a:t>
            </a:r>
          </a:p>
        </p:txBody>
      </p:sp>
      <p:sp>
        <p:nvSpPr>
          <p:cNvPr id="41" name="New shape"/>
          <p:cNvSpPr/>
          <p:nvPr/>
        </p:nvSpPr>
        <p:spPr>
          <a:xfrm>
            <a:off x="6777227" y="3131657"/>
            <a:ext cx="235944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ДОО в соответствие с ФОП ДО</a:t>
            </a:r>
          </a:p>
        </p:txBody>
      </p:sp>
      <p:sp>
        <p:nvSpPr>
          <p:cNvPr id="42" name="New shape"/>
          <p:cNvSpPr/>
          <p:nvPr/>
        </p:nvSpPr>
        <p:spPr>
          <a:xfrm>
            <a:off x="2886710" y="3466650"/>
            <a:ext cx="499561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5.</a:t>
            </a:r>
          </a:p>
        </p:txBody>
      </p:sp>
      <p:sp>
        <p:nvSpPr>
          <p:cNvPr id="43" name="New shape"/>
          <p:cNvSpPr/>
          <p:nvPr/>
        </p:nvSpPr>
        <p:spPr>
          <a:xfrm>
            <a:off x="3801110" y="3463635"/>
            <a:ext cx="264848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1" i="0" u="none" strike="noStrike">
                <a:solidFill>
                  <a:srgbClr val="000000"/>
                </a:solidFill>
                <a:latin typeface="Tahoma Bold"/>
              </a:rPr>
              <a:t>Информационное обеспечение</a:t>
            </a:r>
          </a:p>
        </p:txBody>
      </p:sp>
      <p:sp>
        <p:nvSpPr>
          <p:cNvPr id="44" name="New shape"/>
          <p:cNvSpPr/>
          <p:nvPr/>
        </p:nvSpPr>
        <p:spPr>
          <a:xfrm>
            <a:off x="221590" y="3969824"/>
            <a:ext cx="518514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16</a:t>
            </a:r>
          </a:p>
        </p:txBody>
      </p:sp>
      <p:sp>
        <p:nvSpPr>
          <p:cNvPr id="45" name="New shape"/>
          <p:cNvSpPr/>
          <p:nvPr/>
        </p:nvSpPr>
        <p:spPr>
          <a:xfrm>
            <a:off x="534314" y="3866607"/>
            <a:ext cx="297334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Информирование родителей (законных </a:t>
            </a:r>
          </a:p>
        </p:txBody>
      </p:sp>
      <p:sp>
        <p:nvSpPr>
          <p:cNvPr id="46" name="New shape"/>
          <p:cNvSpPr/>
          <p:nvPr/>
        </p:nvSpPr>
        <p:spPr>
          <a:xfrm>
            <a:off x="534314" y="4046438"/>
            <a:ext cx="302592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представителей) об изменениях ООП ДО</a:t>
            </a:r>
          </a:p>
        </p:txBody>
      </p:sp>
      <p:sp>
        <p:nvSpPr>
          <p:cNvPr id="47" name="New shape"/>
          <p:cNvSpPr/>
          <p:nvPr/>
        </p:nvSpPr>
        <p:spPr>
          <a:xfrm>
            <a:off x="3735578" y="3955987"/>
            <a:ext cx="1459969" cy="16275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Апрель-сентябрь</a:t>
            </a:r>
          </a:p>
        </p:txBody>
      </p:sp>
      <p:sp>
        <p:nvSpPr>
          <p:cNvPr id="48" name="New shape"/>
          <p:cNvSpPr/>
          <p:nvPr/>
        </p:nvSpPr>
        <p:spPr>
          <a:xfrm>
            <a:off x="5129784" y="3866607"/>
            <a:ext cx="181410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 (ФИО </a:t>
            </a:r>
          </a:p>
        </p:txBody>
      </p:sp>
      <p:sp>
        <p:nvSpPr>
          <p:cNvPr id="49" name="New shape"/>
          <p:cNvSpPr/>
          <p:nvPr/>
        </p:nvSpPr>
        <p:spPr>
          <a:xfrm>
            <a:off x="5346192" y="4046438"/>
            <a:ext cx="1338021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отв.), педагоги</a:t>
            </a:r>
          </a:p>
        </p:txBody>
      </p:sp>
      <p:sp>
        <p:nvSpPr>
          <p:cNvPr id="50" name="New shape"/>
          <p:cNvSpPr/>
          <p:nvPr/>
        </p:nvSpPr>
        <p:spPr>
          <a:xfrm>
            <a:off x="7132320" y="3776944"/>
            <a:ext cx="169339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Планы и протоколы </a:t>
            </a:r>
          </a:p>
        </p:txBody>
      </p:sp>
      <p:sp>
        <p:nvSpPr>
          <p:cNvPr id="51" name="New shape"/>
          <p:cNvSpPr/>
          <p:nvPr/>
        </p:nvSpPr>
        <p:spPr>
          <a:xfrm>
            <a:off x="6987539" y="3956776"/>
            <a:ext cx="1983340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родительских собраний, </a:t>
            </a:r>
          </a:p>
        </p:txBody>
      </p:sp>
      <p:sp>
        <p:nvSpPr>
          <p:cNvPr id="52" name="New shape"/>
          <p:cNvSpPr/>
          <p:nvPr/>
        </p:nvSpPr>
        <p:spPr>
          <a:xfrm>
            <a:off x="6957060" y="4136608"/>
            <a:ext cx="2000446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материалы консультаций</a:t>
            </a:r>
          </a:p>
        </p:txBody>
      </p:sp>
      <p:sp>
        <p:nvSpPr>
          <p:cNvPr id="53" name="New shape"/>
          <p:cNvSpPr/>
          <p:nvPr/>
        </p:nvSpPr>
        <p:spPr>
          <a:xfrm>
            <a:off x="190195" y="4729411"/>
            <a:ext cx="518514" cy="15958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17</a:t>
            </a:r>
          </a:p>
        </p:txBody>
      </p:sp>
      <p:sp>
        <p:nvSpPr>
          <p:cNvPr id="54" name="New shape"/>
          <p:cNvSpPr/>
          <p:nvPr/>
        </p:nvSpPr>
        <p:spPr>
          <a:xfrm>
            <a:off x="534314" y="4626447"/>
            <a:ext cx="3025085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Обновление информации об ООП ДО на </a:t>
            </a:r>
          </a:p>
        </p:txBody>
      </p:sp>
      <p:sp>
        <p:nvSpPr>
          <p:cNvPr id="55" name="New shape"/>
          <p:cNvSpPr/>
          <p:nvPr/>
        </p:nvSpPr>
        <p:spPr>
          <a:xfrm>
            <a:off x="534314" y="4806279"/>
            <a:ext cx="105950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сайте ДОО</a:t>
            </a:r>
          </a:p>
        </p:txBody>
      </p:sp>
      <p:sp>
        <p:nvSpPr>
          <p:cNvPr id="56" name="New shape"/>
          <p:cNvSpPr/>
          <p:nvPr/>
        </p:nvSpPr>
        <p:spPr>
          <a:xfrm>
            <a:off x="3759962" y="4715982"/>
            <a:ext cx="141230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Август-сентябрь</a:t>
            </a:r>
          </a:p>
        </p:txBody>
      </p:sp>
      <p:sp>
        <p:nvSpPr>
          <p:cNvPr id="57" name="New shape"/>
          <p:cNvSpPr/>
          <p:nvPr/>
        </p:nvSpPr>
        <p:spPr>
          <a:xfrm>
            <a:off x="5129784" y="4626447"/>
            <a:ext cx="1814109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Рабочая группа (ФИО </a:t>
            </a:r>
          </a:p>
        </p:txBody>
      </p:sp>
      <p:sp>
        <p:nvSpPr>
          <p:cNvPr id="58" name="New shape"/>
          <p:cNvSpPr/>
          <p:nvPr/>
        </p:nvSpPr>
        <p:spPr>
          <a:xfrm>
            <a:off x="5677154" y="4806279"/>
            <a:ext cx="67702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отв.)</a:t>
            </a:r>
          </a:p>
        </p:txBody>
      </p:sp>
      <p:sp>
        <p:nvSpPr>
          <p:cNvPr id="59" name="New shape"/>
          <p:cNvSpPr/>
          <p:nvPr/>
        </p:nvSpPr>
        <p:spPr>
          <a:xfrm>
            <a:off x="6883908" y="4446869"/>
            <a:ext cx="2190708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Информация размещена на </a:t>
            </a:r>
          </a:p>
        </p:txBody>
      </p:sp>
      <p:sp>
        <p:nvSpPr>
          <p:cNvPr id="60" name="New shape"/>
          <p:cNvSpPr/>
          <p:nvPr/>
        </p:nvSpPr>
        <p:spPr>
          <a:xfrm>
            <a:off x="6886956" y="4626701"/>
            <a:ext cx="2183417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соответствующей странице </a:t>
            </a:r>
          </a:p>
        </p:txBody>
      </p:sp>
      <p:sp>
        <p:nvSpPr>
          <p:cNvPr id="61" name="New shape"/>
          <p:cNvSpPr/>
          <p:nvPr/>
        </p:nvSpPr>
        <p:spPr>
          <a:xfrm>
            <a:off x="6832092" y="4806533"/>
            <a:ext cx="2294882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сайта ДОО, скорректирована </a:t>
            </a:r>
          </a:p>
        </p:txBody>
      </p:sp>
      <p:sp>
        <p:nvSpPr>
          <p:cNvPr id="62" name="New shape"/>
          <p:cNvSpPr/>
          <p:nvPr/>
        </p:nvSpPr>
        <p:spPr>
          <a:xfrm>
            <a:off x="6806184" y="4984841"/>
            <a:ext cx="2302033" cy="1625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100" b="0" i="0" u="none" strike="noStrike">
                <a:solidFill>
                  <a:srgbClr val="000000"/>
                </a:solidFill>
                <a:latin typeface="Tahoma"/>
              </a:rPr>
              <a:t>краткая презентация ООП ДО</a:t>
            </a:r>
          </a:p>
        </p:txBody>
      </p:sp>
      <p:sp>
        <p:nvSpPr>
          <p:cNvPr id="63" name="New shape"/>
          <p:cNvSpPr/>
          <p:nvPr/>
        </p:nvSpPr>
        <p:spPr>
          <a:xfrm>
            <a:off x="2081530" y="918857"/>
            <a:ext cx="5176469" cy="21372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Вариант дорожной карты </a:t>
            </a:r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(продолжение) 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79832" y="117348"/>
            <a:ext cx="8819388" cy="1199388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627376" y="783717"/>
            <a:ext cx="1831213" cy="1505204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90263" y="784098"/>
            <a:ext cx="1778000" cy="1504823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56666" y="2277618"/>
            <a:ext cx="2893060" cy="2693416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148834" y="2294382"/>
            <a:ext cx="2893060" cy="3595624"/>
          </a:xfrm>
          <a:prstGeom prst="rect">
            <a:avLst/>
          </a:prstGeom>
        </p:spPr>
      </p:pic>
      <p:sp>
        <p:nvSpPr>
          <p:cNvPr id="8" name="New shape"/>
          <p:cNvSpPr/>
          <p:nvPr/>
        </p:nvSpPr>
        <p:spPr>
          <a:xfrm>
            <a:off x="1866900" y="382972"/>
            <a:ext cx="5743355" cy="23297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200" b="1" i="0" u="none" strike="noStrike">
                <a:solidFill>
                  <a:srgbClr val="000000"/>
                </a:solidFill>
                <a:latin typeface="Tahoma Bold"/>
              </a:rPr>
              <a:t>Способ действий: 2 возможных пути</a:t>
            </a:r>
          </a:p>
        </p:txBody>
      </p:sp>
      <p:sp>
        <p:nvSpPr>
          <p:cNvPr id="9" name="New shape"/>
          <p:cNvSpPr/>
          <p:nvPr/>
        </p:nvSpPr>
        <p:spPr>
          <a:xfrm>
            <a:off x="811378" y="2379341"/>
            <a:ext cx="3106557" cy="22060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000" b="1" i="0" u="none" strike="noStrike">
                <a:solidFill>
                  <a:srgbClr val="000000"/>
                </a:solidFill>
                <a:latin typeface="Tahoma Bold"/>
              </a:rPr>
              <a:t>Внести изменения в </a:t>
            </a:r>
          </a:p>
        </p:txBody>
      </p:sp>
      <p:sp>
        <p:nvSpPr>
          <p:cNvPr id="10" name="New shape"/>
          <p:cNvSpPr/>
          <p:nvPr/>
        </p:nvSpPr>
        <p:spPr>
          <a:xfrm>
            <a:off x="1756537" y="2684395"/>
            <a:ext cx="1219380" cy="22060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000" b="1" i="0" u="none" strike="noStrike">
                <a:solidFill>
                  <a:srgbClr val="000000"/>
                </a:solidFill>
                <a:latin typeface="Tahoma Bold"/>
              </a:rPr>
              <a:t>ранее </a:t>
            </a:r>
          </a:p>
        </p:txBody>
      </p:sp>
      <p:sp>
        <p:nvSpPr>
          <p:cNvPr id="11" name="New shape"/>
          <p:cNvSpPr/>
          <p:nvPr/>
        </p:nvSpPr>
        <p:spPr>
          <a:xfrm>
            <a:off x="991210" y="2989195"/>
            <a:ext cx="2749228" cy="22060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000" b="1" i="0" u="none" strike="noStrike">
                <a:solidFill>
                  <a:srgbClr val="000000"/>
                </a:solidFill>
                <a:latin typeface="Tahoma Bold"/>
              </a:rPr>
              <a:t>разработанную и </a:t>
            </a:r>
          </a:p>
        </p:txBody>
      </p:sp>
      <p:sp>
        <p:nvSpPr>
          <p:cNvPr id="12" name="New shape"/>
          <p:cNvSpPr/>
          <p:nvPr/>
        </p:nvSpPr>
        <p:spPr>
          <a:xfrm>
            <a:off x="1033882" y="3293995"/>
            <a:ext cx="2663713" cy="22060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000" b="1" i="0" u="none" strike="noStrike">
                <a:solidFill>
                  <a:srgbClr val="000000"/>
                </a:solidFill>
                <a:latin typeface="Tahoma Bold"/>
              </a:rPr>
              <a:t>утвержденную в </a:t>
            </a:r>
          </a:p>
        </p:txBody>
      </p:sp>
      <p:sp>
        <p:nvSpPr>
          <p:cNvPr id="13" name="New shape"/>
          <p:cNvSpPr/>
          <p:nvPr/>
        </p:nvSpPr>
        <p:spPr>
          <a:xfrm>
            <a:off x="1250569" y="3598795"/>
            <a:ext cx="2228759" cy="22060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000" b="1" i="0" u="none" strike="noStrike">
                <a:solidFill>
                  <a:srgbClr val="000000"/>
                </a:solidFill>
                <a:latin typeface="Tahoma Bold"/>
              </a:rPr>
              <a:t>ДОО ООП ДО, </a:t>
            </a:r>
          </a:p>
        </p:txBody>
      </p:sp>
      <p:sp>
        <p:nvSpPr>
          <p:cNvPr id="14" name="New shape"/>
          <p:cNvSpPr/>
          <p:nvPr/>
        </p:nvSpPr>
        <p:spPr>
          <a:xfrm>
            <a:off x="1230503" y="3903440"/>
            <a:ext cx="2271760" cy="22075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000" b="1" i="0" u="none" strike="noStrike">
                <a:solidFill>
                  <a:srgbClr val="000000"/>
                </a:solidFill>
                <a:latin typeface="Tahoma Bold"/>
              </a:rPr>
              <a:t>привести ее в </a:t>
            </a:r>
          </a:p>
        </p:txBody>
      </p:sp>
      <p:sp>
        <p:nvSpPr>
          <p:cNvPr id="15" name="New shape"/>
          <p:cNvSpPr/>
          <p:nvPr/>
        </p:nvSpPr>
        <p:spPr>
          <a:xfrm>
            <a:off x="822046" y="4208776"/>
            <a:ext cx="3085433" cy="22060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000" b="1" i="0" u="none" strike="noStrike">
                <a:solidFill>
                  <a:srgbClr val="000000"/>
                </a:solidFill>
                <a:latin typeface="Tahoma Bold"/>
              </a:rPr>
              <a:t>соответствие с ФОП </a:t>
            </a:r>
          </a:p>
        </p:txBody>
      </p:sp>
      <p:sp>
        <p:nvSpPr>
          <p:cNvPr id="16" name="New shape"/>
          <p:cNvSpPr/>
          <p:nvPr/>
        </p:nvSpPr>
        <p:spPr>
          <a:xfrm>
            <a:off x="1950085" y="4513576"/>
            <a:ext cx="756803" cy="22060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000" b="1" i="0" u="none" strike="noStrike">
                <a:solidFill>
                  <a:srgbClr val="000000"/>
                </a:solidFill>
                <a:latin typeface="Tahoma Bold"/>
              </a:rPr>
              <a:t>ДО</a:t>
            </a:r>
          </a:p>
        </p:txBody>
      </p:sp>
      <p:sp>
        <p:nvSpPr>
          <p:cNvPr id="17" name="New shape"/>
          <p:cNvSpPr/>
          <p:nvPr/>
        </p:nvSpPr>
        <p:spPr>
          <a:xfrm>
            <a:off x="5315966" y="2390239"/>
            <a:ext cx="2879629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Разработать новую </a:t>
            </a:r>
          </a:p>
        </p:txBody>
      </p:sp>
      <p:sp>
        <p:nvSpPr>
          <p:cNvPr id="18" name="New shape"/>
          <p:cNvSpPr/>
          <p:nvPr/>
        </p:nvSpPr>
        <p:spPr>
          <a:xfrm>
            <a:off x="5291582" y="2679799"/>
            <a:ext cx="2928985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ООП ДО: взять ФОП </a:t>
            </a:r>
          </a:p>
        </p:txBody>
      </p:sp>
      <p:sp>
        <p:nvSpPr>
          <p:cNvPr id="19" name="New shape"/>
          <p:cNvSpPr/>
          <p:nvPr/>
        </p:nvSpPr>
        <p:spPr>
          <a:xfrm>
            <a:off x="5597906" y="2969359"/>
            <a:ext cx="2315212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ДО за основу и </a:t>
            </a:r>
          </a:p>
        </p:txBody>
      </p:sp>
      <p:sp>
        <p:nvSpPr>
          <p:cNvPr id="20" name="New shape"/>
          <p:cNvSpPr/>
          <p:nvPr/>
        </p:nvSpPr>
        <p:spPr>
          <a:xfrm>
            <a:off x="5846318" y="3259300"/>
            <a:ext cx="1820384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добавить в </a:t>
            </a:r>
          </a:p>
        </p:txBody>
      </p:sp>
      <p:sp>
        <p:nvSpPr>
          <p:cNvPr id="21" name="New shape"/>
          <p:cNvSpPr/>
          <p:nvPr/>
        </p:nvSpPr>
        <p:spPr>
          <a:xfrm>
            <a:off x="5524754" y="3548861"/>
            <a:ext cx="2464263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обязательную и </a:t>
            </a:r>
          </a:p>
        </p:txBody>
      </p:sp>
      <p:sp>
        <p:nvSpPr>
          <p:cNvPr id="22" name="New shape"/>
          <p:cNvSpPr/>
          <p:nvPr/>
        </p:nvSpPr>
        <p:spPr>
          <a:xfrm>
            <a:off x="5306823" y="3838420"/>
            <a:ext cx="2828831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вариативную части</a:t>
            </a:r>
          </a:p>
        </p:txBody>
      </p:sp>
      <p:sp>
        <p:nvSpPr>
          <p:cNvPr id="23" name="New shape"/>
          <p:cNvSpPr/>
          <p:nvPr/>
        </p:nvSpPr>
        <p:spPr>
          <a:xfrm>
            <a:off x="5802123" y="4127980"/>
            <a:ext cx="1907591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то, что ДОО </a:t>
            </a:r>
          </a:p>
        </p:txBody>
      </p:sp>
      <p:sp>
        <p:nvSpPr>
          <p:cNvPr id="24" name="New shape"/>
          <p:cNvSpPr/>
          <p:nvPr/>
        </p:nvSpPr>
        <p:spPr>
          <a:xfrm>
            <a:off x="5338826" y="4417540"/>
            <a:ext cx="2835082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посчитает нужным </a:t>
            </a:r>
          </a:p>
        </p:txBody>
      </p:sp>
      <p:sp>
        <p:nvSpPr>
          <p:cNvPr id="25" name="New shape"/>
          <p:cNvSpPr/>
          <p:nvPr/>
        </p:nvSpPr>
        <p:spPr>
          <a:xfrm>
            <a:off x="5991098" y="4706946"/>
            <a:ext cx="1530258" cy="21379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из ранее </a:t>
            </a:r>
          </a:p>
        </p:txBody>
      </p:sp>
      <p:sp>
        <p:nvSpPr>
          <p:cNvPr id="26" name="New shape"/>
          <p:cNvSpPr/>
          <p:nvPr/>
        </p:nvSpPr>
        <p:spPr>
          <a:xfrm>
            <a:off x="5469890" y="4996914"/>
            <a:ext cx="2573582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разработанной и </a:t>
            </a:r>
          </a:p>
        </p:txBody>
      </p:sp>
      <p:sp>
        <p:nvSpPr>
          <p:cNvPr id="27" name="New shape"/>
          <p:cNvSpPr/>
          <p:nvPr/>
        </p:nvSpPr>
        <p:spPr>
          <a:xfrm>
            <a:off x="5305298" y="5286474"/>
            <a:ext cx="2900577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утвержденной ООП </a:t>
            </a:r>
          </a:p>
        </p:txBody>
      </p:sp>
      <p:sp>
        <p:nvSpPr>
          <p:cNvPr id="28" name="New shape"/>
          <p:cNvSpPr/>
          <p:nvPr/>
        </p:nvSpPr>
        <p:spPr>
          <a:xfrm>
            <a:off x="6353811" y="5576034"/>
            <a:ext cx="735574" cy="21364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900" b="1" i="0" u="none" strike="noStrike">
                <a:solidFill>
                  <a:srgbClr val="000000"/>
                </a:solidFill>
                <a:latin typeface="Tahoma Bold"/>
              </a:rPr>
              <a:t>ДО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8204" y="260604"/>
            <a:ext cx="8927592" cy="1656588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632" y="256032"/>
            <a:ext cx="8949436" cy="1678432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957834" y="2558542"/>
            <a:ext cx="12700" cy="3591573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5029454" y="2558542"/>
            <a:ext cx="12700" cy="3591573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37160" y="2869692"/>
            <a:ext cx="8881110" cy="12700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37160" y="3601212"/>
            <a:ext cx="8881110" cy="12700"/>
          </a:xfrm>
          <a:prstGeom prst="rect">
            <a:avLst/>
          </a:prstGeom>
        </p:spPr>
      </p:pic>
      <p:pic>
        <p:nvPicPr>
          <p:cNvPr id="9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37160" y="4546092"/>
            <a:ext cx="8881110" cy="12700"/>
          </a:xfrm>
          <a:prstGeom prst="rect">
            <a:avLst/>
          </a:prstGeom>
        </p:spPr>
      </p:pic>
      <p:pic>
        <p:nvPicPr>
          <p:cNvPr id="1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43510" y="2558542"/>
            <a:ext cx="12700" cy="3591573"/>
          </a:xfrm>
          <a:prstGeom prst="rect">
            <a:avLst/>
          </a:prstGeom>
        </p:spPr>
      </p:pic>
      <p:pic>
        <p:nvPicPr>
          <p:cNvPr id="11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8999220" y="2558542"/>
            <a:ext cx="12700" cy="3591573"/>
          </a:xfrm>
          <a:prstGeom prst="rect">
            <a:avLst/>
          </a:prstGeom>
        </p:spPr>
      </p:pic>
      <p:pic>
        <p:nvPicPr>
          <p:cNvPr id="12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37160" y="2564892"/>
            <a:ext cx="8881110" cy="12700"/>
          </a:xfrm>
          <a:prstGeom prst="rect">
            <a:avLst/>
          </a:prstGeom>
        </p:spPr>
      </p:pic>
      <p:pic>
        <p:nvPicPr>
          <p:cNvPr id="13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37160" y="6131065"/>
            <a:ext cx="8881110" cy="12700"/>
          </a:xfrm>
          <a:prstGeom prst="rect">
            <a:avLst/>
          </a:prstGeom>
        </p:spPr>
      </p:pic>
      <p:sp>
        <p:nvSpPr>
          <p:cNvPr id="14" name="New shape"/>
          <p:cNvSpPr/>
          <p:nvPr/>
        </p:nvSpPr>
        <p:spPr>
          <a:xfrm>
            <a:off x="712318" y="392688"/>
            <a:ext cx="804732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Приказ Министерства просвещения Российской Федерации от 08.11.2022 № 955 </a:t>
            </a:r>
          </a:p>
        </p:txBody>
      </p:sp>
      <p:sp>
        <p:nvSpPr>
          <p:cNvPr id="15" name="New shape"/>
          <p:cNvSpPr/>
          <p:nvPr/>
        </p:nvSpPr>
        <p:spPr>
          <a:xfrm>
            <a:off x="642214" y="636373"/>
            <a:ext cx="8186129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C00000"/>
                </a:solidFill>
                <a:latin typeface="Tahoma"/>
              </a:rPr>
              <a:t>«О внесении изменений в некоторые приказы Министерства образования и науки </a:t>
            </a:r>
          </a:p>
        </p:txBody>
      </p:sp>
      <p:sp>
        <p:nvSpPr>
          <p:cNvPr id="16" name="New shape"/>
          <p:cNvSpPr/>
          <p:nvPr/>
        </p:nvSpPr>
        <p:spPr>
          <a:xfrm>
            <a:off x="259690" y="880749"/>
            <a:ext cx="8954433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C00000"/>
                </a:solidFill>
                <a:latin typeface="Tahoma"/>
              </a:rPr>
              <a:t>Российской Федерации и Министерства просвещения Российской Федерации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, касающиеся </a:t>
            </a:r>
          </a:p>
        </p:txBody>
      </p:sp>
      <p:sp>
        <p:nvSpPr>
          <p:cNvPr id="17" name="New shape"/>
          <p:cNvSpPr/>
          <p:nvPr/>
        </p:nvSpPr>
        <p:spPr>
          <a:xfrm>
            <a:off x="559918" y="1124589"/>
            <a:ext cx="835082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C00000"/>
                </a:solidFill>
                <a:latin typeface="Tahoma"/>
              </a:rPr>
              <a:t>федеральных государственных образовательных стандартов 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общего образования и </a:t>
            </a:r>
          </a:p>
        </p:txBody>
      </p:sp>
      <p:sp>
        <p:nvSpPr>
          <p:cNvPr id="18" name="New shape"/>
          <p:cNvSpPr/>
          <p:nvPr/>
        </p:nvSpPr>
        <p:spPr>
          <a:xfrm>
            <a:off x="518769" y="1368429"/>
            <a:ext cx="843269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образования обучающихся с ограниченными возможностями здоровья и умственной </a:t>
            </a:r>
          </a:p>
        </p:txBody>
      </p:sp>
      <p:sp>
        <p:nvSpPr>
          <p:cNvPr id="19" name="New shape"/>
          <p:cNvSpPr/>
          <p:nvPr/>
        </p:nvSpPr>
        <p:spPr>
          <a:xfrm>
            <a:off x="221590" y="1606706"/>
            <a:ext cx="8965461" cy="19986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отсталостью (интеллектуальными нарушениями)» (зарегистрирован 06.02.2023 № 72264):</a:t>
            </a:r>
          </a:p>
        </p:txBody>
      </p:sp>
      <p:sp>
        <p:nvSpPr>
          <p:cNvPr id="20" name="New shape"/>
          <p:cNvSpPr/>
          <p:nvPr/>
        </p:nvSpPr>
        <p:spPr>
          <a:xfrm>
            <a:off x="2694686" y="2628960"/>
            <a:ext cx="864309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1" i="0" u="none" strike="noStrike">
                <a:solidFill>
                  <a:srgbClr val="000000"/>
                </a:solidFill>
                <a:latin typeface="Tahoma Bold"/>
              </a:rPr>
              <a:t>Было</a:t>
            </a:r>
          </a:p>
        </p:txBody>
      </p:sp>
      <p:sp>
        <p:nvSpPr>
          <p:cNvPr id="21" name="New shape"/>
          <p:cNvSpPr/>
          <p:nvPr/>
        </p:nvSpPr>
        <p:spPr>
          <a:xfrm>
            <a:off x="6692138" y="2628960"/>
            <a:ext cx="910135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1" i="0" u="none" strike="noStrike">
                <a:solidFill>
                  <a:srgbClr val="FF0000"/>
                </a:solidFill>
                <a:latin typeface="Tahoma Bold"/>
              </a:rPr>
              <a:t>Стало</a:t>
            </a:r>
          </a:p>
        </p:txBody>
      </p:sp>
      <p:sp>
        <p:nvSpPr>
          <p:cNvPr id="22" name="New shape"/>
          <p:cNvSpPr/>
          <p:nvPr/>
        </p:nvSpPr>
        <p:spPr>
          <a:xfrm>
            <a:off x="184709" y="2933760"/>
            <a:ext cx="764868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п 1.7</a:t>
            </a:r>
          </a:p>
        </p:txBody>
      </p:sp>
      <p:sp>
        <p:nvSpPr>
          <p:cNvPr id="23" name="New shape"/>
          <p:cNvSpPr/>
          <p:nvPr/>
        </p:nvSpPr>
        <p:spPr>
          <a:xfrm>
            <a:off x="999134" y="2933760"/>
            <a:ext cx="1182353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ФГОС ДО</a:t>
            </a:r>
          </a:p>
        </p:txBody>
      </p:sp>
      <p:sp>
        <p:nvSpPr>
          <p:cNvPr id="24" name="New shape"/>
          <p:cNvSpPr/>
          <p:nvPr/>
        </p:nvSpPr>
        <p:spPr>
          <a:xfrm>
            <a:off x="1927606" y="2933760"/>
            <a:ext cx="1098249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является</a:t>
            </a:r>
          </a:p>
        </p:txBody>
      </p:sp>
      <p:sp>
        <p:nvSpPr>
          <p:cNvPr id="25" name="New shape"/>
          <p:cNvSpPr/>
          <p:nvPr/>
        </p:nvSpPr>
        <p:spPr>
          <a:xfrm>
            <a:off x="2773426" y="2933760"/>
            <a:ext cx="103245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основой</a:t>
            </a:r>
          </a:p>
        </p:txBody>
      </p:sp>
      <p:sp>
        <p:nvSpPr>
          <p:cNvPr id="26" name="New shape"/>
          <p:cNvSpPr/>
          <p:nvPr/>
        </p:nvSpPr>
        <p:spPr>
          <a:xfrm>
            <a:off x="3553714" y="2933760"/>
            <a:ext cx="656580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для</a:t>
            </a:r>
          </a:p>
        </p:txBody>
      </p:sp>
      <p:sp>
        <p:nvSpPr>
          <p:cNvPr id="27" name="New shape"/>
          <p:cNvSpPr/>
          <p:nvPr/>
        </p:nvSpPr>
        <p:spPr>
          <a:xfrm>
            <a:off x="3956304" y="2933760"/>
            <a:ext cx="1298133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разработки</a:t>
            </a:r>
          </a:p>
        </p:txBody>
      </p:sp>
      <p:sp>
        <p:nvSpPr>
          <p:cNvPr id="28" name="New shape"/>
          <p:cNvSpPr/>
          <p:nvPr/>
        </p:nvSpPr>
        <p:spPr>
          <a:xfrm>
            <a:off x="999134" y="3147120"/>
            <a:ext cx="1433825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вариативных</a:t>
            </a:r>
          </a:p>
        </p:txBody>
      </p:sp>
      <p:sp>
        <p:nvSpPr>
          <p:cNvPr id="29" name="New shape"/>
          <p:cNvSpPr/>
          <p:nvPr/>
        </p:nvSpPr>
        <p:spPr>
          <a:xfrm>
            <a:off x="2305558" y="3147120"/>
            <a:ext cx="1282620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примерных</a:t>
            </a:r>
          </a:p>
        </p:txBody>
      </p:sp>
      <p:sp>
        <p:nvSpPr>
          <p:cNvPr id="30" name="New shape"/>
          <p:cNvSpPr/>
          <p:nvPr/>
        </p:nvSpPr>
        <p:spPr>
          <a:xfrm>
            <a:off x="3460750" y="3147120"/>
            <a:ext cx="1792759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образовательных</a:t>
            </a:r>
          </a:p>
        </p:txBody>
      </p:sp>
      <p:sp>
        <p:nvSpPr>
          <p:cNvPr id="31" name="New shape"/>
          <p:cNvSpPr/>
          <p:nvPr/>
        </p:nvSpPr>
        <p:spPr>
          <a:xfrm>
            <a:off x="999134" y="3360480"/>
            <a:ext cx="3388601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программ дошкольного образования</a:t>
            </a:r>
          </a:p>
        </p:txBody>
      </p:sp>
      <p:sp>
        <p:nvSpPr>
          <p:cNvPr id="32" name="New shape"/>
          <p:cNvSpPr/>
          <p:nvPr/>
        </p:nvSpPr>
        <p:spPr>
          <a:xfrm>
            <a:off x="5071618" y="2933760"/>
            <a:ext cx="4026423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ФГОС ДО является основой для разработки </a:t>
            </a:r>
          </a:p>
        </p:txBody>
      </p:sp>
      <p:sp>
        <p:nvSpPr>
          <p:cNvPr id="33" name="New shape"/>
          <p:cNvSpPr/>
          <p:nvPr/>
        </p:nvSpPr>
        <p:spPr>
          <a:xfrm>
            <a:off x="5071618" y="3147120"/>
            <a:ext cx="3957775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федеральной образовательной программы </a:t>
            </a:r>
          </a:p>
        </p:txBody>
      </p:sp>
      <p:sp>
        <p:nvSpPr>
          <p:cNvPr id="34" name="New shape"/>
          <p:cNvSpPr/>
          <p:nvPr/>
        </p:nvSpPr>
        <p:spPr>
          <a:xfrm>
            <a:off x="5071618" y="3360480"/>
            <a:ext cx="2543950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дошкольного образования</a:t>
            </a:r>
          </a:p>
        </p:txBody>
      </p:sp>
      <p:sp>
        <p:nvSpPr>
          <p:cNvPr id="35" name="New shape"/>
          <p:cNvSpPr/>
          <p:nvPr/>
        </p:nvSpPr>
        <p:spPr>
          <a:xfrm>
            <a:off x="184709" y="3665534"/>
            <a:ext cx="769440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п 2.5</a:t>
            </a:r>
          </a:p>
        </p:txBody>
      </p:sp>
      <p:sp>
        <p:nvSpPr>
          <p:cNvPr id="36" name="New shape"/>
          <p:cNvSpPr/>
          <p:nvPr/>
        </p:nvSpPr>
        <p:spPr>
          <a:xfrm>
            <a:off x="999134" y="3665534"/>
            <a:ext cx="1269782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Программа</a:t>
            </a:r>
          </a:p>
        </p:txBody>
      </p:sp>
      <p:sp>
        <p:nvSpPr>
          <p:cNvPr id="37" name="New shape"/>
          <p:cNvSpPr/>
          <p:nvPr/>
        </p:nvSpPr>
        <p:spPr>
          <a:xfrm>
            <a:off x="2019046" y="3665534"/>
            <a:ext cx="1768331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разрабатывается</a:t>
            </a:r>
          </a:p>
        </p:txBody>
      </p:sp>
      <p:sp>
        <p:nvSpPr>
          <p:cNvPr id="38" name="New shape"/>
          <p:cNvSpPr/>
          <p:nvPr/>
        </p:nvSpPr>
        <p:spPr>
          <a:xfrm>
            <a:off x="3538474" y="3665534"/>
            <a:ext cx="46614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39" name="New shape"/>
          <p:cNvSpPr/>
          <p:nvPr/>
        </p:nvSpPr>
        <p:spPr>
          <a:xfrm>
            <a:off x="3755136" y="3665534"/>
            <a:ext cx="1498729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утверждается</a:t>
            </a:r>
          </a:p>
        </p:txBody>
      </p:sp>
      <p:sp>
        <p:nvSpPr>
          <p:cNvPr id="40" name="New shape"/>
          <p:cNvSpPr/>
          <p:nvPr/>
        </p:nvSpPr>
        <p:spPr>
          <a:xfrm>
            <a:off x="999135" y="3878894"/>
            <a:ext cx="152636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Организацией</a:t>
            </a:r>
          </a:p>
        </p:txBody>
      </p:sp>
      <p:sp>
        <p:nvSpPr>
          <p:cNvPr id="41" name="New shape"/>
          <p:cNvSpPr/>
          <p:nvPr/>
        </p:nvSpPr>
        <p:spPr>
          <a:xfrm>
            <a:off x="2243074" y="3878894"/>
            <a:ext cx="301086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самостоятельно в соответствии</a:t>
            </a:r>
          </a:p>
        </p:txBody>
      </p:sp>
      <p:sp>
        <p:nvSpPr>
          <p:cNvPr id="42" name="New shape"/>
          <p:cNvSpPr/>
          <p:nvPr/>
        </p:nvSpPr>
        <p:spPr>
          <a:xfrm>
            <a:off x="999134" y="4092254"/>
            <a:ext cx="447960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с</a:t>
            </a:r>
          </a:p>
        </p:txBody>
      </p:sp>
      <p:sp>
        <p:nvSpPr>
          <p:cNvPr id="43" name="New shape"/>
          <p:cNvSpPr/>
          <p:nvPr/>
        </p:nvSpPr>
        <p:spPr>
          <a:xfrm>
            <a:off x="1317625" y="4092254"/>
            <a:ext cx="1269068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настоящим</a:t>
            </a:r>
          </a:p>
        </p:txBody>
      </p:sp>
      <p:sp>
        <p:nvSpPr>
          <p:cNvPr id="44" name="New shape"/>
          <p:cNvSpPr/>
          <p:nvPr/>
        </p:nvSpPr>
        <p:spPr>
          <a:xfrm>
            <a:off x="2456434" y="4092254"/>
            <a:ext cx="133450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Стандартом</a:t>
            </a:r>
          </a:p>
        </p:txBody>
      </p:sp>
      <p:sp>
        <p:nvSpPr>
          <p:cNvPr id="45" name="New shape"/>
          <p:cNvSpPr/>
          <p:nvPr/>
        </p:nvSpPr>
        <p:spPr>
          <a:xfrm>
            <a:off x="3662172" y="4092254"/>
            <a:ext cx="46614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46" name="New shape"/>
          <p:cNvSpPr/>
          <p:nvPr/>
        </p:nvSpPr>
        <p:spPr>
          <a:xfrm>
            <a:off x="3995928" y="4092254"/>
            <a:ext cx="447960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с</a:t>
            </a:r>
          </a:p>
        </p:txBody>
      </p:sp>
      <p:sp>
        <p:nvSpPr>
          <p:cNvPr id="47" name="New shape"/>
          <p:cNvSpPr/>
          <p:nvPr/>
        </p:nvSpPr>
        <p:spPr>
          <a:xfrm>
            <a:off x="4314444" y="4092254"/>
            <a:ext cx="93973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учетом</a:t>
            </a:r>
          </a:p>
        </p:txBody>
      </p:sp>
      <p:sp>
        <p:nvSpPr>
          <p:cNvPr id="48" name="New shape"/>
          <p:cNvSpPr/>
          <p:nvPr/>
        </p:nvSpPr>
        <p:spPr>
          <a:xfrm>
            <a:off x="999134" y="4305614"/>
            <a:ext cx="2149749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Примерных программ</a:t>
            </a:r>
          </a:p>
        </p:txBody>
      </p:sp>
      <p:sp>
        <p:nvSpPr>
          <p:cNvPr id="49" name="New shape"/>
          <p:cNvSpPr/>
          <p:nvPr/>
        </p:nvSpPr>
        <p:spPr>
          <a:xfrm>
            <a:off x="5071618" y="3665534"/>
            <a:ext cx="412859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Программа разрабатывается и утверждается </a:t>
            </a:r>
          </a:p>
        </p:txBody>
      </p:sp>
      <p:sp>
        <p:nvSpPr>
          <p:cNvPr id="50" name="New shape"/>
          <p:cNvSpPr/>
          <p:nvPr/>
        </p:nvSpPr>
        <p:spPr>
          <a:xfrm>
            <a:off x="5071618" y="3878894"/>
            <a:ext cx="3089236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Организацией самостоятельно в </a:t>
            </a:r>
          </a:p>
        </p:txBody>
      </p:sp>
      <p:sp>
        <p:nvSpPr>
          <p:cNvPr id="51" name="New shape"/>
          <p:cNvSpPr/>
          <p:nvPr/>
        </p:nvSpPr>
        <p:spPr>
          <a:xfrm>
            <a:off x="5071618" y="4092254"/>
            <a:ext cx="3786816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соответствии с настоящим Стандартом </a:t>
            </a:r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и </a:t>
            </a:r>
          </a:p>
        </p:txBody>
      </p:sp>
      <p:sp>
        <p:nvSpPr>
          <p:cNvPr id="52" name="New shape"/>
          <p:cNvSpPr/>
          <p:nvPr/>
        </p:nvSpPr>
        <p:spPr>
          <a:xfrm>
            <a:off x="5071618" y="4305614"/>
            <a:ext cx="1048145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ФОП ДО</a:t>
            </a:r>
          </a:p>
        </p:txBody>
      </p:sp>
      <p:sp>
        <p:nvSpPr>
          <p:cNvPr id="53" name="New shape"/>
          <p:cNvSpPr/>
          <p:nvPr/>
        </p:nvSpPr>
        <p:spPr>
          <a:xfrm>
            <a:off x="184709" y="4610414"/>
            <a:ext cx="769440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п 2.6</a:t>
            </a:r>
          </a:p>
        </p:txBody>
      </p:sp>
      <p:sp>
        <p:nvSpPr>
          <p:cNvPr id="54" name="New shape"/>
          <p:cNvSpPr/>
          <p:nvPr/>
        </p:nvSpPr>
        <p:spPr>
          <a:xfrm>
            <a:off x="999134" y="4610414"/>
            <a:ext cx="4254619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Содержание Программы должно обеспечивать</a:t>
            </a:r>
          </a:p>
        </p:txBody>
      </p:sp>
      <p:sp>
        <p:nvSpPr>
          <p:cNvPr id="55" name="New shape"/>
          <p:cNvSpPr/>
          <p:nvPr/>
        </p:nvSpPr>
        <p:spPr>
          <a:xfrm>
            <a:off x="999134" y="4823774"/>
            <a:ext cx="425510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развитие личности, мотивации и способностей</a:t>
            </a:r>
          </a:p>
        </p:txBody>
      </p:sp>
      <p:sp>
        <p:nvSpPr>
          <p:cNvPr id="56" name="New shape"/>
          <p:cNvSpPr/>
          <p:nvPr/>
        </p:nvSpPr>
        <p:spPr>
          <a:xfrm>
            <a:off x="999134" y="5037515"/>
            <a:ext cx="836315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детей</a:t>
            </a:r>
          </a:p>
        </p:txBody>
      </p:sp>
      <p:sp>
        <p:nvSpPr>
          <p:cNvPr id="57" name="New shape"/>
          <p:cNvSpPr/>
          <p:nvPr/>
        </p:nvSpPr>
        <p:spPr>
          <a:xfrm>
            <a:off x="1622425" y="5037515"/>
            <a:ext cx="459193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58" name="New shape"/>
          <p:cNvSpPr/>
          <p:nvPr/>
        </p:nvSpPr>
        <p:spPr>
          <a:xfrm>
            <a:off x="1866646" y="5037515"/>
            <a:ext cx="124499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различных</a:t>
            </a:r>
          </a:p>
        </p:txBody>
      </p:sp>
      <p:sp>
        <p:nvSpPr>
          <p:cNvPr id="59" name="New shape"/>
          <p:cNvSpPr/>
          <p:nvPr/>
        </p:nvSpPr>
        <p:spPr>
          <a:xfrm>
            <a:off x="2898394" y="5037515"/>
            <a:ext cx="839525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видах</a:t>
            </a:r>
          </a:p>
        </p:txBody>
      </p:sp>
      <p:sp>
        <p:nvSpPr>
          <p:cNvPr id="60" name="New shape"/>
          <p:cNvSpPr/>
          <p:nvPr/>
        </p:nvSpPr>
        <p:spPr>
          <a:xfrm>
            <a:off x="3524758" y="5037515"/>
            <a:ext cx="1475906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деятельности</a:t>
            </a:r>
          </a:p>
        </p:txBody>
      </p:sp>
      <p:sp>
        <p:nvSpPr>
          <p:cNvPr id="61" name="New shape"/>
          <p:cNvSpPr/>
          <p:nvPr/>
        </p:nvSpPr>
        <p:spPr>
          <a:xfrm>
            <a:off x="4786884" y="5037515"/>
            <a:ext cx="46614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62" name="New shape"/>
          <p:cNvSpPr/>
          <p:nvPr/>
        </p:nvSpPr>
        <p:spPr>
          <a:xfrm>
            <a:off x="999134" y="5250875"/>
            <a:ext cx="4254471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охватывать следующие структурные единицы,</a:t>
            </a:r>
          </a:p>
        </p:txBody>
      </p:sp>
      <p:sp>
        <p:nvSpPr>
          <p:cNvPr id="63" name="New shape"/>
          <p:cNvSpPr/>
          <p:nvPr/>
        </p:nvSpPr>
        <p:spPr>
          <a:xfrm>
            <a:off x="999135" y="5464184"/>
            <a:ext cx="177118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представляющие</a:t>
            </a:r>
          </a:p>
        </p:txBody>
      </p:sp>
      <p:sp>
        <p:nvSpPr>
          <p:cNvPr id="64" name="New shape"/>
          <p:cNvSpPr/>
          <p:nvPr/>
        </p:nvSpPr>
        <p:spPr>
          <a:xfrm>
            <a:off x="2517394" y="5464184"/>
            <a:ext cx="1557749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определенные</a:t>
            </a:r>
          </a:p>
        </p:txBody>
      </p:sp>
      <p:sp>
        <p:nvSpPr>
          <p:cNvPr id="65" name="New shape"/>
          <p:cNvSpPr/>
          <p:nvPr/>
        </p:nvSpPr>
        <p:spPr>
          <a:xfrm>
            <a:off x="3823716" y="5464184"/>
            <a:ext cx="1430259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направления</a:t>
            </a:r>
          </a:p>
        </p:txBody>
      </p:sp>
      <p:sp>
        <p:nvSpPr>
          <p:cNvPr id="66" name="New shape"/>
          <p:cNvSpPr/>
          <p:nvPr/>
        </p:nvSpPr>
        <p:spPr>
          <a:xfrm>
            <a:off x="999134" y="5677544"/>
            <a:ext cx="1108948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развития</a:t>
            </a:r>
          </a:p>
        </p:txBody>
      </p:sp>
      <p:sp>
        <p:nvSpPr>
          <p:cNvPr id="67" name="New shape"/>
          <p:cNvSpPr/>
          <p:nvPr/>
        </p:nvSpPr>
        <p:spPr>
          <a:xfrm>
            <a:off x="1926082" y="5677544"/>
            <a:ext cx="46614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68" name="New shape"/>
          <p:cNvSpPr/>
          <p:nvPr/>
        </p:nvSpPr>
        <p:spPr>
          <a:xfrm>
            <a:off x="2209546" y="5677544"/>
            <a:ext cx="1411537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образования</a:t>
            </a:r>
          </a:p>
        </p:txBody>
      </p:sp>
      <p:sp>
        <p:nvSpPr>
          <p:cNvPr id="69" name="New shape"/>
          <p:cNvSpPr/>
          <p:nvPr/>
        </p:nvSpPr>
        <p:spPr>
          <a:xfrm>
            <a:off x="3439414" y="5677544"/>
            <a:ext cx="834710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детей</a:t>
            </a:r>
          </a:p>
        </p:txBody>
      </p:sp>
      <p:sp>
        <p:nvSpPr>
          <p:cNvPr id="70" name="New shape"/>
          <p:cNvSpPr/>
          <p:nvPr/>
        </p:nvSpPr>
        <p:spPr>
          <a:xfrm>
            <a:off x="4091940" y="5677544"/>
            <a:ext cx="913522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(далее</a:t>
            </a:r>
          </a:p>
        </p:txBody>
      </p:sp>
      <p:sp>
        <p:nvSpPr>
          <p:cNvPr id="71" name="New shape"/>
          <p:cNvSpPr/>
          <p:nvPr/>
        </p:nvSpPr>
        <p:spPr>
          <a:xfrm>
            <a:off x="4821936" y="5681378"/>
            <a:ext cx="430486" cy="178098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72" name="New shape"/>
          <p:cNvSpPr/>
          <p:nvPr/>
        </p:nvSpPr>
        <p:spPr>
          <a:xfrm>
            <a:off x="999134" y="5890904"/>
            <a:ext cx="2576676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образовательные области)</a:t>
            </a:r>
          </a:p>
        </p:txBody>
      </p:sp>
      <p:sp>
        <p:nvSpPr>
          <p:cNvPr id="73" name="New shape"/>
          <p:cNvSpPr/>
          <p:nvPr/>
        </p:nvSpPr>
        <p:spPr>
          <a:xfrm>
            <a:off x="5071618" y="4610414"/>
            <a:ext cx="4020896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Содержание ООП ДО должно обеспечивать </a:t>
            </a:r>
          </a:p>
        </p:txBody>
      </p:sp>
      <p:sp>
        <p:nvSpPr>
          <p:cNvPr id="74" name="New shape"/>
          <p:cNvSpPr/>
          <p:nvPr/>
        </p:nvSpPr>
        <p:spPr>
          <a:xfrm>
            <a:off x="5071618" y="4823774"/>
            <a:ext cx="4142680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физическое и психическое развитие ребенка </a:t>
            </a:r>
          </a:p>
        </p:txBody>
      </p:sp>
      <p:sp>
        <p:nvSpPr>
          <p:cNvPr id="75" name="New shape"/>
          <p:cNvSpPr/>
          <p:nvPr/>
        </p:nvSpPr>
        <p:spPr>
          <a:xfrm>
            <a:off x="5071618" y="5037515"/>
            <a:ext cx="3303791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в различных видах </a:t>
            </a:r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деятельности и </a:t>
            </a:r>
          </a:p>
        </p:txBody>
      </p:sp>
      <p:sp>
        <p:nvSpPr>
          <p:cNvPr id="76" name="New shape"/>
          <p:cNvSpPr/>
          <p:nvPr/>
        </p:nvSpPr>
        <p:spPr>
          <a:xfrm>
            <a:off x="5071618" y="5250875"/>
            <a:ext cx="3431409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охватывать следующие структурные </a:t>
            </a:r>
          </a:p>
        </p:txBody>
      </p:sp>
      <p:sp>
        <p:nvSpPr>
          <p:cNvPr id="77" name="New shape"/>
          <p:cNvSpPr/>
          <p:nvPr/>
        </p:nvSpPr>
        <p:spPr>
          <a:xfrm>
            <a:off x="5071618" y="5464184"/>
            <a:ext cx="3906606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единицы, представляющие </a:t>
            </a:r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определенные </a:t>
            </a:r>
          </a:p>
        </p:txBody>
      </p:sp>
      <p:sp>
        <p:nvSpPr>
          <p:cNvPr id="78" name="New shape"/>
          <p:cNvSpPr/>
          <p:nvPr/>
        </p:nvSpPr>
        <p:spPr>
          <a:xfrm>
            <a:off x="5071618" y="5677544"/>
            <a:ext cx="406841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FF0000"/>
                </a:solidFill>
                <a:latin typeface="Tahoma"/>
              </a:rPr>
              <a:t>направления обучения и воспитания </a:t>
            </a:r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(далее </a:t>
            </a:r>
          </a:p>
        </p:txBody>
      </p:sp>
      <p:sp>
        <p:nvSpPr>
          <p:cNvPr id="79" name="New shape"/>
          <p:cNvSpPr/>
          <p:nvPr/>
        </p:nvSpPr>
        <p:spPr>
          <a:xfrm>
            <a:off x="5071618" y="5890904"/>
            <a:ext cx="2727575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– образовательные области)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sp>
        <p:nvSpPr>
          <p:cNvPr id="3" name="New shape"/>
          <p:cNvSpPr/>
          <p:nvPr/>
        </p:nvSpPr>
        <p:spPr>
          <a:xfrm>
            <a:off x="364846" y="450592"/>
            <a:ext cx="5039951" cy="22060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000" b="1" i="0" u="none" strike="noStrike">
                <a:solidFill>
                  <a:srgbClr val="000000"/>
                </a:solidFill>
                <a:latin typeface="Tahoma Bold"/>
              </a:rPr>
              <a:t>Ключевые изменения во ФГОС ДО:</a:t>
            </a:r>
          </a:p>
        </p:txBody>
      </p:sp>
      <p:sp>
        <p:nvSpPr>
          <p:cNvPr id="4" name="New shape"/>
          <p:cNvSpPr/>
          <p:nvPr/>
        </p:nvSpPr>
        <p:spPr>
          <a:xfrm>
            <a:off x="364846" y="812828"/>
            <a:ext cx="867721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П. 2.6: перечень образовательных областей не изменился, однако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расширено и</a:t>
            </a:r>
          </a:p>
        </p:txBody>
      </p:sp>
      <p:sp>
        <p:nvSpPr>
          <p:cNvPr id="5" name="New shape"/>
          <p:cNvSpPr/>
          <p:nvPr/>
        </p:nvSpPr>
        <p:spPr>
          <a:xfrm>
            <a:off x="364846" y="1071753"/>
            <a:ext cx="6243120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конкретизировано содержание образовательных областей</a:t>
            </a:r>
          </a:p>
        </p:txBody>
      </p:sp>
      <p:sp>
        <p:nvSpPr>
          <p:cNvPr id="6" name="New shape"/>
          <p:cNvSpPr/>
          <p:nvPr/>
        </p:nvSpPr>
        <p:spPr>
          <a:xfrm>
            <a:off x="364846" y="1407442"/>
            <a:ext cx="57763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П.</a:t>
            </a:r>
          </a:p>
        </p:txBody>
      </p:sp>
      <p:sp>
        <p:nvSpPr>
          <p:cNvPr id="7" name="New shape"/>
          <p:cNvSpPr/>
          <p:nvPr/>
        </p:nvSpPr>
        <p:spPr>
          <a:xfrm>
            <a:off x="736702" y="1412095"/>
            <a:ext cx="739548" cy="19661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2.7:</a:t>
            </a:r>
          </a:p>
        </p:txBody>
      </p:sp>
      <p:sp>
        <p:nvSpPr>
          <p:cNvPr id="8" name="New shape"/>
          <p:cNvSpPr/>
          <p:nvPr/>
        </p:nvSpPr>
        <p:spPr>
          <a:xfrm>
            <a:off x="1270127" y="1407442"/>
            <a:ext cx="127553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частично</a:t>
            </a:r>
          </a:p>
        </p:txBody>
      </p:sp>
      <p:sp>
        <p:nvSpPr>
          <p:cNvPr id="9" name="New shape"/>
          <p:cNvSpPr/>
          <p:nvPr/>
        </p:nvSpPr>
        <p:spPr>
          <a:xfrm>
            <a:off x="2341753" y="1407442"/>
            <a:ext cx="119698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изменен</a:t>
            </a:r>
          </a:p>
        </p:txBody>
      </p:sp>
      <p:sp>
        <p:nvSpPr>
          <p:cNvPr id="10" name="New shape"/>
          <p:cNvSpPr/>
          <p:nvPr/>
        </p:nvSpPr>
        <p:spPr>
          <a:xfrm>
            <a:off x="3336925" y="1407442"/>
            <a:ext cx="129631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перечень</a:t>
            </a:r>
          </a:p>
        </p:txBody>
      </p:sp>
      <p:sp>
        <p:nvSpPr>
          <p:cNvPr id="11" name="New shape"/>
          <p:cNvSpPr/>
          <p:nvPr/>
        </p:nvSpPr>
        <p:spPr>
          <a:xfrm>
            <a:off x="4430014" y="1407442"/>
            <a:ext cx="113855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детских</a:t>
            </a:r>
          </a:p>
        </p:txBody>
      </p:sp>
      <p:sp>
        <p:nvSpPr>
          <p:cNvPr id="12" name="New shape"/>
          <p:cNvSpPr/>
          <p:nvPr/>
        </p:nvSpPr>
        <p:spPr>
          <a:xfrm>
            <a:off x="5362702" y="1407442"/>
            <a:ext cx="95179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видов</a:t>
            </a:r>
          </a:p>
        </p:txBody>
      </p:sp>
      <p:sp>
        <p:nvSpPr>
          <p:cNvPr id="13" name="New shape"/>
          <p:cNvSpPr/>
          <p:nvPr/>
        </p:nvSpPr>
        <p:spPr>
          <a:xfrm>
            <a:off x="6111240" y="1407442"/>
            <a:ext cx="172220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деятельности</a:t>
            </a:r>
          </a:p>
        </p:txBody>
      </p:sp>
      <p:sp>
        <p:nvSpPr>
          <p:cNvPr id="14" name="New shape"/>
          <p:cNvSpPr/>
          <p:nvPr/>
        </p:nvSpPr>
        <p:spPr>
          <a:xfrm>
            <a:off x="7627874" y="1407442"/>
            <a:ext cx="60129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на</a:t>
            </a:r>
          </a:p>
        </p:txBody>
      </p:sp>
      <p:sp>
        <p:nvSpPr>
          <p:cNvPr id="15" name="New shape"/>
          <p:cNvSpPr/>
          <p:nvPr/>
        </p:nvSpPr>
        <p:spPr>
          <a:xfrm>
            <a:off x="8024114" y="1407442"/>
            <a:ext cx="102299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этапах</a:t>
            </a:r>
          </a:p>
        </p:txBody>
      </p:sp>
      <p:sp>
        <p:nvSpPr>
          <p:cNvPr id="16" name="New shape"/>
          <p:cNvSpPr/>
          <p:nvPr/>
        </p:nvSpPr>
        <p:spPr>
          <a:xfrm>
            <a:off x="364846" y="1666522"/>
            <a:ext cx="507946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младенчества, раннего и дошкольного детства</a:t>
            </a:r>
          </a:p>
        </p:txBody>
      </p:sp>
      <p:sp>
        <p:nvSpPr>
          <p:cNvPr id="17" name="New shape"/>
          <p:cNvSpPr/>
          <p:nvPr/>
        </p:nvSpPr>
        <p:spPr>
          <a:xfrm>
            <a:off x="364846" y="2001802"/>
            <a:ext cx="868073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П. 2.10: уточнено, что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содержание и планируемые результаты ООП должны быть</a:t>
            </a:r>
          </a:p>
        </p:txBody>
      </p:sp>
      <p:sp>
        <p:nvSpPr>
          <p:cNvPr id="18" name="New shape"/>
          <p:cNvSpPr/>
          <p:nvPr/>
        </p:nvSpPr>
        <p:spPr>
          <a:xfrm>
            <a:off x="364846" y="2260882"/>
            <a:ext cx="622727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не ниже содержания и планируемых результатов ФОП ДО</a:t>
            </a:r>
          </a:p>
        </p:txBody>
      </p:sp>
      <p:sp>
        <p:nvSpPr>
          <p:cNvPr id="19" name="New shape"/>
          <p:cNvSpPr/>
          <p:nvPr/>
        </p:nvSpPr>
        <p:spPr>
          <a:xfrm>
            <a:off x="364846" y="2596543"/>
            <a:ext cx="57763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П.</a:t>
            </a:r>
          </a:p>
        </p:txBody>
      </p:sp>
      <p:sp>
        <p:nvSpPr>
          <p:cNvPr id="20" name="New shape"/>
          <p:cNvSpPr/>
          <p:nvPr/>
        </p:nvSpPr>
        <p:spPr>
          <a:xfrm>
            <a:off x="712318" y="2601196"/>
            <a:ext cx="862992" cy="19661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2.11:</a:t>
            </a:r>
          </a:p>
        </p:txBody>
      </p:sp>
      <p:sp>
        <p:nvSpPr>
          <p:cNvPr id="21" name="New shape"/>
          <p:cNvSpPr/>
          <p:nvPr/>
        </p:nvSpPr>
        <p:spPr>
          <a:xfrm>
            <a:off x="1344803" y="2596543"/>
            <a:ext cx="135020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уточнено,</a:t>
            </a:r>
          </a:p>
        </p:txBody>
      </p:sp>
      <p:sp>
        <p:nvSpPr>
          <p:cNvPr id="22" name="New shape"/>
          <p:cNvSpPr/>
          <p:nvPr/>
        </p:nvSpPr>
        <p:spPr>
          <a:xfrm>
            <a:off x="2465197" y="2596543"/>
            <a:ext cx="70184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что</a:t>
            </a:r>
          </a:p>
        </p:txBody>
      </p:sp>
      <p:sp>
        <p:nvSpPr>
          <p:cNvPr id="23" name="New shape"/>
          <p:cNvSpPr/>
          <p:nvPr/>
        </p:nvSpPr>
        <p:spPr>
          <a:xfrm>
            <a:off x="2937637" y="2596543"/>
            <a:ext cx="204616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содержательный</a:t>
            </a:r>
          </a:p>
        </p:txBody>
      </p:sp>
      <p:sp>
        <p:nvSpPr>
          <p:cNvPr id="24" name="New shape"/>
          <p:cNvSpPr/>
          <p:nvPr/>
        </p:nvSpPr>
        <p:spPr>
          <a:xfrm>
            <a:off x="4754626" y="2596543"/>
            <a:ext cx="232014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раздел Программы</a:t>
            </a:r>
          </a:p>
        </p:txBody>
      </p:sp>
      <p:sp>
        <p:nvSpPr>
          <p:cNvPr id="25" name="New shape"/>
          <p:cNvSpPr/>
          <p:nvPr/>
        </p:nvSpPr>
        <p:spPr>
          <a:xfrm>
            <a:off x="6844284" y="2596543"/>
            <a:ext cx="111821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должен</a:t>
            </a:r>
          </a:p>
        </p:txBody>
      </p:sp>
      <p:sp>
        <p:nvSpPr>
          <p:cNvPr id="26" name="New shape"/>
          <p:cNvSpPr/>
          <p:nvPr/>
        </p:nvSpPr>
        <p:spPr>
          <a:xfrm>
            <a:off x="7734553" y="2596543"/>
            <a:ext cx="131232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включать</a:t>
            </a:r>
          </a:p>
        </p:txBody>
      </p:sp>
      <p:sp>
        <p:nvSpPr>
          <p:cNvPr id="27" name="New shape"/>
          <p:cNvSpPr/>
          <p:nvPr/>
        </p:nvSpPr>
        <p:spPr>
          <a:xfrm>
            <a:off x="364846" y="2855623"/>
            <a:ext cx="129891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описание</a:t>
            </a:r>
          </a:p>
        </p:txBody>
      </p:sp>
      <p:sp>
        <p:nvSpPr>
          <p:cNvPr id="28" name="New shape"/>
          <p:cNvSpPr/>
          <p:nvPr/>
        </p:nvSpPr>
        <p:spPr>
          <a:xfrm>
            <a:off x="1501775" y="2855623"/>
            <a:ext cx="208122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образовательной</a:t>
            </a:r>
          </a:p>
        </p:txBody>
      </p:sp>
      <p:sp>
        <p:nvSpPr>
          <p:cNvPr id="29" name="New shape"/>
          <p:cNvSpPr/>
          <p:nvPr/>
        </p:nvSpPr>
        <p:spPr>
          <a:xfrm>
            <a:off x="3420745" y="2855623"/>
            <a:ext cx="172069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деятельности</a:t>
            </a:r>
          </a:p>
        </p:txBody>
      </p:sp>
      <p:sp>
        <p:nvSpPr>
          <p:cNvPr id="30" name="New shape"/>
          <p:cNvSpPr/>
          <p:nvPr/>
        </p:nvSpPr>
        <p:spPr>
          <a:xfrm>
            <a:off x="4978654" y="2855623"/>
            <a:ext cx="47915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31" name="New shape"/>
          <p:cNvSpPr/>
          <p:nvPr/>
        </p:nvSpPr>
        <p:spPr>
          <a:xfrm>
            <a:off x="5295646" y="2855623"/>
            <a:ext cx="168584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соответствии</a:t>
            </a:r>
          </a:p>
        </p:txBody>
      </p:sp>
      <p:sp>
        <p:nvSpPr>
          <p:cNvPr id="32" name="New shape"/>
          <p:cNvSpPr/>
          <p:nvPr/>
        </p:nvSpPr>
        <p:spPr>
          <a:xfrm>
            <a:off x="6818376" y="2855623"/>
            <a:ext cx="46552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с</a:t>
            </a:r>
          </a:p>
        </p:txBody>
      </p:sp>
      <p:sp>
        <p:nvSpPr>
          <p:cNvPr id="33" name="New shape"/>
          <p:cNvSpPr/>
          <p:nvPr/>
        </p:nvSpPr>
        <p:spPr>
          <a:xfrm>
            <a:off x="7123176" y="2855623"/>
            <a:ext cx="192130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направлениями</a:t>
            </a:r>
          </a:p>
        </p:txBody>
      </p:sp>
      <p:sp>
        <p:nvSpPr>
          <p:cNvPr id="34" name="New shape"/>
          <p:cNvSpPr/>
          <p:nvPr/>
        </p:nvSpPr>
        <p:spPr>
          <a:xfrm>
            <a:off x="364846" y="3114703"/>
            <a:ext cx="126796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развития</a:t>
            </a:r>
          </a:p>
        </p:txBody>
      </p:sp>
      <p:sp>
        <p:nvSpPr>
          <p:cNvPr id="35" name="New shape"/>
          <p:cNvSpPr/>
          <p:nvPr/>
        </p:nvSpPr>
        <p:spPr>
          <a:xfrm>
            <a:off x="1513967" y="3114703"/>
            <a:ext cx="124307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ребенка,</a:t>
            </a:r>
          </a:p>
        </p:txBody>
      </p:sp>
      <p:sp>
        <p:nvSpPr>
          <p:cNvPr id="36" name="New shape"/>
          <p:cNvSpPr/>
          <p:nvPr/>
        </p:nvSpPr>
        <p:spPr>
          <a:xfrm>
            <a:off x="2638933" y="3114703"/>
            <a:ext cx="215458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представленными</a:t>
            </a:r>
          </a:p>
        </p:txBody>
      </p:sp>
      <p:sp>
        <p:nvSpPr>
          <p:cNvPr id="37" name="New shape"/>
          <p:cNvSpPr/>
          <p:nvPr/>
        </p:nvSpPr>
        <p:spPr>
          <a:xfrm>
            <a:off x="4675378" y="3114703"/>
            <a:ext cx="47915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38" name="New shape"/>
          <p:cNvSpPr/>
          <p:nvPr/>
        </p:nvSpPr>
        <p:spPr>
          <a:xfrm>
            <a:off x="5036566" y="3114703"/>
            <a:ext cx="82476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пяти</a:t>
            </a:r>
          </a:p>
        </p:txBody>
      </p:sp>
      <p:sp>
        <p:nvSpPr>
          <p:cNvPr id="39" name="New shape"/>
          <p:cNvSpPr/>
          <p:nvPr/>
        </p:nvSpPr>
        <p:spPr>
          <a:xfrm>
            <a:off x="5743956" y="3114703"/>
            <a:ext cx="210027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образовательных</a:t>
            </a:r>
          </a:p>
        </p:txBody>
      </p:sp>
      <p:sp>
        <p:nvSpPr>
          <p:cNvPr id="40" name="New shape"/>
          <p:cNvSpPr/>
          <p:nvPr/>
        </p:nvSpPr>
        <p:spPr>
          <a:xfrm>
            <a:off x="7725410" y="3114703"/>
            <a:ext cx="132120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областях,</a:t>
            </a:r>
          </a:p>
        </p:txBody>
      </p:sp>
      <p:sp>
        <p:nvSpPr>
          <p:cNvPr id="41" name="New shape"/>
          <p:cNvSpPr/>
          <p:nvPr/>
        </p:nvSpPr>
        <p:spPr>
          <a:xfrm>
            <a:off x="364846" y="3373783"/>
            <a:ext cx="169861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Федеральной</a:t>
            </a:r>
          </a:p>
        </p:txBody>
      </p:sp>
      <p:sp>
        <p:nvSpPr>
          <p:cNvPr id="42" name="New shape"/>
          <p:cNvSpPr/>
          <p:nvPr/>
        </p:nvSpPr>
        <p:spPr>
          <a:xfrm>
            <a:off x="1988185" y="3373783"/>
            <a:ext cx="208122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образовательной</a:t>
            </a:r>
          </a:p>
        </p:txBody>
      </p:sp>
      <p:sp>
        <p:nvSpPr>
          <p:cNvPr id="43" name="New shape"/>
          <p:cNvSpPr/>
          <p:nvPr/>
        </p:nvSpPr>
        <p:spPr>
          <a:xfrm>
            <a:off x="3995674" y="3373783"/>
            <a:ext cx="156206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программой</a:t>
            </a:r>
          </a:p>
        </p:txBody>
      </p:sp>
      <p:sp>
        <p:nvSpPr>
          <p:cNvPr id="44" name="New shape"/>
          <p:cNvSpPr/>
          <p:nvPr/>
        </p:nvSpPr>
        <p:spPr>
          <a:xfrm>
            <a:off x="5481574" y="3373783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45" name="New shape"/>
          <p:cNvSpPr/>
          <p:nvPr/>
        </p:nvSpPr>
        <p:spPr>
          <a:xfrm>
            <a:off x="5894832" y="3373783"/>
            <a:ext cx="46552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с</a:t>
            </a:r>
          </a:p>
        </p:txBody>
      </p:sp>
      <p:sp>
        <p:nvSpPr>
          <p:cNvPr id="46" name="New shape"/>
          <p:cNvSpPr/>
          <p:nvPr/>
        </p:nvSpPr>
        <p:spPr>
          <a:xfrm>
            <a:off x="6286500" y="3373783"/>
            <a:ext cx="106216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учетом</a:t>
            </a:r>
          </a:p>
        </p:txBody>
      </p:sp>
      <p:sp>
        <p:nvSpPr>
          <p:cNvPr id="47" name="New shape"/>
          <p:cNvSpPr/>
          <p:nvPr/>
        </p:nvSpPr>
        <p:spPr>
          <a:xfrm>
            <a:off x="7274051" y="3373783"/>
            <a:ext cx="177262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используемых</a:t>
            </a:r>
          </a:p>
        </p:txBody>
      </p:sp>
      <p:sp>
        <p:nvSpPr>
          <p:cNvPr id="48" name="New shape"/>
          <p:cNvSpPr/>
          <p:nvPr/>
        </p:nvSpPr>
        <p:spPr>
          <a:xfrm>
            <a:off x="364846" y="3632863"/>
            <a:ext cx="790539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методических пособий, обеспечивающих реализацию данного содержания</a:t>
            </a:r>
          </a:p>
        </p:txBody>
      </p:sp>
      <p:sp>
        <p:nvSpPr>
          <p:cNvPr id="49" name="New shape"/>
          <p:cNvSpPr/>
          <p:nvPr/>
        </p:nvSpPr>
        <p:spPr>
          <a:xfrm>
            <a:off x="364846" y="3967988"/>
            <a:ext cx="577728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П.</a:t>
            </a:r>
          </a:p>
        </p:txBody>
      </p:sp>
      <p:sp>
        <p:nvSpPr>
          <p:cNvPr id="50" name="New shape"/>
          <p:cNvSpPr/>
          <p:nvPr/>
        </p:nvSpPr>
        <p:spPr>
          <a:xfrm>
            <a:off x="707746" y="3972648"/>
            <a:ext cx="861576" cy="19676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2.12:</a:t>
            </a:r>
          </a:p>
        </p:txBody>
      </p:sp>
      <p:sp>
        <p:nvSpPr>
          <p:cNvPr id="51" name="New shape"/>
          <p:cNvSpPr/>
          <p:nvPr/>
        </p:nvSpPr>
        <p:spPr>
          <a:xfrm>
            <a:off x="1334135" y="3967988"/>
            <a:ext cx="1210507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указано,</a:t>
            </a:r>
          </a:p>
        </p:txBody>
      </p:sp>
      <p:sp>
        <p:nvSpPr>
          <p:cNvPr id="52" name="New shape"/>
          <p:cNvSpPr/>
          <p:nvPr/>
        </p:nvSpPr>
        <p:spPr>
          <a:xfrm>
            <a:off x="2309749" y="3967988"/>
            <a:ext cx="701448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что</a:t>
            </a:r>
          </a:p>
        </p:txBody>
      </p:sp>
      <p:sp>
        <p:nvSpPr>
          <p:cNvPr id="53" name="New shape"/>
          <p:cNvSpPr/>
          <p:nvPr/>
        </p:nvSpPr>
        <p:spPr>
          <a:xfrm>
            <a:off x="2776093" y="3967988"/>
            <a:ext cx="1723249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обязательная</a:t>
            </a:r>
          </a:p>
        </p:txBody>
      </p:sp>
      <p:sp>
        <p:nvSpPr>
          <p:cNvPr id="54" name="New shape"/>
          <p:cNvSpPr/>
          <p:nvPr/>
        </p:nvSpPr>
        <p:spPr>
          <a:xfrm>
            <a:off x="4265422" y="3967988"/>
            <a:ext cx="903641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часть</a:t>
            </a:r>
          </a:p>
        </p:txBody>
      </p:sp>
      <p:sp>
        <p:nvSpPr>
          <p:cNvPr id="55" name="New shape"/>
          <p:cNvSpPr/>
          <p:nvPr/>
        </p:nvSpPr>
        <p:spPr>
          <a:xfrm>
            <a:off x="4932934" y="3967988"/>
            <a:ext cx="1474029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программы</a:t>
            </a:r>
          </a:p>
        </p:txBody>
      </p:sp>
      <p:sp>
        <p:nvSpPr>
          <p:cNvPr id="56" name="New shape"/>
          <p:cNvSpPr/>
          <p:nvPr/>
        </p:nvSpPr>
        <p:spPr>
          <a:xfrm>
            <a:off x="6172200" y="3967988"/>
            <a:ext cx="1116670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должна</a:t>
            </a:r>
          </a:p>
        </p:txBody>
      </p:sp>
      <p:sp>
        <p:nvSpPr>
          <p:cNvPr id="57" name="New shape"/>
          <p:cNvSpPr/>
          <p:nvPr/>
        </p:nvSpPr>
        <p:spPr>
          <a:xfrm>
            <a:off x="7054596" y="3967988"/>
            <a:ext cx="1991756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соответствовать</a:t>
            </a:r>
          </a:p>
        </p:txBody>
      </p:sp>
      <p:sp>
        <p:nvSpPr>
          <p:cNvPr id="58" name="New shape"/>
          <p:cNvSpPr/>
          <p:nvPr/>
        </p:nvSpPr>
        <p:spPr>
          <a:xfrm>
            <a:off x="364846" y="4227477"/>
            <a:ext cx="584656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ФОП ДО</a:t>
            </a:r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, и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может оформляться в виде ссылки на ФОП</a:t>
            </a:r>
          </a:p>
        </p:txBody>
      </p:sp>
      <p:sp>
        <p:nvSpPr>
          <p:cNvPr id="59" name="New shape"/>
          <p:cNvSpPr/>
          <p:nvPr/>
        </p:nvSpPr>
        <p:spPr>
          <a:xfrm>
            <a:off x="364846" y="4562757"/>
            <a:ext cx="867940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П. 2.13: указано, что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 краткой презентации ООП ДО</a:t>
            </a:r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, помимо прочего (см. ФГОС</a:t>
            </a:r>
          </a:p>
        </p:txBody>
      </p:sp>
      <p:sp>
        <p:nvSpPr>
          <p:cNvPr id="60" name="New shape"/>
          <p:cNvSpPr/>
          <p:nvPr/>
        </p:nvSpPr>
        <p:spPr>
          <a:xfrm>
            <a:off x="364846" y="4821837"/>
            <a:ext cx="557779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ДО),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должна быть представлена ссылка на ФОП ДО</a:t>
            </a:r>
          </a:p>
        </p:txBody>
      </p:sp>
      <p:sp>
        <p:nvSpPr>
          <p:cNvPr id="61" name="New shape"/>
          <p:cNvSpPr/>
          <p:nvPr/>
        </p:nvSpPr>
        <p:spPr>
          <a:xfrm>
            <a:off x="364846" y="5157117"/>
            <a:ext cx="867944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П. 3.2.9: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максимально допустимый объем образовательной нагрузки </a:t>
            </a:r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приведен в</a:t>
            </a:r>
          </a:p>
        </p:txBody>
      </p:sp>
      <p:sp>
        <p:nvSpPr>
          <p:cNvPr id="62" name="New shape"/>
          <p:cNvSpPr/>
          <p:nvPr/>
        </p:nvSpPr>
        <p:spPr>
          <a:xfrm>
            <a:off x="364846" y="5416042"/>
            <a:ext cx="4257997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соответствие с действующими СанПиН</a:t>
            </a:r>
          </a:p>
        </p:txBody>
      </p:sp>
      <p:sp>
        <p:nvSpPr>
          <p:cNvPr id="63" name="New shape"/>
          <p:cNvSpPr/>
          <p:nvPr/>
        </p:nvSpPr>
        <p:spPr>
          <a:xfrm>
            <a:off x="364846" y="5751782"/>
            <a:ext cx="868118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П. 4.6: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включены целевые ориентиры образования в младенческом возрасте</a:t>
            </a:r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, а</a:t>
            </a:r>
          </a:p>
        </p:txBody>
      </p:sp>
      <p:sp>
        <p:nvSpPr>
          <p:cNvPr id="64" name="New shape"/>
          <p:cNvSpPr/>
          <p:nvPr/>
        </p:nvSpPr>
        <p:spPr>
          <a:xfrm>
            <a:off x="364846" y="6010862"/>
            <a:ext cx="867942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также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расширены целевые ориентиры </a:t>
            </a:r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в раннем возрасте и на этапе завершения</a:t>
            </a:r>
          </a:p>
        </p:txBody>
      </p:sp>
      <p:sp>
        <p:nvSpPr>
          <p:cNvPr id="65" name="New shape"/>
          <p:cNvSpPr/>
          <p:nvPr/>
        </p:nvSpPr>
        <p:spPr>
          <a:xfrm>
            <a:off x="364846" y="6269942"/>
            <a:ext cx="301269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дошкольного образования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sp>
        <p:nvSpPr>
          <p:cNvPr id="3" name="New shape"/>
          <p:cNvSpPr/>
          <p:nvPr/>
        </p:nvSpPr>
        <p:spPr>
          <a:xfrm>
            <a:off x="1833118" y="3125089"/>
            <a:ext cx="5930798" cy="32346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3600" b="1" i="0" u="none" strike="noStrike">
                <a:solidFill>
                  <a:srgbClr val="C00000"/>
                </a:solidFill>
                <a:latin typeface="Tahoma Bold"/>
              </a:rPr>
              <a:t>ФОП ДО соответствует </a:t>
            </a:r>
          </a:p>
        </p:txBody>
      </p:sp>
      <p:sp>
        <p:nvSpPr>
          <p:cNvPr id="4" name="New shape"/>
          <p:cNvSpPr/>
          <p:nvPr/>
        </p:nvSpPr>
        <p:spPr>
          <a:xfrm>
            <a:off x="3541522" y="3749929"/>
            <a:ext cx="2519629" cy="32346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3600" b="1" i="0" u="none" strike="noStrike">
                <a:solidFill>
                  <a:srgbClr val="C00000"/>
                </a:solidFill>
                <a:latin typeface="Tahoma Bold"/>
              </a:rPr>
              <a:t>ФГОС ДО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9264" y="4538472"/>
            <a:ext cx="3321304" cy="1984756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39156" y="4538472"/>
            <a:ext cx="3321304" cy="1984756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8204" y="188976"/>
            <a:ext cx="8927592" cy="1007364"/>
          </a:xfrm>
          <a:prstGeom prst="rect">
            <a:avLst/>
          </a:prstGeom>
        </p:spPr>
      </p:pic>
      <p:pic>
        <p:nvPicPr>
          <p:cNvPr id="6" name="New picture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3632" y="184404"/>
            <a:ext cx="8949436" cy="1029208"/>
          </a:xfrm>
          <a:prstGeom prst="rect">
            <a:avLst/>
          </a:prstGeom>
        </p:spPr>
      </p:pic>
      <p:sp>
        <p:nvSpPr>
          <p:cNvPr id="7" name="New shape"/>
          <p:cNvSpPr/>
          <p:nvPr/>
        </p:nvSpPr>
        <p:spPr>
          <a:xfrm>
            <a:off x="364846" y="1410557"/>
            <a:ext cx="166344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«</a:t>
            </a:r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Федеральная</a:t>
            </a:r>
          </a:p>
        </p:txBody>
      </p:sp>
      <p:sp>
        <p:nvSpPr>
          <p:cNvPr id="8" name="New shape"/>
          <p:cNvSpPr/>
          <p:nvPr/>
        </p:nvSpPr>
        <p:spPr>
          <a:xfrm>
            <a:off x="1782191" y="1410557"/>
            <a:ext cx="131159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программа</a:t>
            </a:r>
          </a:p>
        </p:txBody>
      </p:sp>
      <p:sp>
        <p:nvSpPr>
          <p:cNvPr id="9" name="New shape"/>
          <p:cNvSpPr/>
          <p:nvPr/>
        </p:nvSpPr>
        <p:spPr>
          <a:xfrm>
            <a:off x="2847721" y="1410557"/>
            <a:ext cx="126225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позволяет</a:t>
            </a:r>
          </a:p>
        </p:txBody>
      </p:sp>
      <p:sp>
        <p:nvSpPr>
          <p:cNvPr id="10" name="New shape"/>
          <p:cNvSpPr/>
          <p:nvPr/>
        </p:nvSpPr>
        <p:spPr>
          <a:xfrm>
            <a:off x="3863086" y="1410557"/>
            <a:ext cx="146056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реализовать</a:t>
            </a:r>
          </a:p>
        </p:txBody>
      </p:sp>
      <p:sp>
        <p:nvSpPr>
          <p:cNvPr id="11" name="New shape"/>
          <p:cNvSpPr/>
          <p:nvPr/>
        </p:nvSpPr>
        <p:spPr>
          <a:xfrm>
            <a:off x="5077714" y="1410557"/>
            <a:ext cx="125863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несколько</a:t>
            </a:r>
          </a:p>
        </p:txBody>
      </p:sp>
      <p:sp>
        <p:nvSpPr>
          <p:cNvPr id="12" name="New shape"/>
          <p:cNvSpPr/>
          <p:nvPr/>
        </p:nvSpPr>
        <p:spPr>
          <a:xfrm>
            <a:off x="6091428" y="1410557"/>
            <a:ext cx="295243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основополагающих функций</a:t>
            </a:r>
          </a:p>
        </p:txBody>
      </p:sp>
      <p:sp>
        <p:nvSpPr>
          <p:cNvPr id="13" name="New shape"/>
          <p:cNvSpPr/>
          <p:nvPr/>
        </p:nvSpPr>
        <p:spPr>
          <a:xfrm>
            <a:off x="364846" y="1639157"/>
            <a:ext cx="343575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дошкольного уровня образования:</a:t>
            </a:r>
          </a:p>
        </p:txBody>
      </p:sp>
      <p:sp>
        <p:nvSpPr>
          <p:cNvPr id="14" name="New shape"/>
          <p:cNvSpPr/>
          <p:nvPr/>
        </p:nvSpPr>
        <p:spPr>
          <a:xfrm>
            <a:off x="364846" y="1948053"/>
            <a:ext cx="527113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1.</a:t>
            </a:r>
          </a:p>
        </p:txBody>
      </p:sp>
      <p:sp>
        <p:nvSpPr>
          <p:cNvPr id="15" name="New shape"/>
          <p:cNvSpPr/>
          <p:nvPr/>
        </p:nvSpPr>
        <p:spPr>
          <a:xfrm>
            <a:off x="687934" y="1943957"/>
            <a:ext cx="133083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Обучение</a:t>
            </a:r>
          </a:p>
        </p:txBody>
      </p:sp>
      <p:sp>
        <p:nvSpPr>
          <p:cNvPr id="16" name="New shape"/>
          <p:cNvSpPr/>
          <p:nvPr/>
        </p:nvSpPr>
        <p:spPr>
          <a:xfrm>
            <a:off x="1815719" y="1943957"/>
            <a:ext cx="48996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и</a:t>
            </a:r>
          </a:p>
        </p:txBody>
      </p:sp>
      <p:sp>
        <p:nvSpPr>
          <p:cNvPr id="17" name="New shape"/>
          <p:cNvSpPr/>
          <p:nvPr/>
        </p:nvSpPr>
        <p:spPr>
          <a:xfrm>
            <a:off x="2102485" y="1943957"/>
            <a:ext cx="151980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воспитание</a:t>
            </a:r>
          </a:p>
        </p:txBody>
      </p:sp>
      <p:sp>
        <p:nvSpPr>
          <p:cNvPr id="18" name="New shape"/>
          <p:cNvSpPr/>
          <p:nvPr/>
        </p:nvSpPr>
        <p:spPr>
          <a:xfrm>
            <a:off x="3419221" y="1943957"/>
            <a:ext cx="118300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ребенка</a:t>
            </a:r>
          </a:p>
        </p:txBody>
      </p:sp>
      <p:sp>
        <p:nvSpPr>
          <p:cNvPr id="19" name="New shape"/>
          <p:cNvSpPr/>
          <p:nvPr/>
        </p:nvSpPr>
        <p:spPr>
          <a:xfrm>
            <a:off x="4399534" y="1943957"/>
            <a:ext cx="170097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дошкольного</a:t>
            </a:r>
          </a:p>
        </p:txBody>
      </p:sp>
      <p:sp>
        <p:nvSpPr>
          <p:cNvPr id="20" name="New shape"/>
          <p:cNvSpPr/>
          <p:nvPr/>
        </p:nvSpPr>
        <p:spPr>
          <a:xfrm>
            <a:off x="5897880" y="1943957"/>
            <a:ext cx="124606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возраста</a:t>
            </a:r>
          </a:p>
        </p:txBody>
      </p:sp>
      <p:sp>
        <p:nvSpPr>
          <p:cNvPr id="21" name="New shape"/>
          <p:cNvSpPr/>
          <p:nvPr/>
        </p:nvSpPr>
        <p:spPr>
          <a:xfrm>
            <a:off x="6940296" y="1943957"/>
            <a:ext cx="70961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как</a:t>
            </a:r>
          </a:p>
        </p:txBody>
      </p:sp>
      <p:sp>
        <p:nvSpPr>
          <p:cNvPr id="22" name="New shape"/>
          <p:cNvSpPr/>
          <p:nvPr/>
        </p:nvSpPr>
        <p:spPr>
          <a:xfrm>
            <a:off x="7446518" y="1943957"/>
            <a:ext cx="159829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Гражданина</a:t>
            </a:r>
          </a:p>
        </p:txBody>
      </p:sp>
      <p:sp>
        <p:nvSpPr>
          <p:cNvPr id="23" name="New shape"/>
          <p:cNvSpPr/>
          <p:nvPr/>
        </p:nvSpPr>
        <p:spPr>
          <a:xfrm>
            <a:off x="364846" y="2172402"/>
            <a:ext cx="1513069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Российской</a:t>
            </a:r>
          </a:p>
        </p:txBody>
      </p:sp>
      <p:sp>
        <p:nvSpPr>
          <p:cNvPr id="24" name="New shape"/>
          <p:cNvSpPr/>
          <p:nvPr/>
        </p:nvSpPr>
        <p:spPr>
          <a:xfrm>
            <a:off x="1748663" y="2172402"/>
            <a:ext cx="1545492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Федерации</a:t>
            </a:r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,</a:t>
            </a:r>
          </a:p>
        </p:txBody>
      </p:sp>
      <p:sp>
        <p:nvSpPr>
          <p:cNvPr id="25" name="New shape"/>
          <p:cNvSpPr/>
          <p:nvPr/>
        </p:nvSpPr>
        <p:spPr>
          <a:xfrm>
            <a:off x="3164713" y="2172402"/>
            <a:ext cx="1671437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формирование</a:t>
            </a:r>
          </a:p>
        </p:txBody>
      </p:sp>
      <p:sp>
        <p:nvSpPr>
          <p:cNvPr id="26" name="New shape"/>
          <p:cNvSpPr/>
          <p:nvPr/>
        </p:nvSpPr>
        <p:spPr>
          <a:xfrm>
            <a:off x="4707382" y="2172402"/>
            <a:ext cx="868340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основ</a:t>
            </a:r>
          </a:p>
        </p:txBody>
      </p:sp>
      <p:sp>
        <p:nvSpPr>
          <p:cNvPr id="27" name="New shape"/>
          <p:cNvSpPr/>
          <p:nvPr/>
        </p:nvSpPr>
        <p:spPr>
          <a:xfrm>
            <a:off x="5446522" y="2172402"/>
            <a:ext cx="648914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его</a:t>
            </a:r>
          </a:p>
        </p:txBody>
      </p:sp>
      <p:sp>
        <p:nvSpPr>
          <p:cNvPr id="28" name="New shape"/>
          <p:cNvSpPr/>
          <p:nvPr/>
        </p:nvSpPr>
        <p:spPr>
          <a:xfrm>
            <a:off x="5966461" y="2172402"/>
            <a:ext cx="1497424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гражданской</a:t>
            </a:r>
          </a:p>
        </p:txBody>
      </p:sp>
      <p:sp>
        <p:nvSpPr>
          <p:cNvPr id="29" name="New shape"/>
          <p:cNvSpPr/>
          <p:nvPr/>
        </p:nvSpPr>
        <p:spPr>
          <a:xfrm>
            <a:off x="7335012" y="2172402"/>
            <a:ext cx="473183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30" name="New shape"/>
          <p:cNvSpPr/>
          <p:nvPr/>
        </p:nvSpPr>
        <p:spPr>
          <a:xfrm>
            <a:off x="7678165" y="2172402"/>
            <a:ext cx="1365196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культурной</a:t>
            </a:r>
          </a:p>
        </p:txBody>
      </p:sp>
      <p:sp>
        <p:nvSpPr>
          <p:cNvPr id="31" name="New shape"/>
          <p:cNvSpPr/>
          <p:nvPr/>
        </p:nvSpPr>
        <p:spPr>
          <a:xfrm>
            <a:off x="364846" y="2401411"/>
            <a:ext cx="801417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идентичности на соответствующем его возрасту содержании доступными средствами.</a:t>
            </a:r>
          </a:p>
        </p:txBody>
      </p:sp>
      <p:sp>
        <p:nvSpPr>
          <p:cNvPr id="32" name="New shape"/>
          <p:cNvSpPr/>
          <p:nvPr/>
        </p:nvSpPr>
        <p:spPr>
          <a:xfrm>
            <a:off x="364846" y="2710307"/>
            <a:ext cx="527113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2.</a:t>
            </a:r>
          </a:p>
        </p:txBody>
      </p:sp>
      <p:sp>
        <p:nvSpPr>
          <p:cNvPr id="33" name="New shape"/>
          <p:cNvSpPr/>
          <p:nvPr/>
        </p:nvSpPr>
        <p:spPr>
          <a:xfrm>
            <a:off x="687934" y="2706211"/>
            <a:ext cx="119253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Создание</a:t>
            </a:r>
          </a:p>
        </p:txBody>
      </p:sp>
      <p:sp>
        <p:nvSpPr>
          <p:cNvPr id="34" name="New shape"/>
          <p:cNvSpPr/>
          <p:nvPr/>
        </p:nvSpPr>
        <p:spPr>
          <a:xfrm>
            <a:off x="1677035" y="2706211"/>
            <a:ext cx="117957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единого</a:t>
            </a:r>
          </a:p>
        </p:txBody>
      </p:sp>
      <p:sp>
        <p:nvSpPr>
          <p:cNvPr id="35" name="New shape"/>
          <p:cNvSpPr/>
          <p:nvPr/>
        </p:nvSpPr>
        <p:spPr>
          <a:xfrm>
            <a:off x="2654173" y="2706211"/>
            <a:ext cx="83934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ядра</a:t>
            </a:r>
          </a:p>
        </p:txBody>
      </p:sp>
      <p:sp>
        <p:nvSpPr>
          <p:cNvPr id="36" name="New shape"/>
          <p:cNvSpPr/>
          <p:nvPr/>
        </p:nvSpPr>
        <p:spPr>
          <a:xfrm>
            <a:off x="3291205" y="2706211"/>
            <a:ext cx="158648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содержания</a:t>
            </a:r>
          </a:p>
        </p:txBody>
      </p:sp>
      <p:sp>
        <p:nvSpPr>
          <p:cNvPr id="37" name="New shape"/>
          <p:cNvSpPr/>
          <p:nvPr/>
        </p:nvSpPr>
        <p:spPr>
          <a:xfrm>
            <a:off x="4675378" y="2706211"/>
            <a:ext cx="151447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дошкольного</a:t>
            </a:r>
          </a:p>
        </p:txBody>
      </p:sp>
      <p:sp>
        <p:nvSpPr>
          <p:cNvPr id="38" name="New shape"/>
          <p:cNvSpPr/>
          <p:nvPr/>
        </p:nvSpPr>
        <p:spPr>
          <a:xfrm>
            <a:off x="5986272" y="2706211"/>
            <a:ext cx="148532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образования</a:t>
            </a:r>
          </a:p>
        </p:txBody>
      </p:sp>
      <p:sp>
        <p:nvSpPr>
          <p:cNvPr id="39" name="New shape"/>
          <p:cNvSpPr/>
          <p:nvPr/>
        </p:nvSpPr>
        <p:spPr>
          <a:xfrm>
            <a:off x="7267956" y="2706211"/>
            <a:ext cx="95135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(далее</a:t>
            </a:r>
          </a:p>
        </p:txBody>
      </p:sp>
      <p:sp>
        <p:nvSpPr>
          <p:cNvPr id="40" name="New shape"/>
          <p:cNvSpPr/>
          <p:nvPr/>
        </p:nvSpPr>
        <p:spPr>
          <a:xfrm>
            <a:off x="8016494" y="2706211"/>
            <a:ext cx="46977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–</a:t>
            </a:r>
          </a:p>
        </p:txBody>
      </p:sp>
      <p:sp>
        <p:nvSpPr>
          <p:cNvPr id="41" name="New shape"/>
          <p:cNvSpPr/>
          <p:nvPr/>
        </p:nvSpPr>
        <p:spPr>
          <a:xfrm>
            <a:off x="8283194" y="2706211"/>
            <a:ext cx="76009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ДО),</a:t>
            </a:r>
          </a:p>
        </p:txBody>
      </p:sp>
      <p:sp>
        <p:nvSpPr>
          <p:cNvPr id="42" name="New shape"/>
          <p:cNvSpPr/>
          <p:nvPr/>
        </p:nvSpPr>
        <p:spPr>
          <a:xfrm>
            <a:off x="364846" y="2934811"/>
            <a:ext cx="867704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ориентированного на приобщение детей к традиционным нравственным и социокультурным</a:t>
            </a:r>
          </a:p>
        </p:txBody>
      </p:sp>
      <p:sp>
        <p:nvSpPr>
          <p:cNvPr id="43" name="New shape"/>
          <p:cNvSpPr/>
          <p:nvPr/>
        </p:nvSpPr>
        <p:spPr>
          <a:xfrm>
            <a:off x="364846" y="3163412"/>
            <a:ext cx="129178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ценностям</a:t>
            </a:r>
          </a:p>
        </p:txBody>
      </p:sp>
      <p:sp>
        <p:nvSpPr>
          <p:cNvPr id="44" name="New shape"/>
          <p:cNvSpPr/>
          <p:nvPr/>
        </p:nvSpPr>
        <p:spPr>
          <a:xfrm>
            <a:off x="1421003" y="3163412"/>
            <a:ext cx="143332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российского</a:t>
            </a:r>
          </a:p>
        </p:txBody>
      </p:sp>
      <p:sp>
        <p:nvSpPr>
          <p:cNvPr id="45" name="New shape"/>
          <p:cNvSpPr/>
          <p:nvPr/>
        </p:nvSpPr>
        <p:spPr>
          <a:xfrm>
            <a:off x="2620645" y="3163412"/>
            <a:ext cx="104641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народа,</a:t>
            </a:r>
          </a:p>
        </p:txBody>
      </p:sp>
      <p:sp>
        <p:nvSpPr>
          <p:cNvPr id="46" name="New shape"/>
          <p:cNvSpPr/>
          <p:nvPr/>
        </p:nvSpPr>
        <p:spPr>
          <a:xfrm>
            <a:off x="3431413" y="3163412"/>
            <a:ext cx="137522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воспитание</a:t>
            </a:r>
          </a:p>
        </p:txBody>
      </p:sp>
      <p:sp>
        <p:nvSpPr>
          <p:cNvPr id="47" name="New shape"/>
          <p:cNvSpPr/>
          <p:nvPr/>
        </p:nvSpPr>
        <p:spPr>
          <a:xfrm>
            <a:off x="4573270" y="3163412"/>
            <a:ext cx="174383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подрастающего</a:t>
            </a:r>
          </a:p>
        </p:txBody>
      </p:sp>
      <p:sp>
        <p:nvSpPr>
          <p:cNvPr id="48" name="New shape"/>
          <p:cNvSpPr/>
          <p:nvPr/>
        </p:nvSpPr>
        <p:spPr>
          <a:xfrm>
            <a:off x="6082285" y="3163412"/>
            <a:ext cx="129654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поколения</a:t>
            </a:r>
          </a:p>
        </p:txBody>
      </p:sp>
      <p:sp>
        <p:nvSpPr>
          <p:cNvPr id="49" name="New shape"/>
          <p:cNvSpPr/>
          <p:nvPr/>
        </p:nvSpPr>
        <p:spPr>
          <a:xfrm>
            <a:off x="7144512" y="3163412"/>
            <a:ext cx="65551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как</a:t>
            </a:r>
          </a:p>
        </p:txBody>
      </p:sp>
      <p:sp>
        <p:nvSpPr>
          <p:cNvPr id="50" name="New shape"/>
          <p:cNvSpPr/>
          <p:nvPr/>
        </p:nvSpPr>
        <p:spPr>
          <a:xfrm>
            <a:off x="7565389" y="3163412"/>
            <a:ext cx="124091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знающего</a:t>
            </a:r>
          </a:p>
        </p:txBody>
      </p:sp>
      <p:sp>
        <p:nvSpPr>
          <p:cNvPr id="51" name="New shape"/>
          <p:cNvSpPr/>
          <p:nvPr/>
        </p:nvSpPr>
        <p:spPr>
          <a:xfrm>
            <a:off x="8571230" y="3163412"/>
            <a:ext cx="47301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52" name="New shape"/>
          <p:cNvSpPr/>
          <p:nvPr/>
        </p:nvSpPr>
        <p:spPr>
          <a:xfrm>
            <a:off x="364846" y="3392012"/>
            <a:ext cx="685415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уважающего историю и культуру своей семьи, большой и малой Родины.</a:t>
            </a:r>
          </a:p>
        </p:txBody>
      </p:sp>
      <p:sp>
        <p:nvSpPr>
          <p:cNvPr id="53" name="New shape"/>
          <p:cNvSpPr/>
          <p:nvPr/>
        </p:nvSpPr>
        <p:spPr>
          <a:xfrm>
            <a:off x="364846" y="3696657"/>
            <a:ext cx="8678994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3. Создание единого федерального образовательного пространства воспитания и обучения</a:t>
            </a:r>
          </a:p>
        </p:txBody>
      </p:sp>
      <p:sp>
        <p:nvSpPr>
          <p:cNvPr id="54" name="New shape"/>
          <p:cNvSpPr/>
          <p:nvPr/>
        </p:nvSpPr>
        <p:spPr>
          <a:xfrm>
            <a:off x="364846" y="3925793"/>
            <a:ext cx="867844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детей от рождения до поступления в начальную школу, обеспечивающего ребенку и его</a:t>
            </a:r>
          </a:p>
        </p:txBody>
      </p:sp>
      <p:sp>
        <p:nvSpPr>
          <p:cNvPr id="55" name="New shape"/>
          <p:cNvSpPr/>
          <p:nvPr/>
        </p:nvSpPr>
        <p:spPr>
          <a:xfrm>
            <a:off x="364846" y="4154393"/>
            <a:ext cx="130454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родителям</a:t>
            </a:r>
          </a:p>
        </p:txBody>
      </p:sp>
      <p:sp>
        <p:nvSpPr>
          <p:cNvPr id="56" name="New shape"/>
          <p:cNvSpPr/>
          <p:nvPr/>
        </p:nvSpPr>
        <p:spPr>
          <a:xfrm>
            <a:off x="1485011" y="4154393"/>
            <a:ext cx="129292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(законным</a:t>
            </a:r>
          </a:p>
        </p:txBody>
      </p:sp>
      <p:sp>
        <p:nvSpPr>
          <p:cNvPr id="57" name="New shape"/>
          <p:cNvSpPr/>
          <p:nvPr/>
        </p:nvSpPr>
        <p:spPr>
          <a:xfrm>
            <a:off x="2596261" y="4154393"/>
            <a:ext cx="185851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представителям)</a:t>
            </a:r>
          </a:p>
        </p:txBody>
      </p:sp>
      <p:sp>
        <p:nvSpPr>
          <p:cNvPr id="58" name="New shape"/>
          <p:cNvSpPr/>
          <p:nvPr/>
        </p:nvSpPr>
        <p:spPr>
          <a:xfrm>
            <a:off x="4271518" y="4154393"/>
            <a:ext cx="117367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равные,</a:t>
            </a:r>
          </a:p>
        </p:txBody>
      </p:sp>
      <p:sp>
        <p:nvSpPr>
          <p:cNvPr id="59" name="New shape"/>
          <p:cNvSpPr/>
          <p:nvPr/>
        </p:nvSpPr>
        <p:spPr>
          <a:xfrm>
            <a:off x="5262118" y="4154393"/>
            <a:ext cx="177374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качественные</a:t>
            </a:r>
          </a:p>
        </p:txBody>
      </p:sp>
      <p:sp>
        <p:nvSpPr>
          <p:cNvPr id="60" name="New shape"/>
          <p:cNvSpPr/>
          <p:nvPr/>
        </p:nvSpPr>
        <p:spPr>
          <a:xfrm>
            <a:off x="6851903" y="4154393"/>
            <a:ext cx="117271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условия</a:t>
            </a:r>
          </a:p>
        </p:txBody>
      </p:sp>
      <p:sp>
        <p:nvSpPr>
          <p:cNvPr id="61" name="New shape"/>
          <p:cNvSpPr/>
          <p:nvPr/>
        </p:nvSpPr>
        <p:spPr>
          <a:xfrm>
            <a:off x="7839710" y="4154393"/>
            <a:ext cx="71608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1" i="0" u="none" strike="noStrike">
                <a:solidFill>
                  <a:srgbClr val="000000"/>
                </a:solidFill>
                <a:latin typeface="Tahoma Bold"/>
              </a:rPr>
              <a:t>ДО</a:t>
            </a:r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,</a:t>
            </a:r>
          </a:p>
        </p:txBody>
      </p:sp>
      <p:sp>
        <p:nvSpPr>
          <p:cNvPr id="62" name="New shape"/>
          <p:cNvSpPr/>
          <p:nvPr/>
        </p:nvSpPr>
        <p:spPr>
          <a:xfrm>
            <a:off x="8371586" y="4154393"/>
            <a:ext cx="67303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вне</a:t>
            </a:r>
          </a:p>
        </p:txBody>
      </p:sp>
      <p:sp>
        <p:nvSpPr>
          <p:cNvPr id="63" name="New shape"/>
          <p:cNvSpPr/>
          <p:nvPr/>
        </p:nvSpPr>
        <p:spPr>
          <a:xfrm>
            <a:off x="364846" y="4382993"/>
            <a:ext cx="352281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зависимости от места проживания»</a:t>
            </a:r>
          </a:p>
        </p:txBody>
      </p:sp>
      <p:sp>
        <p:nvSpPr>
          <p:cNvPr id="64" name="New shape"/>
          <p:cNvSpPr/>
          <p:nvPr/>
        </p:nvSpPr>
        <p:spPr>
          <a:xfrm>
            <a:off x="364846" y="4923921"/>
            <a:ext cx="172156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«Федеральная</a:t>
            </a:r>
          </a:p>
        </p:txBody>
      </p:sp>
      <p:sp>
        <p:nvSpPr>
          <p:cNvPr id="65" name="New shape"/>
          <p:cNvSpPr/>
          <p:nvPr/>
        </p:nvSpPr>
        <p:spPr>
          <a:xfrm>
            <a:off x="1928749" y="4923921"/>
            <a:ext cx="137212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программа</a:t>
            </a:r>
          </a:p>
        </p:txBody>
      </p:sp>
      <p:sp>
        <p:nvSpPr>
          <p:cNvPr id="66" name="New shape"/>
          <p:cNvSpPr/>
          <p:nvPr/>
        </p:nvSpPr>
        <p:spPr>
          <a:xfrm>
            <a:off x="3143377" y="4923921"/>
            <a:ext cx="145077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определяет</a:t>
            </a:r>
          </a:p>
        </p:txBody>
      </p:sp>
      <p:sp>
        <p:nvSpPr>
          <p:cNvPr id="67" name="New shape"/>
          <p:cNvSpPr/>
          <p:nvPr/>
        </p:nvSpPr>
        <p:spPr>
          <a:xfrm>
            <a:off x="4436110" y="4923921"/>
            <a:ext cx="117328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единые</a:t>
            </a:r>
          </a:p>
        </p:txBody>
      </p:sp>
      <p:sp>
        <p:nvSpPr>
          <p:cNvPr id="68" name="New shape"/>
          <p:cNvSpPr/>
          <p:nvPr/>
        </p:nvSpPr>
        <p:spPr>
          <a:xfrm>
            <a:off x="5451094" y="4923921"/>
            <a:ext cx="75472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для</a:t>
            </a:r>
          </a:p>
        </p:txBody>
      </p:sp>
      <p:sp>
        <p:nvSpPr>
          <p:cNvPr id="69" name="New shape"/>
          <p:cNvSpPr/>
          <p:nvPr/>
        </p:nvSpPr>
        <p:spPr>
          <a:xfrm>
            <a:off x="6047232" y="4923921"/>
            <a:ext cx="159062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Российской</a:t>
            </a:r>
          </a:p>
        </p:txBody>
      </p:sp>
      <p:sp>
        <p:nvSpPr>
          <p:cNvPr id="70" name="New shape"/>
          <p:cNvSpPr/>
          <p:nvPr/>
        </p:nvSpPr>
        <p:spPr>
          <a:xfrm>
            <a:off x="7480046" y="4923921"/>
            <a:ext cx="156427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Федерации</a:t>
            </a:r>
          </a:p>
        </p:txBody>
      </p:sp>
      <p:sp>
        <p:nvSpPr>
          <p:cNvPr id="71" name="New shape"/>
          <p:cNvSpPr/>
          <p:nvPr/>
        </p:nvSpPr>
        <p:spPr>
          <a:xfrm>
            <a:off x="364846" y="5167606"/>
            <a:ext cx="7018735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базовые объем и содержание ДО</a:t>
            </a:r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, осваиваемые обучающимися</a:t>
            </a:r>
          </a:p>
        </p:txBody>
      </p:sp>
      <p:sp>
        <p:nvSpPr>
          <p:cNvPr id="72" name="New shape"/>
          <p:cNvSpPr/>
          <p:nvPr/>
        </p:nvSpPr>
        <p:spPr>
          <a:xfrm>
            <a:off x="7124700" y="5167606"/>
            <a:ext cx="1921042" cy="19446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в организациях,</a:t>
            </a:r>
          </a:p>
        </p:txBody>
      </p:sp>
      <p:sp>
        <p:nvSpPr>
          <p:cNvPr id="73" name="New shape"/>
          <p:cNvSpPr/>
          <p:nvPr/>
        </p:nvSpPr>
        <p:spPr>
          <a:xfrm>
            <a:off x="364846" y="5411855"/>
            <a:ext cx="1984458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осуществляющих</a:t>
            </a:r>
          </a:p>
        </p:txBody>
      </p:sp>
      <p:sp>
        <p:nvSpPr>
          <p:cNvPr id="74" name="New shape"/>
          <p:cNvSpPr/>
          <p:nvPr/>
        </p:nvSpPr>
        <p:spPr>
          <a:xfrm>
            <a:off x="2116201" y="5411855"/>
            <a:ext cx="2008579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образовательную</a:t>
            </a:r>
          </a:p>
        </p:txBody>
      </p:sp>
      <p:sp>
        <p:nvSpPr>
          <p:cNvPr id="75" name="New shape"/>
          <p:cNvSpPr/>
          <p:nvPr/>
        </p:nvSpPr>
        <p:spPr>
          <a:xfrm>
            <a:off x="3890518" y="5411855"/>
            <a:ext cx="162184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деятельность</a:t>
            </a:r>
          </a:p>
        </p:txBody>
      </p:sp>
      <p:sp>
        <p:nvSpPr>
          <p:cNvPr id="76" name="New shape"/>
          <p:cNvSpPr/>
          <p:nvPr/>
        </p:nvSpPr>
        <p:spPr>
          <a:xfrm>
            <a:off x="5278882" y="5411855"/>
            <a:ext cx="98863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(далее</a:t>
            </a:r>
          </a:p>
        </p:txBody>
      </p:sp>
      <p:sp>
        <p:nvSpPr>
          <p:cNvPr id="77" name="New shape"/>
          <p:cNvSpPr/>
          <p:nvPr/>
        </p:nvSpPr>
        <p:spPr>
          <a:xfrm>
            <a:off x="6031992" y="5411855"/>
            <a:ext cx="1172370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– ДОО),</a:t>
            </a:r>
          </a:p>
        </p:txBody>
      </p:sp>
      <p:sp>
        <p:nvSpPr>
          <p:cNvPr id="78" name="New shape"/>
          <p:cNvSpPr/>
          <p:nvPr/>
        </p:nvSpPr>
        <p:spPr>
          <a:xfrm>
            <a:off x="6969251" y="5411855"/>
            <a:ext cx="47987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79" name="New shape"/>
          <p:cNvSpPr/>
          <p:nvPr/>
        </p:nvSpPr>
        <p:spPr>
          <a:xfrm>
            <a:off x="7214615" y="5411855"/>
            <a:ext cx="1826764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планируемые</a:t>
            </a:r>
          </a:p>
        </p:txBody>
      </p:sp>
      <p:sp>
        <p:nvSpPr>
          <p:cNvPr id="80" name="New shape"/>
          <p:cNvSpPr/>
          <p:nvPr/>
        </p:nvSpPr>
        <p:spPr>
          <a:xfrm>
            <a:off x="364846" y="5655720"/>
            <a:ext cx="597246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результаты освоения образовательной программы»</a:t>
            </a:r>
          </a:p>
        </p:txBody>
      </p:sp>
      <p:sp>
        <p:nvSpPr>
          <p:cNvPr id="81" name="New shape"/>
          <p:cNvSpPr/>
          <p:nvPr/>
        </p:nvSpPr>
        <p:spPr>
          <a:xfrm>
            <a:off x="364846" y="6143400"/>
            <a:ext cx="169136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Содержание</a:t>
            </a:r>
          </a:p>
        </p:txBody>
      </p:sp>
      <p:sp>
        <p:nvSpPr>
          <p:cNvPr id="82" name="New shape"/>
          <p:cNvSpPr/>
          <p:nvPr/>
        </p:nvSpPr>
        <p:spPr>
          <a:xfrm>
            <a:off x="1826387" y="6143400"/>
            <a:ext cx="49791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и</a:t>
            </a:r>
          </a:p>
        </p:txBody>
      </p:sp>
      <p:sp>
        <p:nvSpPr>
          <p:cNvPr id="83" name="New shape"/>
          <p:cNvSpPr/>
          <p:nvPr/>
        </p:nvSpPr>
        <p:spPr>
          <a:xfrm>
            <a:off x="2091817" y="6143400"/>
            <a:ext cx="1828791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планируемые</a:t>
            </a:r>
          </a:p>
        </p:txBody>
      </p:sp>
      <p:sp>
        <p:nvSpPr>
          <p:cNvPr id="84" name="New shape"/>
          <p:cNvSpPr/>
          <p:nvPr/>
        </p:nvSpPr>
        <p:spPr>
          <a:xfrm>
            <a:off x="3688969" y="6143400"/>
            <a:ext cx="2249782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образовательные</a:t>
            </a:r>
          </a:p>
        </p:txBody>
      </p:sp>
      <p:sp>
        <p:nvSpPr>
          <p:cNvPr id="85" name="New shape"/>
          <p:cNvSpPr/>
          <p:nvPr/>
        </p:nvSpPr>
        <p:spPr>
          <a:xfrm>
            <a:off x="5705856" y="6143400"/>
            <a:ext cx="1658125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результаты,</a:t>
            </a:r>
          </a:p>
        </p:txBody>
      </p:sp>
      <p:sp>
        <p:nvSpPr>
          <p:cNvPr id="86" name="New shape"/>
          <p:cNvSpPr/>
          <p:nvPr/>
        </p:nvSpPr>
        <p:spPr>
          <a:xfrm>
            <a:off x="7133844" y="6143400"/>
            <a:ext cx="1651436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заявленные</a:t>
            </a:r>
          </a:p>
        </p:txBody>
      </p:sp>
      <p:sp>
        <p:nvSpPr>
          <p:cNvPr id="87" name="New shape"/>
          <p:cNvSpPr/>
          <p:nvPr/>
        </p:nvSpPr>
        <p:spPr>
          <a:xfrm>
            <a:off x="8554465" y="6143400"/>
            <a:ext cx="488997" cy="19430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в</a:t>
            </a:r>
          </a:p>
        </p:txBody>
      </p:sp>
      <p:sp>
        <p:nvSpPr>
          <p:cNvPr id="88" name="New shape"/>
          <p:cNvSpPr/>
          <p:nvPr/>
        </p:nvSpPr>
        <p:spPr>
          <a:xfrm>
            <a:off x="364846" y="6387240"/>
            <a:ext cx="6345985" cy="19430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600" b="1" i="0" u="none" strike="noStrike">
                <a:solidFill>
                  <a:srgbClr val="000000"/>
                </a:solidFill>
                <a:latin typeface="Tahoma Bold"/>
              </a:rPr>
              <a:t>ФОП ДО, ОБЯЗАТЕЛЬНЫ для достижения в каждой ДОО</a:t>
            </a:r>
          </a:p>
        </p:txBody>
      </p:sp>
      <p:sp>
        <p:nvSpPr>
          <p:cNvPr id="89" name="New shape"/>
          <p:cNvSpPr/>
          <p:nvPr/>
        </p:nvSpPr>
        <p:spPr>
          <a:xfrm>
            <a:off x="628498" y="347027"/>
            <a:ext cx="8220456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Приказ Министерства просвещения Российской Федерации от 25.11.2022 </a:t>
            </a:r>
          </a:p>
        </p:txBody>
      </p:sp>
      <p:sp>
        <p:nvSpPr>
          <p:cNvPr id="90" name="New shape"/>
          <p:cNvSpPr/>
          <p:nvPr/>
        </p:nvSpPr>
        <p:spPr>
          <a:xfrm>
            <a:off x="822046" y="621347"/>
            <a:ext cx="7832726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№ 1028 </a:t>
            </a:r>
            <a:r>
              <a:rPr sz="1800" b="0" i="0" u="none" strike="noStrike">
                <a:solidFill>
                  <a:srgbClr val="C00000"/>
                </a:solidFill>
                <a:latin typeface="Tahoma"/>
              </a:rPr>
              <a:t>«Об утверждении федеральной образовательной программы </a:t>
            </a:r>
          </a:p>
        </p:txBody>
      </p:sp>
      <p:sp>
        <p:nvSpPr>
          <p:cNvPr id="91" name="New shape"/>
          <p:cNvSpPr/>
          <p:nvPr/>
        </p:nvSpPr>
        <p:spPr>
          <a:xfrm>
            <a:off x="881481" y="889393"/>
            <a:ext cx="7647356" cy="21372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0" i="0" u="none" strike="noStrike">
                <a:solidFill>
                  <a:srgbClr val="C00000"/>
                </a:solidFill>
                <a:latin typeface="Tahoma"/>
              </a:rPr>
              <a:t>дошкольного образования» </a:t>
            </a:r>
            <a:r>
              <a:rPr sz="1800" b="0" i="0" u="none" strike="noStrike">
                <a:solidFill>
                  <a:srgbClr val="000000"/>
                </a:solidFill>
                <a:latin typeface="Tahoma"/>
              </a:rPr>
              <a:t>(зарегистрирован 28.12.2022 № 71847):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sp>
        <p:nvSpPr>
          <p:cNvPr id="3" name="New shape"/>
          <p:cNvSpPr/>
          <p:nvPr/>
        </p:nvSpPr>
        <p:spPr>
          <a:xfrm>
            <a:off x="1928495" y="140970"/>
            <a:ext cx="5551322" cy="2461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400" b="1" i="0" u="none" strike="noStrike">
                <a:solidFill>
                  <a:srgbClr val="000000"/>
                </a:solidFill>
                <a:latin typeface="Tahoma Bold"/>
              </a:rPr>
              <a:t>Особенности структуры ФОП ДО</a:t>
            </a:r>
          </a:p>
        </p:txBody>
      </p:sp>
      <p:sp>
        <p:nvSpPr>
          <p:cNvPr id="4" name="New shape"/>
          <p:cNvSpPr/>
          <p:nvPr/>
        </p:nvSpPr>
        <p:spPr>
          <a:xfrm>
            <a:off x="148742" y="540191"/>
            <a:ext cx="6649934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- Структура ООП ДО: целевой, содержательный, организационный разделы</a:t>
            </a:r>
          </a:p>
        </p:txBody>
      </p:sp>
      <p:sp>
        <p:nvSpPr>
          <p:cNvPr id="5" name="New shape"/>
          <p:cNvSpPr/>
          <p:nvPr/>
        </p:nvSpPr>
        <p:spPr>
          <a:xfrm>
            <a:off x="148742" y="951925"/>
            <a:ext cx="2119353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- В целевом разделе:</a:t>
            </a:r>
          </a:p>
        </p:txBody>
      </p:sp>
      <p:sp>
        <p:nvSpPr>
          <p:cNvPr id="6" name="New shape"/>
          <p:cNvSpPr/>
          <p:nvPr/>
        </p:nvSpPr>
        <p:spPr>
          <a:xfrm>
            <a:off x="148742" y="1163099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7" name="New shape"/>
          <p:cNvSpPr/>
          <p:nvPr/>
        </p:nvSpPr>
        <p:spPr>
          <a:xfrm>
            <a:off x="435254" y="1160054"/>
            <a:ext cx="7162347" cy="17497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Пояснительная записка: цель, задачи, принципы, подходы к формированию Программы</a:t>
            </a:r>
          </a:p>
        </p:txBody>
      </p:sp>
      <p:sp>
        <p:nvSpPr>
          <p:cNvPr id="8" name="New shape"/>
          <p:cNvSpPr/>
          <p:nvPr/>
        </p:nvSpPr>
        <p:spPr>
          <a:xfrm>
            <a:off x="148742" y="1361219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9" name="New shape"/>
          <p:cNvSpPr/>
          <p:nvPr/>
        </p:nvSpPr>
        <p:spPr>
          <a:xfrm>
            <a:off x="435254" y="1358174"/>
            <a:ext cx="4194864" cy="17497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Планируемые результаты реализации Программы</a:t>
            </a:r>
          </a:p>
        </p:txBody>
      </p:sp>
      <p:sp>
        <p:nvSpPr>
          <p:cNvPr id="10" name="New shape"/>
          <p:cNvSpPr/>
          <p:nvPr/>
        </p:nvSpPr>
        <p:spPr>
          <a:xfrm>
            <a:off x="148742" y="1559338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11" name="New shape"/>
          <p:cNvSpPr/>
          <p:nvPr/>
        </p:nvSpPr>
        <p:spPr>
          <a:xfrm>
            <a:off x="435254" y="1556294"/>
            <a:ext cx="5580614" cy="17497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Педагогическая диагностика достижения планируемых результатов</a:t>
            </a:r>
          </a:p>
        </p:txBody>
      </p:sp>
      <p:sp>
        <p:nvSpPr>
          <p:cNvPr id="12" name="New shape"/>
          <p:cNvSpPr/>
          <p:nvPr/>
        </p:nvSpPr>
        <p:spPr>
          <a:xfrm>
            <a:off x="148742" y="1912045"/>
            <a:ext cx="2797533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- В содержательном разделе:</a:t>
            </a:r>
          </a:p>
        </p:txBody>
      </p:sp>
      <p:sp>
        <p:nvSpPr>
          <p:cNvPr id="13" name="New shape"/>
          <p:cNvSpPr/>
          <p:nvPr/>
        </p:nvSpPr>
        <p:spPr>
          <a:xfrm>
            <a:off x="148742" y="2123070"/>
            <a:ext cx="423474" cy="17207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14" name="New shape"/>
          <p:cNvSpPr/>
          <p:nvPr/>
        </p:nvSpPr>
        <p:spPr>
          <a:xfrm>
            <a:off x="435254" y="2120019"/>
            <a:ext cx="7463210" cy="1751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Задачи и содержания образования (обучения и воспитания) по образовательным областям:</a:t>
            </a:r>
          </a:p>
        </p:txBody>
      </p:sp>
      <p:sp>
        <p:nvSpPr>
          <p:cNvPr id="15" name="New shape"/>
          <p:cNvSpPr/>
          <p:nvPr/>
        </p:nvSpPr>
        <p:spPr>
          <a:xfrm>
            <a:off x="583082" y="2318054"/>
            <a:ext cx="495129" cy="1754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Wingdings"/>
              </a:rPr>
              <a:t></a:t>
            </a:r>
          </a:p>
        </p:txBody>
      </p:sp>
      <p:sp>
        <p:nvSpPr>
          <p:cNvPr id="16" name="New shape"/>
          <p:cNvSpPr/>
          <p:nvPr/>
        </p:nvSpPr>
        <p:spPr>
          <a:xfrm>
            <a:off x="869594" y="2318548"/>
            <a:ext cx="3313007" cy="17497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социально-коммуникативное развитие</a:t>
            </a:r>
          </a:p>
        </p:txBody>
      </p:sp>
      <p:sp>
        <p:nvSpPr>
          <p:cNvPr id="17" name="New shape"/>
          <p:cNvSpPr/>
          <p:nvPr/>
        </p:nvSpPr>
        <p:spPr>
          <a:xfrm>
            <a:off x="583082" y="2516174"/>
            <a:ext cx="495129" cy="1754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Wingdings"/>
              </a:rPr>
              <a:t></a:t>
            </a:r>
          </a:p>
        </p:txBody>
      </p:sp>
      <p:sp>
        <p:nvSpPr>
          <p:cNvPr id="18" name="New shape"/>
          <p:cNvSpPr/>
          <p:nvPr/>
        </p:nvSpPr>
        <p:spPr>
          <a:xfrm>
            <a:off x="869594" y="2516668"/>
            <a:ext cx="2330027" cy="17497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познавательное развитие</a:t>
            </a:r>
          </a:p>
        </p:txBody>
      </p:sp>
      <p:sp>
        <p:nvSpPr>
          <p:cNvPr id="19" name="New shape"/>
          <p:cNvSpPr/>
          <p:nvPr/>
        </p:nvSpPr>
        <p:spPr>
          <a:xfrm>
            <a:off x="583082" y="2714294"/>
            <a:ext cx="495129" cy="1754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Wingdings"/>
              </a:rPr>
              <a:t></a:t>
            </a:r>
          </a:p>
        </p:txBody>
      </p:sp>
      <p:sp>
        <p:nvSpPr>
          <p:cNvPr id="20" name="New shape"/>
          <p:cNvSpPr/>
          <p:nvPr/>
        </p:nvSpPr>
        <p:spPr>
          <a:xfrm>
            <a:off x="869594" y="2714788"/>
            <a:ext cx="1724999" cy="17497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речевое развитие</a:t>
            </a:r>
          </a:p>
        </p:txBody>
      </p:sp>
      <p:sp>
        <p:nvSpPr>
          <p:cNvPr id="21" name="New shape"/>
          <p:cNvSpPr/>
          <p:nvPr/>
        </p:nvSpPr>
        <p:spPr>
          <a:xfrm>
            <a:off x="583082" y="2912414"/>
            <a:ext cx="495129" cy="1754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Wingdings"/>
              </a:rPr>
              <a:t></a:t>
            </a:r>
          </a:p>
        </p:txBody>
      </p:sp>
      <p:sp>
        <p:nvSpPr>
          <p:cNvPr id="22" name="New shape"/>
          <p:cNvSpPr/>
          <p:nvPr/>
        </p:nvSpPr>
        <p:spPr>
          <a:xfrm>
            <a:off x="869594" y="2912908"/>
            <a:ext cx="3326723" cy="17497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художественно-эстетическое развитие</a:t>
            </a:r>
          </a:p>
        </p:txBody>
      </p:sp>
      <p:sp>
        <p:nvSpPr>
          <p:cNvPr id="23" name="New shape"/>
          <p:cNvSpPr/>
          <p:nvPr/>
        </p:nvSpPr>
        <p:spPr>
          <a:xfrm>
            <a:off x="583082" y="3110534"/>
            <a:ext cx="495129" cy="1754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Wingdings"/>
              </a:rPr>
              <a:t></a:t>
            </a:r>
          </a:p>
        </p:txBody>
      </p:sp>
      <p:sp>
        <p:nvSpPr>
          <p:cNvPr id="24" name="New shape"/>
          <p:cNvSpPr/>
          <p:nvPr/>
        </p:nvSpPr>
        <p:spPr>
          <a:xfrm>
            <a:off x="869594" y="3111028"/>
            <a:ext cx="2006939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физическое развитие</a:t>
            </a:r>
          </a:p>
        </p:txBody>
      </p:sp>
      <p:sp>
        <p:nvSpPr>
          <p:cNvPr id="25" name="New shape"/>
          <p:cNvSpPr/>
          <p:nvPr/>
        </p:nvSpPr>
        <p:spPr>
          <a:xfrm>
            <a:off x="148742" y="3312193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26" name="New shape"/>
          <p:cNvSpPr/>
          <p:nvPr/>
        </p:nvSpPr>
        <p:spPr>
          <a:xfrm>
            <a:off x="435254" y="3309148"/>
            <a:ext cx="6084879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Вариативные формы, способы, методы и средства реализации Программы</a:t>
            </a:r>
          </a:p>
        </p:txBody>
      </p:sp>
      <p:sp>
        <p:nvSpPr>
          <p:cNvPr id="27" name="New shape"/>
          <p:cNvSpPr/>
          <p:nvPr/>
        </p:nvSpPr>
        <p:spPr>
          <a:xfrm>
            <a:off x="148742" y="3510313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28" name="New shape"/>
          <p:cNvSpPr/>
          <p:nvPr/>
        </p:nvSpPr>
        <p:spPr>
          <a:xfrm>
            <a:off x="435254" y="3507268"/>
            <a:ext cx="6636908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Особенности образовательной деятельности разных видов и культурных практик</a:t>
            </a:r>
          </a:p>
        </p:txBody>
      </p:sp>
      <p:sp>
        <p:nvSpPr>
          <p:cNvPr id="29" name="New shape"/>
          <p:cNvSpPr/>
          <p:nvPr/>
        </p:nvSpPr>
        <p:spPr>
          <a:xfrm>
            <a:off x="148742" y="3708814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30" name="New shape"/>
          <p:cNvSpPr/>
          <p:nvPr/>
        </p:nvSpPr>
        <p:spPr>
          <a:xfrm>
            <a:off x="435254" y="3705769"/>
            <a:ext cx="4728905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Способы и направления поддержки детской инициативы</a:t>
            </a:r>
          </a:p>
        </p:txBody>
      </p:sp>
      <p:sp>
        <p:nvSpPr>
          <p:cNvPr id="31" name="New shape"/>
          <p:cNvSpPr/>
          <p:nvPr/>
        </p:nvSpPr>
        <p:spPr>
          <a:xfrm>
            <a:off x="148742" y="3906934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32" name="New shape"/>
          <p:cNvSpPr/>
          <p:nvPr/>
        </p:nvSpPr>
        <p:spPr>
          <a:xfrm>
            <a:off x="435254" y="3903888"/>
            <a:ext cx="6772818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Особенности взаимодействия педагогического коллектива с семьями обучающихся</a:t>
            </a:r>
          </a:p>
        </p:txBody>
      </p:sp>
      <p:sp>
        <p:nvSpPr>
          <p:cNvPr id="33" name="New shape"/>
          <p:cNvSpPr/>
          <p:nvPr/>
        </p:nvSpPr>
        <p:spPr>
          <a:xfrm>
            <a:off x="148742" y="4105054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34" name="New shape"/>
          <p:cNvSpPr/>
          <p:nvPr/>
        </p:nvSpPr>
        <p:spPr>
          <a:xfrm>
            <a:off x="435254" y="4102009"/>
            <a:ext cx="8824492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Направления и задачи коррекционно-развивающей работы. Содержание коррекционно-развивающей работы</a:t>
            </a:r>
          </a:p>
        </p:txBody>
      </p:sp>
      <p:sp>
        <p:nvSpPr>
          <p:cNvPr id="35" name="New shape"/>
          <p:cNvSpPr/>
          <p:nvPr/>
        </p:nvSpPr>
        <p:spPr>
          <a:xfrm>
            <a:off x="435254" y="4300129"/>
            <a:ext cx="1526224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на уровне ДОО</a:t>
            </a:r>
          </a:p>
        </p:txBody>
      </p:sp>
      <p:sp>
        <p:nvSpPr>
          <p:cNvPr id="36" name="New shape"/>
          <p:cNvSpPr/>
          <p:nvPr/>
        </p:nvSpPr>
        <p:spPr>
          <a:xfrm>
            <a:off x="148742" y="4501293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37" name="New shape"/>
          <p:cNvSpPr/>
          <p:nvPr/>
        </p:nvSpPr>
        <p:spPr>
          <a:xfrm>
            <a:off x="435254" y="4498248"/>
            <a:ext cx="3844780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Федеральная рабочая программа воспитания</a:t>
            </a:r>
          </a:p>
        </p:txBody>
      </p:sp>
      <p:sp>
        <p:nvSpPr>
          <p:cNvPr id="38" name="New shape"/>
          <p:cNvSpPr/>
          <p:nvPr/>
        </p:nvSpPr>
        <p:spPr>
          <a:xfrm>
            <a:off x="148742" y="4853999"/>
            <a:ext cx="2873733" cy="18193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400" b="0" i="0" u="none" strike="noStrike">
                <a:solidFill>
                  <a:srgbClr val="000000"/>
                </a:solidFill>
                <a:latin typeface="Tahoma"/>
              </a:rPr>
              <a:t>- В организационном разделе:</a:t>
            </a:r>
          </a:p>
        </p:txBody>
      </p:sp>
      <p:sp>
        <p:nvSpPr>
          <p:cNvPr id="39" name="New shape"/>
          <p:cNvSpPr/>
          <p:nvPr/>
        </p:nvSpPr>
        <p:spPr>
          <a:xfrm>
            <a:off x="148742" y="5065174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40" name="New shape"/>
          <p:cNvSpPr/>
          <p:nvPr/>
        </p:nvSpPr>
        <p:spPr>
          <a:xfrm>
            <a:off x="435254" y="5062129"/>
            <a:ext cx="4934005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Психолого-педагогические условия реализации Программы</a:t>
            </a:r>
          </a:p>
        </p:txBody>
      </p:sp>
      <p:sp>
        <p:nvSpPr>
          <p:cNvPr id="41" name="New shape"/>
          <p:cNvSpPr/>
          <p:nvPr/>
        </p:nvSpPr>
        <p:spPr>
          <a:xfrm>
            <a:off x="148742" y="5263548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42" name="New shape"/>
          <p:cNvSpPr/>
          <p:nvPr/>
        </p:nvSpPr>
        <p:spPr>
          <a:xfrm>
            <a:off x="435254" y="5260503"/>
            <a:ext cx="6306962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Особенности организации развивающей предметно-пространственной среды</a:t>
            </a:r>
          </a:p>
        </p:txBody>
      </p:sp>
      <p:sp>
        <p:nvSpPr>
          <p:cNvPr id="43" name="New shape"/>
          <p:cNvSpPr/>
          <p:nvPr/>
        </p:nvSpPr>
        <p:spPr>
          <a:xfrm>
            <a:off x="148742" y="5461693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44" name="New shape"/>
          <p:cNvSpPr/>
          <p:nvPr/>
        </p:nvSpPr>
        <p:spPr>
          <a:xfrm>
            <a:off x="435254" y="5458648"/>
            <a:ext cx="2378210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Материально-техническое</a:t>
            </a:r>
          </a:p>
        </p:txBody>
      </p:sp>
      <p:sp>
        <p:nvSpPr>
          <p:cNvPr id="45" name="New shape"/>
          <p:cNvSpPr/>
          <p:nvPr/>
        </p:nvSpPr>
        <p:spPr>
          <a:xfrm>
            <a:off x="2628646" y="5458648"/>
            <a:ext cx="1336688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обеспечение</a:t>
            </a:r>
          </a:p>
        </p:txBody>
      </p:sp>
      <p:sp>
        <p:nvSpPr>
          <p:cNvPr id="46" name="New shape"/>
          <p:cNvSpPr/>
          <p:nvPr/>
        </p:nvSpPr>
        <p:spPr>
          <a:xfrm>
            <a:off x="3781044" y="5458648"/>
            <a:ext cx="1275954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Программы,</a:t>
            </a:r>
          </a:p>
        </p:txBody>
      </p:sp>
      <p:sp>
        <p:nvSpPr>
          <p:cNvPr id="47" name="New shape"/>
          <p:cNvSpPr/>
          <p:nvPr/>
        </p:nvSpPr>
        <p:spPr>
          <a:xfrm>
            <a:off x="4870704" y="5458648"/>
            <a:ext cx="1576663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обеспеченность</a:t>
            </a:r>
          </a:p>
        </p:txBody>
      </p:sp>
      <p:sp>
        <p:nvSpPr>
          <p:cNvPr id="48" name="New shape"/>
          <p:cNvSpPr/>
          <p:nvPr/>
        </p:nvSpPr>
        <p:spPr>
          <a:xfrm>
            <a:off x="6262370" y="5458648"/>
            <a:ext cx="1536503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методическими</a:t>
            </a:r>
          </a:p>
        </p:txBody>
      </p:sp>
      <p:sp>
        <p:nvSpPr>
          <p:cNvPr id="49" name="New shape"/>
          <p:cNvSpPr/>
          <p:nvPr/>
        </p:nvSpPr>
        <p:spPr>
          <a:xfrm>
            <a:off x="7614539" y="5458648"/>
            <a:ext cx="1370100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материалами</a:t>
            </a:r>
          </a:p>
        </p:txBody>
      </p:sp>
      <p:sp>
        <p:nvSpPr>
          <p:cNvPr id="50" name="New shape"/>
          <p:cNvSpPr/>
          <p:nvPr/>
        </p:nvSpPr>
        <p:spPr>
          <a:xfrm>
            <a:off x="8800464" y="5458648"/>
            <a:ext cx="458426" cy="174970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51" name="New shape"/>
          <p:cNvSpPr/>
          <p:nvPr/>
        </p:nvSpPr>
        <p:spPr>
          <a:xfrm>
            <a:off x="435254" y="5656768"/>
            <a:ext cx="3076684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средствами обучения и воспитания</a:t>
            </a:r>
          </a:p>
        </p:txBody>
      </p:sp>
      <p:sp>
        <p:nvSpPr>
          <p:cNvPr id="52" name="New shape"/>
          <p:cNvSpPr/>
          <p:nvPr/>
        </p:nvSpPr>
        <p:spPr>
          <a:xfrm>
            <a:off x="148742" y="5857933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53" name="New shape"/>
          <p:cNvSpPr/>
          <p:nvPr/>
        </p:nvSpPr>
        <p:spPr>
          <a:xfrm>
            <a:off x="435254" y="5854888"/>
            <a:ext cx="1243858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Примерный</a:t>
            </a:r>
          </a:p>
        </p:txBody>
      </p:sp>
      <p:sp>
        <p:nvSpPr>
          <p:cNvPr id="54" name="New shape"/>
          <p:cNvSpPr/>
          <p:nvPr/>
        </p:nvSpPr>
        <p:spPr>
          <a:xfrm>
            <a:off x="1442974" y="5854888"/>
            <a:ext cx="1076797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перечень</a:t>
            </a:r>
          </a:p>
        </p:txBody>
      </p:sp>
      <p:sp>
        <p:nvSpPr>
          <p:cNvPr id="55" name="New shape"/>
          <p:cNvSpPr/>
          <p:nvPr/>
        </p:nvSpPr>
        <p:spPr>
          <a:xfrm>
            <a:off x="2284222" y="5854888"/>
            <a:ext cx="1481694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литературных,</a:t>
            </a:r>
          </a:p>
        </p:txBody>
      </p:sp>
      <p:sp>
        <p:nvSpPr>
          <p:cNvPr id="56" name="New shape"/>
          <p:cNvSpPr/>
          <p:nvPr/>
        </p:nvSpPr>
        <p:spPr>
          <a:xfrm>
            <a:off x="3531108" y="5854888"/>
            <a:ext cx="1425733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музыкальных,</a:t>
            </a:r>
          </a:p>
        </p:txBody>
      </p:sp>
      <p:sp>
        <p:nvSpPr>
          <p:cNvPr id="57" name="New shape"/>
          <p:cNvSpPr/>
          <p:nvPr/>
        </p:nvSpPr>
        <p:spPr>
          <a:xfrm>
            <a:off x="4719828" y="5854888"/>
            <a:ext cx="1678546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художественных,</a:t>
            </a:r>
          </a:p>
        </p:txBody>
      </p:sp>
      <p:sp>
        <p:nvSpPr>
          <p:cNvPr id="58" name="New shape"/>
          <p:cNvSpPr/>
          <p:nvPr/>
        </p:nvSpPr>
        <p:spPr>
          <a:xfrm>
            <a:off x="6161787" y="5854888"/>
            <a:ext cx="1491570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анимационных</a:t>
            </a:r>
          </a:p>
        </p:txBody>
      </p:sp>
      <p:sp>
        <p:nvSpPr>
          <p:cNvPr id="59" name="New shape"/>
          <p:cNvSpPr/>
          <p:nvPr/>
        </p:nvSpPr>
        <p:spPr>
          <a:xfrm>
            <a:off x="7417943" y="5854888"/>
            <a:ext cx="1440217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произведений</a:t>
            </a:r>
          </a:p>
        </p:txBody>
      </p:sp>
      <p:sp>
        <p:nvSpPr>
          <p:cNvPr id="60" name="New shape"/>
          <p:cNvSpPr/>
          <p:nvPr/>
        </p:nvSpPr>
        <p:spPr>
          <a:xfrm>
            <a:off x="8623426" y="5854888"/>
            <a:ext cx="636843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для</a:t>
            </a:r>
          </a:p>
        </p:txBody>
      </p:sp>
      <p:sp>
        <p:nvSpPr>
          <p:cNvPr id="61" name="New shape"/>
          <p:cNvSpPr/>
          <p:nvPr/>
        </p:nvSpPr>
        <p:spPr>
          <a:xfrm>
            <a:off x="435254" y="6053008"/>
            <a:ext cx="2176835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реализации Программы</a:t>
            </a:r>
          </a:p>
        </p:txBody>
      </p:sp>
      <p:sp>
        <p:nvSpPr>
          <p:cNvPr id="62" name="New shape"/>
          <p:cNvSpPr/>
          <p:nvPr/>
        </p:nvSpPr>
        <p:spPr>
          <a:xfrm>
            <a:off x="148742" y="6254173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63" name="New shape"/>
          <p:cNvSpPr/>
          <p:nvPr/>
        </p:nvSpPr>
        <p:spPr>
          <a:xfrm>
            <a:off x="435254" y="6251128"/>
            <a:ext cx="3636827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00000"/>
                </a:solidFill>
                <a:latin typeface="Tahoma"/>
              </a:rPr>
              <a:t>Кадровые условия реализации Программы</a:t>
            </a:r>
          </a:p>
        </p:txBody>
      </p:sp>
      <p:sp>
        <p:nvSpPr>
          <p:cNvPr id="64" name="New shape"/>
          <p:cNvSpPr/>
          <p:nvPr/>
        </p:nvSpPr>
        <p:spPr>
          <a:xfrm>
            <a:off x="148742" y="6452293"/>
            <a:ext cx="423367" cy="17192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D0D0D"/>
                </a:solidFill>
                <a:latin typeface="Arial"/>
              </a:rPr>
              <a:t>•</a:t>
            </a:r>
          </a:p>
        </p:txBody>
      </p:sp>
      <p:sp>
        <p:nvSpPr>
          <p:cNvPr id="65" name="New shape"/>
          <p:cNvSpPr/>
          <p:nvPr/>
        </p:nvSpPr>
        <p:spPr>
          <a:xfrm>
            <a:off x="435254" y="6449247"/>
            <a:ext cx="4982834" cy="174971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0D0D0D"/>
                </a:solidFill>
                <a:latin typeface="Tahoma"/>
              </a:rPr>
              <a:t>Примерный режим и распорядок дня в дошкольных группах</a:t>
            </a:r>
          </a:p>
        </p:txBody>
      </p:sp>
      <p:sp>
        <p:nvSpPr>
          <p:cNvPr id="66" name="New shape"/>
          <p:cNvSpPr/>
          <p:nvPr/>
        </p:nvSpPr>
        <p:spPr>
          <a:xfrm>
            <a:off x="148742" y="6650264"/>
            <a:ext cx="423474" cy="17207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Arial"/>
              </a:rPr>
              <a:t>•</a:t>
            </a:r>
          </a:p>
        </p:txBody>
      </p:sp>
      <p:sp>
        <p:nvSpPr>
          <p:cNvPr id="67" name="New shape"/>
          <p:cNvSpPr/>
          <p:nvPr/>
        </p:nvSpPr>
        <p:spPr>
          <a:xfrm>
            <a:off x="435254" y="6647214"/>
            <a:ext cx="4770866" cy="17512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300" b="0" i="0" u="none" strike="noStrike">
                <a:solidFill>
                  <a:srgbClr val="FF0000"/>
                </a:solidFill>
                <a:latin typeface="Tahoma"/>
              </a:rPr>
              <a:t>Федеральный календарный план воспитательной работы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" y="1196340"/>
            <a:ext cx="327660" cy="32766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27120" y="1126617"/>
            <a:ext cx="2333752" cy="35560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40208" y="5693664"/>
            <a:ext cx="327660" cy="327660"/>
          </a:xfrm>
          <a:prstGeom prst="rect">
            <a:avLst/>
          </a:prstGeom>
        </p:spPr>
      </p:pic>
      <p:sp>
        <p:nvSpPr>
          <p:cNvPr id="6" name="New shape"/>
          <p:cNvSpPr/>
          <p:nvPr/>
        </p:nvSpPr>
        <p:spPr>
          <a:xfrm>
            <a:off x="1667891" y="176566"/>
            <a:ext cx="6072250" cy="25231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2500" b="1" i="0" u="none" strike="noStrike">
                <a:solidFill>
                  <a:srgbClr val="000000"/>
                </a:solidFill>
                <a:latin typeface="Tahoma Bold"/>
              </a:rPr>
              <a:t>Особенности содержания ФОП ДО</a:t>
            </a:r>
          </a:p>
        </p:txBody>
      </p:sp>
      <p:sp>
        <p:nvSpPr>
          <p:cNvPr id="7" name="New shape"/>
          <p:cNvSpPr/>
          <p:nvPr/>
        </p:nvSpPr>
        <p:spPr>
          <a:xfrm>
            <a:off x="3577463" y="925512"/>
            <a:ext cx="2753030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Общие положения: </a:t>
            </a:r>
          </a:p>
        </p:txBody>
      </p:sp>
      <p:sp>
        <p:nvSpPr>
          <p:cNvPr id="8" name="New shape"/>
          <p:cNvSpPr/>
          <p:nvPr/>
        </p:nvSpPr>
        <p:spPr>
          <a:xfrm>
            <a:off x="580949" y="1257268"/>
            <a:ext cx="855162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 Опора Программы на принципы дошкольного образования, зафиксированные во ФГОС ДО</a:t>
            </a:r>
          </a:p>
        </p:txBody>
      </p:sp>
      <p:sp>
        <p:nvSpPr>
          <p:cNvPr id="9" name="New shape"/>
          <p:cNvSpPr/>
          <p:nvPr/>
        </p:nvSpPr>
        <p:spPr>
          <a:xfrm>
            <a:off x="580949" y="1566164"/>
            <a:ext cx="434911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10" name="New shape"/>
          <p:cNvSpPr/>
          <p:nvPr/>
        </p:nvSpPr>
        <p:spPr>
          <a:xfrm>
            <a:off x="814121" y="1562068"/>
            <a:ext cx="159048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Обязательная</a:t>
            </a:r>
          </a:p>
        </p:txBody>
      </p:sp>
      <p:sp>
        <p:nvSpPr>
          <p:cNvPr id="11" name="New shape"/>
          <p:cNvSpPr/>
          <p:nvPr/>
        </p:nvSpPr>
        <p:spPr>
          <a:xfrm>
            <a:off x="2202434" y="1562068"/>
            <a:ext cx="84220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часть</a:t>
            </a:r>
          </a:p>
        </p:txBody>
      </p:sp>
      <p:sp>
        <p:nvSpPr>
          <p:cNvPr id="12" name="New shape"/>
          <p:cNvSpPr/>
          <p:nvPr/>
        </p:nvSpPr>
        <p:spPr>
          <a:xfrm>
            <a:off x="2842895" y="1562068"/>
            <a:ext cx="64617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(не</a:t>
            </a:r>
          </a:p>
        </p:txBody>
      </p:sp>
      <p:sp>
        <p:nvSpPr>
          <p:cNvPr id="13" name="New shape"/>
          <p:cNvSpPr/>
          <p:nvPr/>
        </p:nvSpPr>
        <p:spPr>
          <a:xfrm>
            <a:off x="3286379" y="1562068"/>
            <a:ext cx="89382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менее</a:t>
            </a:r>
          </a:p>
        </p:txBody>
      </p:sp>
      <p:sp>
        <p:nvSpPr>
          <p:cNvPr id="14" name="New shape"/>
          <p:cNvSpPr/>
          <p:nvPr/>
        </p:nvSpPr>
        <p:spPr>
          <a:xfrm>
            <a:off x="3978275" y="1566164"/>
            <a:ext cx="818452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60%,</a:t>
            </a:r>
          </a:p>
        </p:txBody>
      </p:sp>
      <p:sp>
        <p:nvSpPr>
          <p:cNvPr id="15" name="New shape"/>
          <p:cNvSpPr/>
          <p:nvPr/>
        </p:nvSpPr>
        <p:spPr>
          <a:xfrm>
            <a:off x="4594225" y="1562068"/>
            <a:ext cx="102793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должна</a:t>
            </a:r>
          </a:p>
        </p:txBody>
      </p:sp>
      <p:sp>
        <p:nvSpPr>
          <p:cNvPr id="16" name="New shape"/>
          <p:cNvSpPr/>
          <p:nvPr/>
        </p:nvSpPr>
        <p:spPr>
          <a:xfrm>
            <a:off x="5420233" y="1562068"/>
            <a:ext cx="180174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соответствовать</a:t>
            </a:r>
          </a:p>
        </p:txBody>
      </p:sp>
      <p:sp>
        <p:nvSpPr>
          <p:cNvPr id="17" name="New shape"/>
          <p:cNvSpPr/>
          <p:nvPr/>
        </p:nvSpPr>
        <p:spPr>
          <a:xfrm>
            <a:off x="7020814" y="1562068"/>
            <a:ext cx="77190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ФОП</a:t>
            </a:r>
          </a:p>
        </p:txBody>
      </p:sp>
      <p:sp>
        <p:nvSpPr>
          <p:cNvPr id="18" name="New shape"/>
          <p:cNvSpPr/>
          <p:nvPr/>
        </p:nvSpPr>
        <p:spPr>
          <a:xfrm>
            <a:off x="7589265" y="1562068"/>
            <a:ext cx="70237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ДО</a:t>
            </a:r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)</a:t>
            </a:r>
          </a:p>
        </p:txBody>
      </p:sp>
      <p:sp>
        <p:nvSpPr>
          <p:cNvPr id="19" name="New shape"/>
          <p:cNvSpPr/>
          <p:nvPr/>
        </p:nvSpPr>
        <p:spPr>
          <a:xfrm>
            <a:off x="8092439" y="1562068"/>
            <a:ext cx="47301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20" name="New shape"/>
          <p:cNvSpPr/>
          <p:nvPr/>
        </p:nvSpPr>
        <p:spPr>
          <a:xfrm>
            <a:off x="8362188" y="1562068"/>
            <a:ext cx="89992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часть,</a:t>
            </a:r>
          </a:p>
        </p:txBody>
      </p:sp>
      <p:sp>
        <p:nvSpPr>
          <p:cNvPr id="21" name="New shape"/>
          <p:cNvSpPr/>
          <p:nvPr/>
        </p:nvSpPr>
        <p:spPr>
          <a:xfrm>
            <a:off x="580949" y="1790514"/>
            <a:ext cx="6813172" cy="18827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формируемая участниками образовательных отношений (не более 40%)</a:t>
            </a:r>
          </a:p>
        </p:txBody>
      </p:sp>
      <p:sp>
        <p:nvSpPr>
          <p:cNvPr id="22" name="New shape"/>
          <p:cNvSpPr/>
          <p:nvPr/>
        </p:nvSpPr>
        <p:spPr>
          <a:xfrm>
            <a:off x="580949" y="2095722"/>
            <a:ext cx="96812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 ФОП</a:t>
            </a:r>
          </a:p>
        </p:txBody>
      </p:sp>
      <p:sp>
        <p:nvSpPr>
          <p:cNvPr id="23" name="New shape"/>
          <p:cNvSpPr/>
          <p:nvPr/>
        </p:nvSpPr>
        <p:spPr>
          <a:xfrm>
            <a:off x="1309370" y="2095722"/>
            <a:ext cx="120415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включает</a:t>
            </a:r>
          </a:p>
        </p:txBody>
      </p:sp>
      <p:sp>
        <p:nvSpPr>
          <p:cNvPr id="24" name="New shape"/>
          <p:cNvSpPr/>
          <p:nvPr/>
        </p:nvSpPr>
        <p:spPr>
          <a:xfrm>
            <a:off x="2272538" y="2095722"/>
            <a:ext cx="46558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25" name="New shape"/>
          <p:cNvSpPr/>
          <p:nvPr/>
        </p:nvSpPr>
        <p:spPr>
          <a:xfrm>
            <a:off x="2499995" y="2095722"/>
            <a:ext cx="76009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себя</a:t>
            </a:r>
          </a:p>
        </p:txBody>
      </p:sp>
      <p:sp>
        <p:nvSpPr>
          <p:cNvPr id="26" name="New shape"/>
          <p:cNvSpPr/>
          <p:nvPr/>
        </p:nvSpPr>
        <p:spPr>
          <a:xfrm>
            <a:off x="3019679" y="2095722"/>
            <a:ext cx="230409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учебно-методическую</a:t>
            </a:r>
          </a:p>
        </p:txBody>
      </p:sp>
      <p:sp>
        <p:nvSpPr>
          <p:cNvPr id="27" name="New shape"/>
          <p:cNvSpPr/>
          <p:nvPr/>
        </p:nvSpPr>
        <p:spPr>
          <a:xfrm>
            <a:off x="5084953" y="2095722"/>
            <a:ext cx="170364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документацию,</a:t>
            </a:r>
          </a:p>
        </p:txBody>
      </p:sp>
      <p:sp>
        <p:nvSpPr>
          <p:cNvPr id="28" name="New shape"/>
          <p:cNvSpPr/>
          <p:nvPr/>
        </p:nvSpPr>
        <p:spPr>
          <a:xfrm>
            <a:off x="6549898" y="2095722"/>
            <a:ext cx="46558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29" name="New shape"/>
          <p:cNvSpPr/>
          <p:nvPr/>
        </p:nvSpPr>
        <p:spPr>
          <a:xfrm>
            <a:off x="6775450" y="2095722"/>
            <a:ext cx="93306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состав</a:t>
            </a:r>
          </a:p>
        </p:txBody>
      </p:sp>
      <p:sp>
        <p:nvSpPr>
          <p:cNvPr id="30" name="New shape"/>
          <p:cNvSpPr/>
          <p:nvPr/>
        </p:nvSpPr>
        <p:spPr>
          <a:xfrm>
            <a:off x="7468870" y="2095722"/>
            <a:ext cx="107175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которой</a:t>
            </a:r>
          </a:p>
        </p:txBody>
      </p:sp>
      <p:sp>
        <p:nvSpPr>
          <p:cNvPr id="31" name="New shape"/>
          <p:cNvSpPr/>
          <p:nvPr/>
        </p:nvSpPr>
        <p:spPr>
          <a:xfrm>
            <a:off x="8301227" y="2095722"/>
            <a:ext cx="96031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входят</a:t>
            </a:r>
          </a:p>
        </p:txBody>
      </p:sp>
      <p:sp>
        <p:nvSpPr>
          <p:cNvPr id="32" name="New shape"/>
          <p:cNvSpPr/>
          <p:nvPr/>
        </p:nvSpPr>
        <p:spPr>
          <a:xfrm>
            <a:off x="580949" y="2324322"/>
            <a:ext cx="153085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федеральная</a:t>
            </a:r>
          </a:p>
        </p:txBody>
      </p:sp>
      <p:sp>
        <p:nvSpPr>
          <p:cNvPr id="33" name="New shape"/>
          <p:cNvSpPr/>
          <p:nvPr/>
        </p:nvSpPr>
        <p:spPr>
          <a:xfrm>
            <a:off x="1922018" y="2324322"/>
            <a:ext cx="108394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рабочая</a:t>
            </a:r>
          </a:p>
        </p:txBody>
      </p:sp>
      <p:sp>
        <p:nvSpPr>
          <p:cNvPr id="34" name="New shape"/>
          <p:cNvSpPr/>
          <p:nvPr/>
        </p:nvSpPr>
        <p:spPr>
          <a:xfrm>
            <a:off x="2815463" y="2324322"/>
            <a:ext cx="131121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программа</a:t>
            </a:r>
          </a:p>
        </p:txBody>
      </p:sp>
      <p:sp>
        <p:nvSpPr>
          <p:cNvPr id="35" name="New shape"/>
          <p:cNvSpPr/>
          <p:nvPr/>
        </p:nvSpPr>
        <p:spPr>
          <a:xfrm>
            <a:off x="3937127" y="2324322"/>
            <a:ext cx="143567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воспитания</a:t>
            </a:r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,</a:t>
            </a:r>
          </a:p>
        </p:txBody>
      </p:sp>
      <p:sp>
        <p:nvSpPr>
          <p:cNvPr id="36" name="New shape"/>
          <p:cNvSpPr/>
          <p:nvPr/>
        </p:nvSpPr>
        <p:spPr>
          <a:xfrm>
            <a:off x="5184013" y="2324322"/>
            <a:ext cx="135902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примерный</a:t>
            </a:r>
          </a:p>
        </p:txBody>
      </p:sp>
      <p:sp>
        <p:nvSpPr>
          <p:cNvPr id="37" name="New shape"/>
          <p:cNvSpPr/>
          <p:nvPr/>
        </p:nvSpPr>
        <p:spPr>
          <a:xfrm>
            <a:off x="6354826" y="2324322"/>
            <a:ext cx="93992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режим</a:t>
            </a:r>
          </a:p>
        </p:txBody>
      </p:sp>
      <p:sp>
        <p:nvSpPr>
          <p:cNvPr id="38" name="New shape"/>
          <p:cNvSpPr/>
          <p:nvPr/>
        </p:nvSpPr>
        <p:spPr>
          <a:xfrm>
            <a:off x="7107682" y="2324322"/>
            <a:ext cx="47301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</a:t>
            </a:r>
          </a:p>
        </p:txBody>
      </p:sp>
      <p:sp>
        <p:nvSpPr>
          <p:cNvPr id="39" name="New shape"/>
          <p:cNvSpPr/>
          <p:nvPr/>
        </p:nvSpPr>
        <p:spPr>
          <a:xfrm>
            <a:off x="7391146" y="2324322"/>
            <a:ext cx="137922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распорядок</a:t>
            </a:r>
          </a:p>
        </p:txBody>
      </p:sp>
      <p:sp>
        <p:nvSpPr>
          <p:cNvPr id="40" name="New shape"/>
          <p:cNvSpPr/>
          <p:nvPr/>
        </p:nvSpPr>
        <p:spPr>
          <a:xfrm>
            <a:off x="8580120" y="2324322"/>
            <a:ext cx="68103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дня</a:t>
            </a:r>
          </a:p>
        </p:txBody>
      </p:sp>
      <p:sp>
        <p:nvSpPr>
          <p:cNvPr id="41" name="New shape"/>
          <p:cNvSpPr/>
          <p:nvPr/>
        </p:nvSpPr>
        <p:spPr>
          <a:xfrm>
            <a:off x="580949" y="2552922"/>
            <a:ext cx="145599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дошкольных</a:t>
            </a:r>
          </a:p>
        </p:txBody>
      </p:sp>
      <p:sp>
        <p:nvSpPr>
          <p:cNvPr id="42" name="New shape"/>
          <p:cNvSpPr/>
          <p:nvPr/>
        </p:nvSpPr>
        <p:spPr>
          <a:xfrm>
            <a:off x="1830578" y="2552922"/>
            <a:ext cx="91840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групп,</a:t>
            </a:r>
          </a:p>
        </p:txBody>
      </p:sp>
      <p:sp>
        <p:nvSpPr>
          <p:cNvPr id="43" name="New shape"/>
          <p:cNvSpPr/>
          <p:nvPr/>
        </p:nvSpPr>
        <p:spPr>
          <a:xfrm>
            <a:off x="2542667" y="2552922"/>
            <a:ext cx="157067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федеральный</a:t>
            </a:r>
          </a:p>
        </p:txBody>
      </p:sp>
      <p:sp>
        <p:nvSpPr>
          <p:cNvPr id="44" name="New shape"/>
          <p:cNvSpPr/>
          <p:nvPr/>
        </p:nvSpPr>
        <p:spPr>
          <a:xfrm>
            <a:off x="3908171" y="2552922"/>
            <a:ext cx="153466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календарный</a:t>
            </a:r>
          </a:p>
        </p:txBody>
      </p:sp>
      <p:sp>
        <p:nvSpPr>
          <p:cNvPr id="45" name="New shape"/>
          <p:cNvSpPr/>
          <p:nvPr/>
        </p:nvSpPr>
        <p:spPr>
          <a:xfrm>
            <a:off x="5238877" y="2552922"/>
            <a:ext cx="78657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план</a:t>
            </a:r>
          </a:p>
        </p:txBody>
      </p:sp>
      <p:sp>
        <p:nvSpPr>
          <p:cNvPr id="46" name="New shape"/>
          <p:cNvSpPr/>
          <p:nvPr/>
        </p:nvSpPr>
        <p:spPr>
          <a:xfrm>
            <a:off x="5819521" y="2552922"/>
            <a:ext cx="177050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воспитательной</a:t>
            </a:r>
          </a:p>
        </p:txBody>
      </p:sp>
      <p:sp>
        <p:nvSpPr>
          <p:cNvPr id="47" name="New shape"/>
          <p:cNvSpPr/>
          <p:nvPr/>
        </p:nvSpPr>
        <p:spPr>
          <a:xfrm>
            <a:off x="7385050" y="2552922"/>
            <a:ext cx="100088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работы</a:t>
            </a:r>
          </a:p>
        </p:txBody>
      </p:sp>
      <p:sp>
        <p:nvSpPr>
          <p:cNvPr id="48" name="New shape"/>
          <p:cNvSpPr/>
          <p:nvPr/>
        </p:nvSpPr>
        <p:spPr>
          <a:xfrm>
            <a:off x="8180832" y="2552922"/>
            <a:ext cx="47301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49" name="New shape"/>
          <p:cNvSpPr/>
          <p:nvPr/>
        </p:nvSpPr>
        <p:spPr>
          <a:xfrm>
            <a:off x="8449056" y="2552922"/>
            <a:ext cx="81267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иные</a:t>
            </a:r>
          </a:p>
        </p:txBody>
      </p:sp>
      <p:sp>
        <p:nvSpPr>
          <p:cNvPr id="50" name="New shape"/>
          <p:cNvSpPr/>
          <p:nvPr/>
        </p:nvSpPr>
        <p:spPr>
          <a:xfrm>
            <a:off x="580949" y="2781522"/>
            <a:ext cx="143103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компоненты</a:t>
            </a:r>
          </a:p>
        </p:txBody>
      </p:sp>
      <p:sp>
        <p:nvSpPr>
          <p:cNvPr id="51" name="New shape"/>
          <p:cNvSpPr/>
          <p:nvPr/>
        </p:nvSpPr>
        <p:spPr>
          <a:xfrm>
            <a:off x="580949" y="3090418"/>
            <a:ext cx="434911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52" name="New shape"/>
          <p:cNvSpPr/>
          <p:nvPr/>
        </p:nvSpPr>
        <p:spPr>
          <a:xfrm>
            <a:off x="833933" y="3086322"/>
            <a:ext cx="47796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53" name="New shape"/>
          <p:cNvSpPr/>
          <p:nvPr/>
        </p:nvSpPr>
        <p:spPr>
          <a:xfrm>
            <a:off x="1131113" y="3086322"/>
            <a:ext cx="110718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целевом</a:t>
            </a:r>
          </a:p>
        </p:txBody>
      </p:sp>
      <p:sp>
        <p:nvSpPr>
          <p:cNvPr id="54" name="New shape"/>
          <p:cNvSpPr/>
          <p:nvPr/>
        </p:nvSpPr>
        <p:spPr>
          <a:xfrm>
            <a:off x="2056130" y="3086322"/>
            <a:ext cx="113919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разделе:</a:t>
            </a:r>
          </a:p>
        </p:txBody>
      </p:sp>
      <p:sp>
        <p:nvSpPr>
          <p:cNvPr id="55" name="New shape"/>
          <p:cNvSpPr/>
          <p:nvPr/>
        </p:nvSpPr>
        <p:spPr>
          <a:xfrm>
            <a:off x="3012059" y="3090418"/>
            <a:ext cx="504444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+</a:t>
            </a:r>
          </a:p>
        </p:txBody>
      </p:sp>
      <p:sp>
        <p:nvSpPr>
          <p:cNvPr id="56" name="New shape"/>
          <p:cNvSpPr/>
          <p:nvPr/>
        </p:nvSpPr>
        <p:spPr>
          <a:xfrm>
            <a:off x="3333623" y="3086322"/>
            <a:ext cx="150761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 dirty="0" smtClean="0">
                <a:solidFill>
                  <a:srgbClr val="FF0000"/>
                </a:solidFill>
                <a:latin typeface="Tahoma"/>
              </a:rPr>
              <a:t>предст</a:t>
            </a:r>
            <a:r>
              <a:rPr lang="ru-RU" sz="1500" b="0" i="0" u="none" strike="noStrike" dirty="0" smtClean="0">
                <a:solidFill>
                  <a:srgbClr val="FF0000"/>
                </a:solidFill>
                <a:latin typeface="Tahoma"/>
              </a:rPr>
              <a:t>а</a:t>
            </a:r>
            <a:r>
              <a:rPr sz="1500" b="0" i="0" u="none" strike="noStrike" dirty="0" smtClean="0">
                <a:solidFill>
                  <a:srgbClr val="FF0000"/>
                </a:solidFill>
                <a:latin typeface="Tahoma"/>
              </a:rPr>
              <a:t>влены</a:t>
            </a:r>
            <a:endParaRPr sz="1500" b="0" i="0" u="none" strike="noStrike" dirty="0">
              <a:solidFill>
                <a:srgbClr val="FF0000"/>
              </a:solidFill>
              <a:latin typeface="Tahoma"/>
            </a:endParaRPr>
          </a:p>
        </p:txBody>
      </p:sp>
      <p:sp>
        <p:nvSpPr>
          <p:cNvPr id="57" name="New shape"/>
          <p:cNvSpPr/>
          <p:nvPr/>
        </p:nvSpPr>
        <p:spPr>
          <a:xfrm>
            <a:off x="4659757" y="3086322"/>
            <a:ext cx="154819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планируемые</a:t>
            </a:r>
            <a:endParaRPr sz="1500" b="0" i="0" u="none" strike="noStrike" dirty="0">
              <a:solidFill>
                <a:srgbClr val="FF0000"/>
              </a:solidFill>
              <a:latin typeface="Tahoma"/>
            </a:endParaRPr>
          </a:p>
        </p:txBody>
      </p:sp>
      <p:sp>
        <p:nvSpPr>
          <p:cNvPr id="58" name="New shape"/>
          <p:cNvSpPr/>
          <p:nvPr/>
        </p:nvSpPr>
        <p:spPr>
          <a:xfrm>
            <a:off x="6026785" y="3086322"/>
            <a:ext cx="136455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результаты</a:t>
            </a:r>
          </a:p>
        </p:txBody>
      </p:sp>
      <p:sp>
        <p:nvSpPr>
          <p:cNvPr id="59" name="New shape"/>
          <p:cNvSpPr/>
          <p:nvPr/>
        </p:nvSpPr>
        <p:spPr>
          <a:xfrm>
            <a:off x="7209789" y="3086322"/>
            <a:ext cx="117462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освоения</a:t>
            </a:r>
          </a:p>
        </p:txBody>
      </p:sp>
      <p:sp>
        <p:nvSpPr>
          <p:cNvPr id="60" name="New shape"/>
          <p:cNvSpPr/>
          <p:nvPr/>
        </p:nvSpPr>
        <p:spPr>
          <a:xfrm>
            <a:off x="8203692" y="3086322"/>
            <a:ext cx="771906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ФОП</a:t>
            </a:r>
          </a:p>
        </p:txBody>
      </p:sp>
      <p:sp>
        <p:nvSpPr>
          <p:cNvPr id="61" name="New shape"/>
          <p:cNvSpPr/>
          <p:nvPr/>
        </p:nvSpPr>
        <p:spPr>
          <a:xfrm>
            <a:off x="8793480" y="3086322"/>
            <a:ext cx="46558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в</a:t>
            </a:r>
          </a:p>
        </p:txBody>
      </p:sp>
      <p:sp>
        <p:nvSpPr>
          <p:cNvPr id="62" name="New shape"/>
          <p:cNvSpPr/>
          <p:nvPr/>
        </p:nvSpPr>
        <p:spPr>
          <a:xfrm>
            <a:off x="580949" y="3314767"/>
            <a:ext cx="8682026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младенческом, раннем и дошкольном возрасте (к 4-м, 5-ти, 6-ти годам, на этапе завершения</a:t>
            </a:r>
          </a:p>
        </p:txBody>
      </p:sp>
      <p:sp>
        <p:nvSpPr>
          <p:cNvPr id="63" name="New shape"/>
          <p:cNvSpPr/>
          <p:nvPr/>
        </p:nvSpPr>
        <p:spPr>
          <a:xfrm>
            <a:off x="580949" y="3543903"/>
            <a:ext cx="203887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освоения ФОП ДО)</a:t>
            </a:r>
          </a:p>
        </p:txBody>
      </p:sp>
      <p:sp>
        <p:nvSpPr>
          <p:cNvPr id="64" name="New shape"/>
          <p:cNvSpPr/>
          <p:nvPr/>
        </p:nvSpPr>
        <p:spPr>
          <a:xfrm>
            <a:off x="580949" y="3852799"/>
            <a:ext cx="434911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65" name="New shape"/>
          <p:cNvSpPr/>
          <p:nvPr/>
        </p:nvSpPr>
        <p:spPr>
          <a:xfrm>
            <a:off x="779069" y="3848703"/>
            <a:ext cx="47796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66" name="New shape"/>
          <p:cNvSpPr/>
          <p:nvPr/>
        </p:nvSpPr>
        <p:spPr>
          <a:xfrm>
            <a:off x="1021385" y="3848703"/>
            <a:ext cx="183070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содержательном</a:t>
            </a:r>
          </a:p>
        </p:txBody>
      </p:sp>
      <p:sp>
        <p:nvSpPr>
          <p:cNvPr id="67" name="New shape"/>
          <p:cNvSpPr/>
          <p:nvPr/>
        </p:nvSpPr>
        <p:spPr>
          <a:xfrm>
            <a:off x="2615819" y="3848703"/>
            <a:ext cx="270281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разделе: </a:t>
            </a:r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+ федеральная</a:t>
            </a:r>
          </a:p>
        </p:txBody>
      </p:sp>
      <p:sp>
        <p:nvSpPr>
          <p:cNvPr id="68" name="New shape"/>
          <p:cNvSpPr/>
          <p:nvPr/>
        </p:nvSpPr>
        <p:spPr>
          <a:xfrm>
            <a:off x="5080381" y="3848703"/>
            <a:ext cx="108470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рабочая</a:t>
            </a:r>
          </a:p>
        </p:txBody>
      </p:sp>
      <p:sp>
        <p:nvSpPr>
          <p:cNvPr id="69" name="New shape"/>
          <p:cNvSpPr/>
          <p:nvPr/>
        </p:nvSpPr>
        <p:spPr>
          <a:xfrm>
            <a:off x="5927725" y="3848703"/>
            <a:ext cx="131025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программа</a:t>
            </a:r>
          </a:p>
        </p:txBody>
      </p:sp>
      <p:sp>
        <p:nvSpPr>
          <p:cNvPr id="70" name="New shape"/>
          <p:cNvSpPr/>
          <p:nvPr/>
        </p:nvSpPr>
        <p:spPr>
          <a:xfrm>
            <a:off x="7001001" y="3848703"/>
            <a:ext cx="143598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воспитания,</a:t>
            </a:r>
          </a:p>
        </p:txBody>
      </p:sp>
      <p:sp>
        <p:nvSpPr>
          <p:cNvPr id="71" name="New shape"/>
          <p:cNvSpPr/>
          <p:nvPr/>
        </p:nvSpPr>
        <p:spPr>
          <a:xfrm>
            <a:off x="8200644" y="3848703"/>
            <a:ext cx="106203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которая</a:t>
            </a:r>
          </a:p>
        </p:txBody>
      </p:sp>
      <p:sp>
        <p:nvSpPr>
          <p:cNvPr id="72" name="New shape"/>
          <p:cNvSpPr/>
          <p:nvPr/>
        </p:nvSpPr>
        <p:spPr>
          <a:xfrm>
            <a:off x="580949" y="4077303"/>
            <a:ext cx="557651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раскрывает задачи и направления воспитательной работы</a:t>
            </a:r>
          </a:p>
        </p:txBody>
      </p:sp>
      <p:sp>
        <p:nvSpPr>
          <p:cNvPr id="73" name="New shape"/>
          <p:cNvSpPr/>
          <p:nvPr/>
        </p:nvSpPr>
        <p:spPr>
          <a:xfrm>
            <a:off x="580949" y="4386199"/>
            <a:ext cx="434911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74" name="New shape"/>
          <p:cNvSpPr/>
          <p:nvPr/>
        </p:nvSpPr>
        <p:spPr>
          <a:xfrm>
            <a:off x="826313" y="4382103"/>
            <a:ext cx="47796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75" name="New shape"/>
          <p:cNvSpPr/>
          <p:nvPr/>
        </p:nvSpPr>
        <p:spPr>
          <a:xfrm>
            <a:off x="1117397" y="4382103"/>
            <a:ext cx="191738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организационном</a:t>
            </a:r>
          </a:p>
        </p:txBody>
      </p:sp>
      <p:sp>
        <p:nvSpPr>
          <p:cNvPr id="76" name="New shape"/>
          <p:cNvSpPr/>
          <p:nvPr/>
        </p:nvSpPr>
        <p:spPr>
          <a:xfrm>
            <a:off x="2848991" y="4382103"/>
            <a:ext cx="113880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разделе:</a:t>
            </a:r>
          </a:p>
        </p:txBody>
      </p:sp>
      <p:sp>
        <p:nvSpPr>
          <p:cNvPr id="77" name="New shape"/>
          <p:cNvSpPr/>
          <p:nvPr/>
        </p:nvSpPr>
        <p:spPr>
          <a:xfrm>
            <a:off x="3798443" y="4386199"/>
            <a:ext cx="504444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+</a:t>
            </a:r>
          </a:p>
        </p:txBody>
      </p:sp>
      <p:sp>
        <p:nvSpPr>
          <p:cNvPr id="78" name="New shape"/>
          <p:cNvSpPr/>
          <p:nvPr/>
        </p:nvSpPr>
        <p:spPr>
          <a:xfrm>
            <a:off x="4115435" y="4382103"/>
            <a:ext cx="135312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примерные</a:t>
            </a:r>
          </a:p>
        </p:txBody>
      </p:sp>
      <p:sp>
        <p:nvSpPr>
          <p:cNvPr id="79" name="New shape"/>
          <p:cNvSpPr/>
          <p:nvPr/>
        </p:nvSpPr>
        <p:spPr>
          <a:xfrm>
            <a:off x="5280025" y="4382103"/>
            <a:ext cx="109747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перечни</a:t>
            </a:r>
          </a:p>
        </p:txBody>
      </p:sp>
      <p:sp>
        <p:nvSpPr>
          <p:cNvPr id="80" name="New shape"/>
          <p:cNvSpPr/>
          <p:nvPr/>
        </p:nvSpPr>
        <p:spPr>
          <a:xfrm>
            <a:off x="6190234" y="4382103"/>
            <a:ext cx="180594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художественной</a:t>
            </a:r>
          </a:p>
        </p:txBody>
      </p:sp>
      <p:sp>
        <p:nvSpPr>
          <p:cNvPr id="81" name="New shape"/>
          <p:cNvSpPr/>
          <p:nvPr/>
        </p:nvSpPr>
        <p:spPr>
          <a:xfrm>
            <a:off x="7810246" y="4382103"/>
            <a:ext cx="145199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литературы,</a:t>
            </a:r>
          </a:p>
        </p:txBody>
      </p:sp>
      <p:sp>
        <p:nvSpPr>
          <p:cNvPr id="82" name="New shape"/>
          <p:cNvSpPr/>
          <p:nvPr/>
        </p:nvSpPr>
        <p:spPr>
          <a:xfrm>
            <a:off x="580949" y="4610703"/>
            <a:ext cx="8679637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FF0000"/>
                </a:solidFill>
                <a:latin typeface="Tahoma"/>
              </a:rPr>
              <a:t>музыкальных произведений, произведений изобразительного искусства для использования в</a:t>
            </a:r>
          </a:p>
        </p:txBody>
      </p:sp>
      <p:sp>
        <p:nvSpPr>
          <p:cNvPr id="83" name="New shape"/>
          <p:cNvSpPr/>
          <p:nvPr/>
        </p:nvSpPr>
        <p:spPr>
          <a:xfrm>
            <a:off x="580949" y="4839148"/>
            <a:ext cx="8681210" cy="18827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образовательной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работе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в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разных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возрастных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группах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,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примерный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перечень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рекомендуемых</a:t>
            </a:r>
            <a:endParaRPr sz="1500" b="0" i="0" u="none" strike="noStrike" dirty="0">
              <a:solidFill>
                <a:srgbClr val="FF0000"/>
              </a:solidFill>
              <a:latin typeface="Tahoma"/>
            </a:endParaRPr>
          </a:p>
        </p:txBody>
      </p:sp>
      <p:sp>
        <p:nvSpPr>
          <p:cNvPr id="84" name="New shape"/>
          <p:cNvSpPr/>
          <p:nvPr/>
        </p:nvSpPr>
        <p:spPr>
          <a:xfrm>
            <a:off x="580949" y="5068158"/>
            <a:ext cx="816312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анимационных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произведений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,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федеральный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календарный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план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воспитательной</a:t>
            </a:r>
            <a:r>
              <a:rPr sz="1500" b="0" i="0" u="none" strike="noStrike" dirty="0">
                <a:solidFill>
                  <a:srgbClr val="FF0000"/>
                </a:solidFill>
                <a:latin typeface="Tahoma"/>
              </a:rPr>
              <a:t> </a:t>
            </a:r>
            <a:r>
              <a:rPr sz="1500" b="0" i="0" u="none" strike="noStrike" dirty="0" err="1">
                <a:solidFill>
                  <a:srgbClr val="FF0000"/>
                </a:solidFill>
                <a:latin typeface="Tahoma"/>
              </a:rPr>
              <a:t>работы</a:t>
            </a:r>
            <a:endParaRPr sz="1500" b="0" i="0" u="none" strike="noStrike" dirty="0">
              <a:solidFill>
                <a:srgbClr val="FF0000"/>
              </a:solidFill>
              <a:latin typeface="Tahoma"/>
            </a:endParaRPr>
          </a:p>
        </p:txBody>
      </p:sp>
      <p:sp>
        <p:nvSpPr>
          <p:cNvPr id="85" name="New shape"/>
          <p:cNvSpPr/>
          <p:nvPr/>
        </p:nvSpPr>
        <p:spPr>
          <a:xfrm>
            <a:off x="580949" y="5377053"/>
            <a:ext cx="434911" cy="184023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86" name="New shape"/>
          <p:cNvSpPr/>
          <p:nvPr/>
        </p:nvSpPr>
        <p:spPr>
          <a:xfrm>
            <a:off x="820217" y="5372958"/>
            <a:ext cx="76561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ДОО</a:t>
            </a:r>
          </a:p>
        </p:txBody>
      </p:sp>
      <p:sp>
        <p:nvSpPr>
          <p:cNvPr id="87" name="New shape"/>
          <p:cNvSpPr/>
          <p:nvPr/>
        </p:nvSpPr>
        <p:spPr>
          <a:xfrm>
            <a:off x="1390142" y="5372958"/>
            <a:ext cx="88525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имеет</a:t>
            </a:r>
          </a:p>
        </p:txBody>
      </p:sp>
      <p:sp>
        <p:nvSpPr>
          <p:cNvPr id="88" name="New shape"/>
          <p:cNvSpPr/>
          <p:nvPr/>
        </p:nvSpPr>
        <p:spPr>
          <a:xfrm>
            <a:off x="2080514" y="5372958"/>
            <a:ext cx="882015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право</a:t>
            </a:r>
          </a:p>
        </p:txBody>
      </p:sp>
      <p:sp>
        <p:nvSpPr>
          <p:cNvPr id="89" name="New shape"/>
          <p:cNvSpPr/>
          <p:nvPr/>
        </p:nvSpPr>
        <p:spPr>
          <a:xfrm>
            <a:off x="2766695" y="5372958"/>
            <a:ext cx="1011174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выбора</a:t>
            </a:r>
          </a:p>
        </p:txBody>
      </p:sp>
      <p:sp>
        <p:nvSpPr>
          <p:cNvPr id="90" name="New shape"/>
          <p:cNvSpPr/>
          <p:nvPr/>
        </p:nvSpPr>
        <p:spPr>
          <a:xfrm>
            <a:off x="3582035" y="5372958"/>
            <a:ext cx="116300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 dirty="0" err="1">
                <a:solidFill>
                  <a:srgbClr val="000000"/>
                </a:solidFill>
                <a:latin typeface="Tahoma"/>
              </a:rPr>
              <a:t>способов</a:t>
            </a:r>
            <a:endParaRPr sz="1500" b="0" i="0" u="none" strike="noStrike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91" name="New shape"/>
          <p:cNvSpPr/>
          <p:nvPr/>
        </p:nvSpPr>
        <p:spPr>
          <a:xfrm>
            <a:off x="4550029" y="5372958"/>
            <a:ext cx="1394460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реализации</a:t>
            </a:r>
          </a:p>
        </p:txBody>
      </p:sp>
      <p:sp>
        <p:nvSpPr>
          <p:cNvPr id="92" name="New shape"/>
          <p:cNvSpPr/>
          <p:nvPr/>
        </p:nvSpPr>
        <p:spPr>
          <a:xfrm>
            <a:off x="5749417" y="5372958"/>
            <a:ext cx="187890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образовательной</a:t>
            </a:r>
          </a:p>
        </p:txBody>
      </p:sp>
      <p:sp>
        <p:nvSpPr>
          <p:cNvPr id="93" name="New shape"/>
          <p:cNvSpPr/>
          <p:nvPr/>
        </p:nvSpPr>
        <p:spPr>
          <a:xfrm>
            <a:off x="7432294" y="5372958"/>
            <a:ext cx="155943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деятельности</a:t>
            </a:r>
          </a:p>
        </p:txBody>
      </p:sp>
      <p:sp>
        <p:nvSpPr>
          <p:cNvPr id="94" name="New shape"/>
          <p:cNvSpPr/>
          <p:nvPr/>
        </p:nvSpPr>
        <p:spPr>
          <a:xfrm>
            <a:off x="8795003" y="5372958"/>
            <a:ext cx="465582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в</a:t>
            </a:r>
          </a:p>
        </p:txBody>
      </p:sp>
      <p:sp>
        <p:nvSpPr>
          <p:cNvPr id="95" name="New shape"/>
          <p:cNvSpPr/>
          <p:nvPr/>
        </p:nvSpPr>
        <p:spPr>
          <a:xfrm>
            <a:off x="580949" y="5601558"/>
            <a:ext cx="176074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зависимости от</a:t>
            </a:r>
          </a:p>
        </p:txBody>
      </p:sp>
      <p:sp>
        <p:nvSpPr>
          <p:cNvPr id="96" name="New shape"/>
          <p:cNvSpPr/>
          <p:nvPr/>
        </p:nvSpPr>
        <p:spPr>
          <a:xfrm>
            <a:off x="2080514" y="5601558"/>
            <a:ext cx="1393508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конкретных</a:t>
            </a:r>
          </a:p>
        </p:txBody>
      </p:sp>
      <p:sp>
        <p:nvSpPr>
          <p:cNvPr id="97" name="New shape"/>
          <p:cNvSpPr/>
          <p:nvPr/>
        </p:nvSpPr>
        <p:spPr>
          <a:xfrm>
            <a:off x="3211703" y="5601558"/>
            <a:ext cx="404075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условий, предпочтений педагогического</a:t>
            </a:r>
          </a:p>
        </p:txBody>
      </p:sp>
      <p:sp>
        <p:nvSpPr>
          <p:cNvPr id="98" name="New shape"/>
          <p:cNvSpPr/>
          <p:nvPr/>
        </p:nvSpPr>
        <p:spPr>
          <a:xfrm>
            <a:off x="6990334" y="5601558"/>
            <a:ext cx="2270633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коллектива и других</a:t>
            </a:r>
          </a:p>
        </p:txBody>
      </p:sp>
      <p:sp>
        <p:nvSpPr>
          <p:cNvPr id="99" name="New shape"/>
          <p:cNvSpPr/>
          <p:nvPr/>
        </p:nvSpPr>
        <p:spPr>
          <a:xfrm>
            <a:off x="580949" y="5830158"/>
            <a:ext cx="430074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участников образовательных отношений, а</a:t>
            </a:r>
          </a:p>
        </p:txBody>
      </p:sp>
      <p:sp>
        <p:nvSpPr>
          <p:cNvPr id="100" name="New shape"/>
          <p:cNvSpPr/>
          <p:nvPr/>
        </p:nvSpPr>
        <p:spPr>
          <a:xfrm>
            <a:off x="4612513" y="5830158"/>
            <a:ext cx="88811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также</a:t>
            </a:r>
          </a:p>
        </p:txBody>
      </p:sp>
      <p:sp>
        <p:nvSpPr>
          <p:cNvPr id="101" name="New shape"/>
          <p:cNvSpPr/>
          <p:nvPr/>
        </p:nvSpPr>
        <p:spPr>
          <a:xfrm>
            <a:off x="5231257" y="5830158"/>
            <a:ext cx="45358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с</a:t>
            </a:r>
          </a:p>
        </p:txBody>
      </p:sp>
      <p:sp>
        <p:nvSpPr>
          <p:cNvPr id="102" name="New shape"/>
          <p:cNvSpPr/>
          <p:nvPr/>
        </p:nvSpPr>
        <p:spPr>
          <a:xfrm>
            <a:off x="5414137" y="5830158"/>
            <a:ext cx="3848481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учетом индивидуальных особенностей</a:t>
            </a:r>
          </a:p>
        </p:txBody>
      </p:sp>
      <p:sp>
        <p:nvSpPr>
          <p:cNvPr id="103" name="New shape"/>
          <p:cNvSpPr/>
          <p:nvPr/>
        </p:nvSpPr>
        <p:spPr>
          <a:xfrm>
            <a:off x="580949" y="6058758"/>
            <a:ext cx="7732599" cy="18811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500" b="0" i="0" u="none" strike="noStrike">
                <a:solidFill>
                  <a:srgbClr val="000000"/>
                </a:solidFill>
                <a:latin typeface="Tahoma"/>
              </a:rPr>
              <a:t>обучающихся, специфики их потребностей и интересов, возрастных возможностей</a:t>
            </a:r>
          </a:p>
        </p:txBody>
      </p:sp>
      <p:sp>
        <p:nvSpPr>
          <p:cNvPr id="104" name="New shape"/>
          <p:cNvSpPr/>
          <p:nvPr/>
        </p:nvSpPr>
        <p:spPr>
          <a:xfrm>
            <a:off x="163373" y="1694358"/>
            <a:ext cx="522580" cy="31363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36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05" name="New shape"/>
          <p:cNvSpPr/>
          <p:nvPr/>
        </p:nvSpPr>
        <p:spPr>
          <a:xfrm>
            <a:off x="163373" y="2272335"/>
            <a:ext cx="522580" cy="31363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36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06" name="New shape"/>
          <p:cNvSpPr/>
          <p:nvPr/>
        </p:nvSpPr>
        <p:spPr>
          <a:xfrm>
            <a:off x="163373" y="3280588"/>
            <a:ext cx="522580" cy="31363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36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07" name="New shape"/>
          <p:cNvSpPr/>
          <p:nvPr/>
        </p:nvSpPr>
        <p:spPr>
          <a:xfrm>
            <a:off x="163373" y="4000805"/>
            <a:ext cx="522580" cy="31363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36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108" name="New shape"/>
          <p:cNvSpPr/>
          <p:nvPr/>
        </p:nvSpPr>
        <p:spPr>
          <a:xfrm>
            <a:off x="163373" y="4503090"/>
            <a:ext cx="522580" cy="313639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36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56700" cy="6870700"/>
          </a:xfrm>
          <a:prstGeom prst="rect">
            <a:avLst/>
          </a:prstGeom>
        </p:spPr>
      </p:pic>
      <p:pic>
        <p:nvPicPr>
          <p:cNvPr id="3" name="New picture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44468" y="1023239"/>
            <a:ext cx="2025904" cy="35560"/>
          </a:xfrm>
          <a:prstGeom prst="rect">
            <a:avLst/>
          </a:prstGeom>
        </p:spPr>
      </p:pic>
      <p:sp>
        <p:nvSpPr>
          <p:cNvPr id="4" name="New shape"/>
          <p:cNvSpPr/>
          <p:nvPr/>
        </p:nvSpPr>
        <p:spPr>
          <a:xfrm>
            <a:off x="3694811" y="822134"/>
            <a:ext cx="2445792" cy="207455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800" b="1" i="0" u="none" strike="noStrike">
                <a:solidFill>
                  <a:srgbClr val="000000"/>
                </a:solidFill>
                <a:latin typeface="Tahoma Bold"/>
              </a:rPr>
              <a:t>Целевой раздел: </a:t>
            </a:r>
          </a:p>
        </p:txBody>
      </p:sp>
      <p:sp>
        <p:nvSpPr>
          <p:cNvPr id="5" name="New shape"/>
          <p:cNvSpPr/>
          <p:nvPr/>
        </p:nvSpPr>
        <p:spPr>
          <a:xfrm>
            <a:off x="580949" y="1242850"/>
            <a:ext cx="860718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- Цель ФОП: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разностороннее развитие в период дошкольного детства с учетом</a:t>
            </a:r>
          </a:p>
        </p:txBody>
      </p:sp>
      <p:sp>
        <p:nvSpPr>
          <p:cNvPr id="6" name="New shape"/>
          <p:cNvSpPr/>
          <p:nvPr/>
        </p:nvSpPr>
        <p:spPr>
          <a:xfrm>
            <a:off x="580949" y="1501930"/>
            <a:ext cx="15057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возрастных</a:t>
            </a:r>
          </a:p>
        </p:txBody>
      </p:sp>
      <p:sp>
        <p:nvSpPr>
          <p:cNvPr id="7" name="New shape"/>
          <p:cNvSpPr/>
          <p:nvPr/>
        </p:nvSpPr>
        <p:spPr>
          <a:xfrm>
            <a:off x="1844294" y="1501930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8" name="New shape"/>
          <p:cNvSpPr/>
          <p:nvPr/>
        </p:nvSpPr>
        <p:spPr>
          <a:xfrm>
            <a:off x="2091182" y="1501930"/>
            <a:ext cx="203664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индивидуальных</a:t>
            </a:r>
          </a:p>
        </p:txBody>
      </p:sp>
      <p:sp>
        <p:nvSpPr>
          <p:cNvPr id="9" name="New shape"/>
          <p:cNvSpPr/>
          <p:nvPr/>
        </p:nvSpPr>
        <p:spPr>
          <a:xfrm>
            <a:off x="3885311" y="1501930"/>
            <a:ext cx="173237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особенностей</a:t>
            </a:r>
          </a:p>
        </p:txBody>
      </p:sp>
      <p:sp>
        <p:nvSpPr>
          <p:cNvPr id="10" name="New shape"/>
          <p:cNvSpPr/>
          <p:nvPr/>
        </p:nvSpPr>
        <p:spPr>
          <a:xfrm>
            <a:off x="5376037" y="1501930"/>
            <a:ext cx="60129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на</a:t>
            </a:r>
          </a:p>
        </p:txBody>
      </p:sp>
      <p:sp>
        <p:nvSpPr>
          <p:cNvPr id="11" name="New shape"/>
          <p:cNvSpPr/>
          <p:nvPr/>
        </p:nvSpPr>
        <p:spPr>
          <a:xfrm>
            <a:off x="5735701" y="1501930"/>
            <a:ext cx="104939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основе</a:t>
            </a:r>
          </a:p>
        </p:txBody>
      </p:sp>
      <p:sp>
        <p:nvSpPr>
          <p:cNvPr id="12" name="New shape"/>
          <p:cNvSpPr/>
          <p:nvPr/>
        </p:nvSpPr>
        <p:spPr>
          <a:xfrm>
            <a:off x="6546850" y="1501930"/>
            <a:ext cx="264356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духовно-нравственных</a:t>
            </a:r>
          </a:p>
        </p:txBody>
      </p:sp>
      <p:sp>
        <p:nvSpPr>
          <p:cNvPr id="13" name="New shape"/>
          <p:cNvSpPr/>
          <p:nvPr/>
        </p:nvSpPr>
        <p:spPr>
          <a:xfrm>
            <a:off x="580949" y="1761010"/>
            <a:ext cx="350018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ценностей российского народа</a:t>
            </a:r>
          </a:p>
        </p:txBody>
      </p:sp>
      <p:sp>
        <p:nvSpPr>
          <p:cNvPr id="14" name="New shape"/>
          <p:cNvSpPr/>
          <p:nvPr/>
        </p:nvSpPr>
        <p:spPr>
          <a:xfrm>
            <a:off x="3804539" y="1761010"/>
            <a:ext cx="538507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(жизнь, достоинство, права и свободы человека,</a:t>
            </a:r>
          </a:p>
        </p:txBody>
      </p:sp>
      <p:sp>
        <p:nvSpPr>
          <p:cNvPr id="15" name="New shape"/>
          <p:cNvSpPr/>
          <p:nvPr/>
        </p:nvSpPr>
        <p:spPr>
          <a:xfrm>
            <a:off x="580949" y="2019935"/>
            <a:ext cx="1584986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патриотизм,</a:t>
            </a:r>
          </a:p>
        </p:txBody>
      </p:sp>
      <p:sp>
        <p:nvSpPr>
          <p:cNvPr id="16" name="New shape"/>
          <p:cNvSpPr/>
          <p:nvPr/>
        </p:nvSpPr>
        <p:spPr>
          <a:xfrm>
            <a:off x="1897634" y="2019935"/>
            <a:ext cx="7292124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гражданственность, служение Отечеству, и ответственность за его</a:t>
            </a:r>
          </a:p>
        </p:txBody>
      </p:sp>
      <p:sp>
        <p:nvSpPr>
          <p:cNvPr id="17" name="New shape"/>
          <p:cNvSpPr/>
          <p:nvPr/>
        </p:nvSpPr>
        <p:spPr>
          <a:xfrm>
            <a:off x="580949" y="2279551"/>
            <a:ext cx="109527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судьбу,</a:t>
            </a:r>
          </a:p>
        </p:txBody>
      </p:sp>
      <p:sp>
        <p:nvSpPr>
          <p:cNvPr id="18" name="New shape"/>
          <p:cNvSpPr/>
          <p:nvPr/>
        </p:nvSpPr>
        <p:spPr>
          <a:xfrm>
            <a:off x="1455674" y="2279551"/>
            <a:ext cx="118789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высокие</a:t>
            </a:r>
          </a:p>
        </p:txBody>
      </p:sp>
      <p:sp>
        <p:nvSpPr>
          <p:cNvPr id="19" name="New shape"/>
          <p:cNvSpPr/>
          <p:nvPr/>
        </p:nvSpPr>
        <p:spPr>
          <a:xfrm>
            <a:off x="2423795" y="2279551"/>
            <a:ext cx="176873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нравственные</a:t>
            </a:r>
          </a:p>
        </p:txBody>
      </p:sp>
      <p:sp>
        <p:nvSpPr>
          <p:cNvPr id="20" name="New shape"/>
          <p:cNvSpPr/>
          <p:nvPr/>
        </p:nvSpPr>
        <p:spPr>
          <a:xfrm>
            <a:off x="3972179" y="2279551"/>
            <a:ext cx="117209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идеалы,</a:t>
            </a:r>
          </a:p>
        </p:txBody>
      </p:sp>
      <p:sp>
        <p:nvSpPr>
          <p:cNvPr id="21" name="New shape"/>
          <p:cNvSpPr/>
          <p:nvPr/>
        </p:nvSpPr>
        <p:spPr>
          <a:xfrm>
            <a:off x="4923409" y="2279551"/>
            <a:ext cx="116668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крепкая</a:t>
            </a:r>
          </a:p>
        </p:txBody>
      </p:sp>
      <p:sp>
        <p:nvSpPr>
          <p:cNvPr id="22" name="New shape"/>
          <p:cNvSpPr/>
          <p:nvPr/>
        </p:nvSpPr>
        <p:spPr>
          <a:xfrm>
            <a:off x="5869813" y="2279551"/>
            <a:ext cx="100697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семья,</a:t>
            </a:r>
          </a:p>
        </p:txBody>
      </p:sp>
      <p:sp>
        <p:nvSpPr>
          <p:cNvPr id="23" name="New shape"/>
          <p:cNvSpPr/>
          <p:nvPr/>
        </p:nvSpPr>
        <p:spPr>
          <a:xfrm>
            <a:off x="6655053" y="2279551"/>
            <a:ext cx="187434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созидательный</a:t>
            </a:r>
          </a:p>
        </p:txBody>
      </p:sp>
      <p:sp>
        <p:nvSpPr>
          <p:cNvPr id="24" name="New shape"/>
          <p:cNvSpPr/>
          <p:nvPr/>
        </p:nvSpPr>
        <p:spPr>
          <a:xfrm>
            <a:off x="8308848" y="2279551"/>
            <a:ext cx="87929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труд,</a:t>
            </a:r>
          </a:p>
        </p:txBody>
      </p:sp>
      <p:sp>
        <p:nvSpPr>
          <p:cNvPr id="25" name="New shape"/>
          <p:cNvSpPr/>
          <p:nvPr/>
        </p:nvSpPr>
        <p:spPr>
          <a:xfrm>
            <a:off x="580949" y="2538631"/>
            <a:ext cx="860835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приоритет духовного над материальным, гуманизм, милосердие, справедливость,</a:t>
            </a:r>
          </a:p>
        </p:txBody>
      </p:sp>
      <p:sp>
        <p:nvSpPr>
          <p:cNvPr id="26" name="New shape"/>
          <p:cNvSpPr/>
          <p:nvPr/>
        </p:nvSpPr>
        <p:spPr>
          <a:xfrm>
            <a:off x="580949" y="2797711"/>
            <a:ext cx="181417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коллективизм,</a:t>
            </a:r>
          </a:p>
        </p:txBody>
      </p:sp>
      <p:sp>
        <p:nvSpPr>
          <p:cNvPr id="27" name="New shape"/>
          <p:cNvSpPr/>
          <p:nvPr/>
        </p:nvSpPr>
        <p:spPr>
          <a:xfrm>
            <a:off x="2243582" y="2797711"/>
            <a:ext cx="184534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взаимопомощь</a:t>
            </a:r>
          </a:p>
        </p:txBody>
      </p:sp>
      <p:sp>
        <p:nvSpPr>
          <p:cNvPr id="28" name="New shape"/>
          <p:cNvSpPr/>
          <p:nvPr/>
        </p:nvSpPr>
        <p:spPr>
          <a:xfrm>
            <a:off x="3937127" y="2797711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29" name="New shape"/>
          <p:cNvSpPr/>
          <p:nvPr/>
        </p:nvSpPr>
        <p:spPr>
          <a:xfrm>
            <a:off x="4275709" y="2797711"/>
            <a:ext cx="209745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взаимоуважение,</a:t>
            </a:r>
          </a:p>
        </p:txBody>
      </p:sp>
      <p:sp>
        <p:nvSpPr>
          <p:cNvPr id="30" name="New shape"/>
          <p:cNvSpPr/>
          <p:nvPr/>
        </p:nvSpPr>
        <p:spPr>
          <a:xfrm>
            <a:off x="6223762" y="2797711"/>
            <a:ext cx="171528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историческая</a:t>
            </a:r>
          </a:p>
        </p:txBody>
      </p:sp>
      <p:sp>
        <p:nvSpPr>
          <p:cNvPr id="31" name="New shape"/>
          <p:cNvSpPr/>
          <p:nvPr/>
        </p:nvSpPr>
        <p:spPr>
          <a:xfrm>
            <a:off x="7788910" y="2797711"/>
            <a:ext cx="106281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память</a:t>
            </a:r>
          </a:p>
        </p:txBody>
      </p:sp>
      <p:sp>
        <p:nvSpPr>
          <p:cNvPr id="32" name="New shape"/>
          <p:cNvSpPr/>
          <p:nvPr/>
        </p:nvSpPr>
        <p:spPr>
          <a:xfrm>
            <a:off x="8700515" y="2797711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33" name="New shape"/>
          <p:cNvSpPr/>
          <p:nvPr/>
        </p:nvSpPr>
        <p:spPr>
          <a:xfrm>
            <a:off x="580949" y="3056791"/>
            <a:ext cx="207083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преемственность</a:t>
            </a:r>
          </a:p>
        </p:txBody>
      </p:sp>
      <p:sp>
        <p:nvSpPr>
          <p:cNvPr id="34" name="New shape"/>
          <p:cNvSpPr/>
          <p:nvPr/>
        </p:nvSpPr>
        <p:spPr>
          <a:xfrm>
            <a:off x="2513711" y="3056791"/>
            <a:ext cx="149757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поколений,</a:t>
            </a:r>
          </a:p>
        </p:txBody>
      </p:sp>
      <p:sp>
        <p:nvSpPr>
          <p:cNvPr id="35" name="New shape"/>
          <p:cNvSpPr/>
          <p:nvPr/>
        </p:nvSpPr>
        <p:spPr>
          <a:xfrm>
            <a:off x="3873119" y="3056791"/>
            <a:ext cx="127553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единство</a:t>
            </a:r>
          </a:p>
        </p:txBody>
      </p:sp>
      <p:sp>
        <p:nvSpPr>
          <p:cNvPr id="36" name="New shape"/>
          <p:cNvSpPr/>
          <p:nvPr/>
        </p:nvSpPr>
        <p:spPr>
          <a:xfrm>
            <a:off x="5011801" y="3056791"/>
            <a:ext cx="1190274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народов</a:t>
            </a:r>
          </a:p>
        </p:txBody>
      </p:sp>
      <p:sp>
        <p:nvSpPr>
          <p:cNvPr id="37" name="New shape"/>
          <p:cNvSpPr/>
          <p:nvPr/>
        </p:nvSpPr>
        <p:spPr>
          <a:xfrm>
            <a:off x="6063742" y="3056791"/>
            <a:ext cx="119503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России),</a:t>
            </a:r>
          </a:p>
        </p:txBody>
      </p:sp>
      <p:sp>
        <p:nvSpPr>
          <p:cNvPr id="38" name="New shape"/>
          <p:cNvSpPr/>
          <p:nvPr/>
        </p:nvSpPr>
        <p:spPr>
          <a:xfrm>
            <a:off x="7119874" y="3056791"/>
            <a:ext cx="171701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исторических</a:t>
            </a:r>
          </a:p>
        </p:txBody>
      </p:sp>
      <p:sp>
        <p:nvSpPr>
          <p:cNvPr id="39" name="New shape"/>
          <p:cNvSpPr/>
          <p:nvPr/>
        </p:nvSpPr>
        <p:spPr>
          <a:xfrm>
            <a:off x="8698992" y="3056791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40" name="New shape"/>
          <p:cNvSpPr/>
          <p:nvPr/>
        </p:nvSpPr>
        <p:spPr>
          <a:xfrm>
            <a:off x="580949" y="3315871"/>
            <a:ext cx="390652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национально-культурных традиций</a:t>
            </a:r>
          </a:p>
        </p:txBody>
      </p:sp>
      <p:sp>
        <p:nvSpPr>
          <p:cNvPr id="41" name="New shape"/>
          <p:cNvSpPr/>
          <p:nvPr/>
        </p:nvSpPr>
        <p:spPr>
          <a:xfrm>
            <a:off x="580949" y="3732258"/>
            <a:ext cx="444316" cy="19661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-</a:t>
            </a:r>
          </a:p>
        </p:txBody>
      </p:sp>
      <p:sp>
        <p:nvSpPr>
          <p:cNvPr id="42" name="New shape"/>
          <p:cNvSpPr/>
          <p:nvPr/>
        </p:nvSpPr>
        <p:spPr>
          <a:xfrm>
            <a:off x="867461" y="3727605"/>
            <a:ext cx="260525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Задачи ФОП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(НОВОЕ):</a:t>
            </a:r>
          </a:p>
        </p:txBody>
      </p:sp>
      <p:sp>
        <p:nvSpPr>
          <p:cNvPr id="43" name="New shape"/>
          <p:cNvSpPr/>
          <p:nvPr/>
        </p:nvSpPr>
        <p:spPr>
          <a:xfrm>
            <a:off x="580949" y="3990689"/>
            <a:ext cx="441503" cy="197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44" name="New shape"/>
          <p:cNvSpPr/>
          <p:nvPr/>
        </p:nvSpPr>
        <p:spPr>
          <a:xfrm>
            <a:off x="867461" y="3986685"/>
            <a:ext cx="164191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обеспечение</a:t>
            </a:r>
          </a:p>
        </p:txBody>
      </p:sp>
      <p:sp>
        <p:nvSpPr>
          <p:cNvPr id="45" name="New shape"/>
          <p:cNvSpPr/>
          <p:nvPr/>
        </p:nvSpPr>
        <p:spPr>
          <a:xfrm>
            <a:off x="2350643" y="3986685"/>
            <a:ext cx="110111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единых</a:t>
            </a:r>
          </a:p>
        </p:txBody>
      </p:sp>
      <p:sp>
        <p:nvSpPr>
          <p:cNvPr id="46" name="New shape"/>
          <p:cNvSpPr/>
          <p:nvPr/>
        </p:nvSpPr>
        <p:spPr>
          <a:xfrm>
            <a:off x="3289427" y="3986685"/>
            <a:ext cx="72088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для</a:t>
            </a:r>
          </a:p>
        </p:txBody>
      </p:sp>
      <p:sp>
        <p:nvSpPr>
          <p:cNvPr id="47" name="New shape"/>
          <p:cNvSpPr/>
          <p:nvPr/>
        </p:nvSpPr>
        <p:spPr>
          <a:xfrm>
            <a:off x="3851783" y="3986685"/>
            <a:ext cx="64672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РФ</a:t>
            </a:r>
          </a:p>
        </p:txBody>
      </p:sp>
      <p:sp>
        <p:nvSpPr>
          <p:cNvPr id="48" name="New shape"/>
          <p:cNvSpPr/>
          <p:nvPr/>
        </p:nvSpPr>
        <p:spPr>
          <a:xfrm>
            <a:off x="4336669" y="3986685"/>
            <a:ext cx="156617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содержания</a:t>
            </a:r>
          </a:p>
        </p:txBody>
      </p:sp>
      <p:sp>
        <p:nvSpPr>
          <p:cNvPr id="49" name="New shape"/>
          <p:cNvSpPr/>
          <p:nvPr/>
        </p:nvSpPr>
        <p:spPr>
          <a:xfrm>
            <a:off x="5741797" y="3986685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50" name="New shape"/>
          <p:cNvSpPr/>
          <p:nvPr/>
        </p:nvSpPr>
        <p:spPr>
          <a:xfrm>
            <a:off x="6069838" y="3986685"/>
            <a:ext cx="170381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планируемых</a:t>
            </a:r>
          </a:p>
        </p:txBody>
      </p:sp>
      <p:sp>
        <p:nvSpPr>
          <p:cNvPr id="51" name="New shape"/>
          <p:cNvSpPr/>
          <p:nvPr/>
        </p:nvSpPr>
        <p:spPr>
          <a:xfrm>
            <a:off x="7612126" y="3986685"/>
            <a:ext cx="157829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результатов</a:t>
            </a:r>
          </a:p>
        </p:txBody>
      </p:sp>
      <p:sp>
        <p:nvSpPr>
          <p:cNvPr id="52" name="New shape"/>
          <p:cNvSpPr/>
          <p:nvPr/>
        </p:nvSpPr>
        <p:spPr>
          <a:xfrm>
            <a:off x="867461" y="4245765"/>
            <a:ext cx="468881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освоения образовательной программы ДО;</a:t>
            </a:r>
          </a:p>
        </p:txBody>
      </p:sp>
      <p:sp>
        <p:nvSpPr>
          <p:cNvPr id="53" name="New shape"/>
          <p:cNvSpPr/>
          <p:nvPr/>
        </p:nvSpPr>
        <p:spPr>
          <a:xfrm>
            <a:off x="580949" y="4508849"/>
            <a:ext cx="441503" cy="197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54" name="New shape"/>
          <p:cNvSpPr/>
          <p:nvPr/>
        </p:nvSpPr>
        <p:spPr>
          <a:xfrm>
            <a:off x="867461" y="4504845"/>
            <a:ext cx="832018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приобщение детей (в соответствии с возрастными возможностями)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к базовым</a:t>
            </a:r>
          </a:p>
        </p:txBody>
      </p:sp>
      <p:sp>
        <p:nvSpPr>
          <p:cNvPr id="55" name="New shape"/>
          <p:cNvSpPr/>
          <p:nvPr/>
        </p:nvSpPr>
        <p:spPr>
          <a:xfrm>
            <a:off x="867461" y="4763925"/>
            <a:ext cx="141858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ценностям</a:t>
            </a:r>
          </a:p>
        </p:txBody>
      </p:sp>
      <p:sp>
        <p:nvSpPr>
          <p:cNvPr id="56" name="New shape"/>
          <p:cNvSpPr/>
          <p:nvPr/>
        </p:nvSpPr>
        <p:spPr>
          <a:xfrm>
            <a:off x="2118614" y="4763925"/>
            <a:ext cx="158089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российского</a:t>
            </a:r>
          </a:p>
        </p:txBody>
      </p:sp>
      <p:sp>
        <p:nvSpPr>
          <p:cNvPr id="57" name="New shape"/>
          <p:cNvSpPr/>
          <p:nvPr/>
        </p:nvSpPr>
        <p:spPr>
          <a:xfrm>
            <a:off x="3533267" y="4763925"/>
            <a:ext cx="1313982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народа</a:t>
            </a:r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…,</a:t>
            </a:r>
          </a:p>
        </p:txBody>
      </p:sp>
      <p:sp>
        <p:nvSpPr>
          <p:cNvPr id="58" name="New shape"/>
          <p:cNvSpPr/>
          <p:nvPr/>
        </p:nvSpPr>
        <p:spPr>
          <a:xfrm>
            <a:off x="4679569" y="4763925"/>
            <a:ext cx="127142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создание</a:t>
            </a:r>
          </a:p>
        </p:txBody>
      </p:sp>
      <p:sp>
        <p:nvSpPr>
          <p:cNvPr id="59" name="New shape"/>
          <p:cNvSpPr/>
          <p:nvPr/>
        </p:nvSpPr>
        <p:spPr>
          <a:xfrm>
            <a:off x="5784469" y="4763925"/>
            <a:ext cx="1169067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условий</a:t>
            </a:r>
          </a:p>
        </p:txBody>
      </p:sp>
      <p:sp>
        <p:nvSpPr>
          <p:cNvPr id="60" name="New shape"/>
          <p:cNvSpPr/>
          <p:nvPr/>
        </p:nvSpPr>
        <p:spPr>
          <a:xfrm>
            <a:off x="6787642" y="4763925"/>
            <a:ext cx="721751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для</a:t>
            </a:r>
          </a:p>
        </p:txBody>
      </p:sp>
      <p:sp>
        <p:nvSpPr>
          <p:cNvPr id="61" name="New shape"/>
          <p:cNvSpPr/>
          <p:nvPr/>
        </p:nvSpPr>
        <p:spPr>
          <a:xfrm>
            <a:off x="7342377" y="4763925"/>
            <a:ext cx="184685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формирования</a:t>
            </a:r>
          </a:p>
        </p:txBody>
      </p:sp>
      <p:sp>
        <p:nvSpPr>
          <p:cNvPr id="62" name="New shape"/>
          <p:cNvSpPr/>
          <p:nvPr/>
        </p:nvSpPr>
        <p:spPr>
          <a:xfrm>
            <a:off x="867461" y="5022850"/>
            <a:ext cx="8319301" cy="201422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ценностного отношения к окружающему миру, становления опыта действий и</a:t>
            </a:r>
          </a:p>
        </p:txBody>
      </p:sp>
      <p:sp>
        <p:nvSpPr>
          <p:cNvPr id="63" name="New shape"/>
          <p:cNvSpPr/>
          <p:nvPr/>
        </p:nvSpPr>
        <p:spPr>
          <a:xfrm>
            <a:off x="867461" y="5282339"/>
            <a:ext cx="487779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поступков на основе осмысления ценностей</a:t>
            </a:r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;</a:t>
            </a:r>
          </a:p>
        </p:txBody>
      </p:sp>
      <p:sp>
        <p:nvSpPr>
          <p:cNvPr id="64" name="New shape"/>
          <p:cNvSpPr/>
          <p:nvPr/>
        </p:nvSpPr>
        <p:spPr>
          <a:xfrm>
            <a:off x="580949" y="5545474"/>
            <a:ext cx="441503" cy="197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Arial"/>
              </a:rPr>
              <a:t>•</a:t>
            </a:r>
          </a:p>
        </p:txBody>
      </p:sp>
      <p:sp>
        <p:nvSpPr>
          <p:cNvPr id="65" name="New shape"/>
          <p:cNvSpPr/>
          <p:nvPr/>
        </p:nvSpPr>
        <p:spPr>
          <a:xfrm>
            <a:off x="867461" y="5541470"/>
            <a:ext cx="832203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000000"/>
                </a:solidFill>
                <a:latin typeface="Tahoma"/>
              </a:rPr>
              <a:t>достижение детьми на этапе завершения ДО уровня развития, </a:t>
            </a:r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необходимого</a:t>
            </a:r>
          </a:p>
        </p:txBody>
      </p:sp>
      <p:sp>
        <p:nvSpPr>
          <p:cNvPr id="66" name="New shape"/>
          <p:cNvSpPr/>
          <p:nvPr/>
        </p:nvSpPr>
        <p:spPr>
          <a:xfrm>
            <a:off x="867461" y="5800550"/>
            <a:ext cx="48759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</a:t>
            </a:r>
          </a:p>
        </p:txBody>
      </p:sp>
      <p:sp>
        <p:nvSpPr>
          <p:cNvPr id="67" name="New shape"/>
          <p:cNvSpPr/>
          <p:nvPr/>
        </p:nvSpPr>
        <p:spPr>
          <a:xfrm>
            <a:off x="1144829" y="5800550"/>
            <a:ext cx="169948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достаточного</a:t>
            </a:r>
          </a:p>
        </p:txBody>
      </p:sp>
      <p:sp>
        <p:nvSpPr>
          <p:cNvPr id="68" name="New shape"/>
          <p:cNvSpPr/>
          <p:nvPr/>
        </p:nvSpPr>
        <p:spPr>
          <a:xfrm>
            <a:off x="2634107" y="5800550"/>
            <a:ext cx="720886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для</a:t>
            </a:r>
          </a:p>
        </p:txBody>
      </p:sp>
      <p:sp>
        <p:nvSpPr>
          <p:cNvPr id="69" name="New shape"/>
          <p:cNvSpPr/>
          <p:nvPr/>
        </p:nvSpPr>
        <p:spPr>
          <a:xfrm>
            <a:off x="3146171" y="5800550"/>
            <a:ext cx="1426159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успешного</a:t>
            </a:r>
          </a:p>
        </p:txBody>
      </p:sp>
      <p:sp>
        <p:nvSpPr>
          <p:cNvPr id="70" name="New shape"/>
          <p:cNvSpPr/>
          <p:nvPr/>
        </p:nvSpPr>
        <p:spPr>
          <a:xfrm>
            <a:off x="4362577" y="5800550"/>
            <a:ext cx="1285278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освоения</a:t>
            </a:r>
          </a:p>
        </p:txBody>
      </p:sp>
      <p:sp>
        <p:nvSpPr>
          <p:cNvPr id="71" name="New shape"/>
          <p:cNvSpPr/>
          <p:nvPr/>
        </p:nvSpPr>
        <p:spPr>
          <a:xfrm>
            <a:off x="5440045" y="5800550"/>
            <a:ext cx="747720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ими</a:t>
            </a:r>
          </a:p>
        </p:txBody>
      </p:sp>
      <p:sp>
        <p:nvSpPr>
          <p:cNvPr id="72" name="New shape"/>
          <p:cNvSpPr/>
          <p:nvPr/>
        </p:nvSpPr>
        <p:spPr>
          <a:xfrm>
            <a:off x="5978017" y="5800550"/>
            <a:ext cx="209940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образовательных</a:t>
            </a:r>
          </a:p>
        </p:txBody>
      </p:sp>
      <p:sp>
        <p:nvSpPr>
          <p:cNvPr id="73" name="New shape"/>
          <p:cNvSpPr/>
          <p:nvPr/>
        </p:nvSpPr>
        <p:spPr>
          <a:xfrm>
            <a:off x="7865110" y="5800550"/>
            <a:ext cx="1325313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программ</a:t>
            </a:r>
          </a:p>
        </p:txBody>
      </p:sp>
      <p:sp>
        <p:nvSpPr>
          <p:cNvPr id="74" name="New shape"/>
          <p:cNvSpPr/>
          <p:nvPr/>
        </p:nvSpPr>
        <p:spPr>
          <a:xfrm>
            <a:off x="867461" y="6059630"/>
            <a:ext cx="3640465" cy="201267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1700" b="0" i="0" u="none" strike="noStrike">
                <a:solidFill>
                  <a:srgbClr val="FF0000"/>
                </a:solidFill>
                <a:latin typeface="Tahoma"/>
              </a:rPr>
              <a:t>начального общего образования</a:t>
            </a:r>
          </a:p>
        </p:txBody>
      </p:sp>
      <p:sp>
        <p:nvSpPr>
          <p:cNvPr id="75" name="New shape"/>
          <p:cNvSpPr/>
          <p:nvPr/>
        </p:nvSpPr>
        <p:spPr>
          <a:xfrm>
            <a:off x="166116" y="2034877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  <p:sp>
        <p:nvSpPr>
          <p:cNvPr id="76" name="New shape"/>
          <p:cNvSpPr/>
          <p:nvPr/>
        </p:nvSpPr>
        <p:spPr>
          <a:xfrm>
            <a:off x="166116" y="3907619"/>
            <a:ext cx="557603" cy="363264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tIns="45720" rIns="45720" bIns="45720" rtlCol="0" anchor="ctr"/>
          <a:lstStyle/>
          <a:p>
            <a:pPr marL="0" marR="0"/>
            <a:r>
              <a:rPr sz="4400" b="1" i="0" u="none" strike="noStrike">
                <a:solidFill>
                  <a:srgbClr val="FF0000"/>
                </a:solidFill>
                <a:latin typeface="Tahoma Bold"/>
              </a:rPr>
              <a:t>!</a:t>
            </a:r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8"/>
  <p:tag name="AS_OS" val="Unix 5.15.0.1028"/>
  <p:tag name="AS_RELEASE_DATE" val="2022.10.14"/>
  <p:tag name="AS_TITLE" val="Aspose.Slides for .NET5"/>
  <p:tag name="AS_VERSION" val="22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3510</Words>
  <Application>Microsoft Office PowerPoint</Application>
  <PresentationFormat>Экран (4:3)</PresentationFormat>
  <Paragraphs>1394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Доможирова</dc:creator>
  <cp:lastModifiedBy>Admin</cp:lastModifiedBy>
  <cp:revision>13</cp:revision>
  <cp:lastPrinted>2023-03-20T05:22:20Z</cp:lastPrinted>
  <dcterms:created xsi:type="dcterms:W3CDTF">2023-03-17T08:32:17Z</dcterms:created>
  <dcterms:modified xsi:type="dcterms:W3CDTF">2023-10-12T05:40:47Z</dcterms:modified>
</cp:coreProperties>
</file>