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7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2B41EBAD-8C53-4538-BDC9-9EE5201FCFA1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9D25AAB6-CAFF-4582-B27A-244D6CD47D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922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98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621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79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187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77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23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67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50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5AAB6-CAFF-4582-B27A-244D6CD47DD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19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238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2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32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07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0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8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04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8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6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1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61D48-166B-4E22-B60E-A7D6CA0E8F94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4DD0C-C2EB-454E-B761-09F2AEBA7F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06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dou12v@mail.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7891" y="1173009"/>
            <a:ext cx="7024254" cy="40847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99818" cy="76060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01091" y="665018"/>
            <a:ext cx="8548254" cy="5747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</a:t>
            </a:r>
            <a:r>
              <a:rPr lang="ru-RU" sz="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БЮДЖЕТНОЕ ДОШКОЛЬНОЕ                                                                                                                                                                             ОБРАЗОВАТЕЛЬНОЕ УЧРЕЖДЕНИЕ «ДЕТСКИЙ САД №12 г. ЧЕЛЯБИНСКА»                                                                                                                                       Юридический адрес: 454904 г. Челябинск,                                                                                                                                                                                                                    п. </a:t>
            </a:r>
            <a:r>
              <a:rPr lang="ru-RU" sz="12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Новосинеглазовский</a:t>
            </a:r>
            <a:r>
              <a:rPr lang="ru-RU" sz="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ул. Лермонтова, 19, ул. Ключевая, 8 А.                                                                                                                                                        Телефон/факс 8 (351) 280-09-78, </a:t>
            </a:r>
            <a:r>
              <a:rPr lang="ru-RU" sz="1200" b="1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mdou12v@mail.ru</a:t>
            </a:r>
            <a:r>
              <a:rPr lang="ru-RU" sz="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Фактический адрес:  454904, г. Челябинск, ул. Новая, 3 Тел:  280-07-62; 280-09-78.  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 smtClean="0">
                <a:solidFill>
                  <a:srgbClr val="C00000"/>
                </a:solidFill>
              </a:rPr>
              <a:t>Презентация </a:t>
            </a:r>
            <a:r>
              <a:rPr lang="ru-RU" sz="4400" b="1" dirty="0" smtClean="0"/>
              <a:t>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 первой младшей группе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«Весёлая математика». </a:t>
            </a:r>
          </a:p>
          <a:p>
            <a:endParaRPr lang="ru-RU" b="1" dirty="0"/>
          </a:p>
          <a:p>
            <a:pPr algn="r"/>
            <a:endParaRPr lang="ru-RU" sz="2800" b="1" dirty="0">
              <a:solidFill>
                <a:srgbClr val="C0000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Воспитатель: Коровина Л.А.</a:t>
            </a:r>
          </a:p>
          <a:p>
            <a:pPr algn="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Челябинск</a:t>
            </a:r>
            <a:r>
              <a:rPr lang="ru-RU" sz="2800" b="1" smtClean="0">
                <a:solidFill>
                  <a:srgbClr val="002060"/>
                </a:solidFill>
              </a:rPr>
              <a:t>, 2024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49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78036" y="789709"/>
            <a:ext cx="3947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7781" y="2161309"/>
            <a:ext cx="71350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2077343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7891" y="1173009"/>
            <a:ext cx="7024254" cy="40847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99818" cy="76060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73926" y="1253759"/>
            <a:ext cx="79940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Любая деятельность детей третьего года жизни создает благоприятные условия для формирования элементарных математических представлений.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На </a:t>
            </a:r>
            <a:r>
              <a:rPr lang="ru-RU" sz="2400" b="1" dirty="0">
                <a:solidFill>
                  <a:srgbClr val="C00000"/>
                </a:solidFill>
              </a:rPr>
              <a:t>занятиях с детьми мы закрепляем представления о величине, количестве  и форме предметов, постоянно привлекая внимание детей к размерам, формам игрушек. Называем их количество, используя слова «много-один», «большой - маленький».</a:t>
            </a:r>
          </a:p>
        </p:txBody>
      </p:sp>
    </p:spTree>
    <p:extLst>
      <p:ext uri="{BB962C8B-B14F-4D97-AF65-F5344CB8AC3E}">
        <p14:creationId xmlns:p14="http://schemas.microsoft.com/office/powerpoint/2010/main" val="33838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9964" y="415637"/>
            <a:ext cx="755072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Вид проекта: познавательно-игровой.</a:t>
            </a:r>
          </a:p>
          <a:p>
            <a:r>
              <a:rPr lang="ru-RU" b="1" dirty="0">
                <a:solidFill>
                  <a:srgbClr val="C00000"/>
                </a:solidFill>
              </a:rPr>
              <a:t>Тип проекта: краткосрочный, коллективный.</a:t>
            </a:r>
          </a:p>
          <a:p>
            <a:r>
              <a:rPr lang="ru-RU" b="1" dirty="0">
                <a:solidFill>
                  <a:srgbClr val="C00000"/>
                </a:solidFill>
              </a:rPr>
              <a:t>Участники проекта: воспитанники группы, педагоги.</a:t>
            </a:r>
          </a:p>
          <a:p>
            <a:r>
              <a:rPr lang="ru-RU" b="1" dirty="0">
                <a:solidFill>
                  <a:srgbClr val="C00000"/>
                </a:solidFill>
              </a:rPr>
              <a:t>Срок проведения: </a:t>
            </a:r>
            <a:r>
              <a:rPr lang="ru-RU" b="1" dirty="0" smtClean="0">
                <a:solidFill>
                  <a:srgbClr val="0070C0"/>
                </a:solidFill>
              </a:rPr>
              <a:t>22</a:t>
            </a:r>
            <a:r>
              <a:rPr lang="ru-RU" b="1" dirty="0" smtClean="0">
                <a:solidFill>
                  <a:srgbClr val="0070C0"/>
                </a:solidFill>
              </a:rPr>
              <a:t>.01.</a:t>
            </a:r>
            <a:r>
              <a:rPr lang="en-US" b="1" dirty="0" smtClean="0">
                <a:solidFill>
                  <a:srgbClr val="0070C0"/>
                </a:solidFill>
              </a:rPr>
              <a:t>202</a:t>
            </a:r>
            <a:r>
              <a:rPr lang="ru-RU" b="1" dirty="0">
                <a:solidFill>
                  <a:srgbClr val="0070C0"/>
                </a:solidFill>
              </a:rPr>
              <a:t>4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г.-</a:t>
            </a:r>
            <a:r>
              <a:rPr lang="ru-RU" b="1" dirty="0" smtClean="0">
                <a:solidFill>
                  <a:srgbClr val="0070C0"/>
                </a:solidFill>
              </a:rPr>
              <a:t>26.01.2024 </a:t>
            </a:r>
            <a:r>
              <a:rPr lang="ru-RU" b="1" dirty="0" smtClean="0">
                <a:solidFill>
                  <a:srgbClr val="0070C0"/>
                </a:solidFill>
              </a:rPr>
              <a:t>г</a:t>
            </a:r>
            <a:r>
              <a:rPr lang="ru-RU" b="1" dirty="0">
                <a:solidFill>
                  <a:srgbClr val="0070C0"/>
                </a:solidFill>
              </a:rPr>
              <a:t>.</a:t>
            </a:r>
          </a:p>
          <a:p>
            <a:r>
              <a:rPr lang="ru-RU" b="1" dirty="0">
                <a:solidFill>
                  <a:srgbClr val="C00000"/>
                </a:solidFill>
              </a:rPr>
              <a:t> Актуальность проекта: вхождение в мир математики начинается с самого раннего детства. Дошкольный возраст- важнейший стартовый период жизни человека. Математика занимает особое место в интеллектуальном развитии детей, должный уровень которого определяется качественными особенностями усвоения детьми таких исходных понятий как количество, величина, форма, пространственные отношения. Важно, чтобы знакомство ребенка с математическими понятиями происходило в обычной реальной жизни, на обычных предметах, чтобы ребенок увидел, что математические понятия описывают реальный мир, а не существуют сами по себе. Поэтому  проектная деятельность по ФЭМП является актуальной.</a:t>
            </a:r>
          </a:p>
          <a:p>
            <a:r>
              <a:rPr lang="ru-RU" b="1" dirty="0">
                <a:solidFill>
                  <a:srgbClr val="C00000"/>
                </a:solidFill>
              </a:rPr>
              <a:t>Предполагаемый результат: повышение уровня интеллектуального развития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29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2473" y="1025236"/>
            <a:ext cx="63315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Цель: формирование элементарных математических представлений об основных свойствах объектов окружающего мира - цвете, форме, размере, величине.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Задачи: </a:t>
            </a:r>
            <a:r>
              <a:rPr lang="ru-RU" b="1" dirty="0" smtClean="0">
                <a:solidFill>
                  <a:srgbClr val="C00000"/>
                </a:solidFill>
              </a:rPr>
              <a:t>развивать умение </a:t>
            </a:r>
            <a:r>
              <a:rPr lang="ru-RU" b="1" dirty="0">
                <a:solidFill>
                  <a:srgbClr val="C00000"/>
                </a:solidFill>
              </a:rPr>
              <a:t>различать и группировать предметы по одному из сенсорных признаков;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Развивать умение </a:t>
            </a:r>
            <a:r>
              <a:rPr lang="ru-RU" b="1" dirty="0">
                <a:solidFill>
                  <a:srgbClr val="C00000"/>
                </a:solidFill>
              </a:rPr>
              <a:t>различать количество предметов (один – много</a:t>
            </a:r>
            <a:r>
              <a:rPr lang="ru-RU" b="1" dirty="0" smtClean="0">
                <a:solidFill>
                  <a:srgbClr val="C00000"/>
                </a:solidFill>
              </a:rPr>
              <a:t>); обогащать </a:t>
            </a:r>
            <a:r>
              <a:rPr lang="ru-RU" b="1" dirty="0">
                <a:solidFill>
                  <a:srgbClr val="C00000"/>
                </a:solidFill>
              </a:rPr>
              <a:t>словарь детей прилагательными;</a:t>
            </a:r>
          </a:p>
          <a:p>
            <a:r>
              <a:rPr lang="ru-RU" b="1" dirty="0">
                <a:solidFill>
                  <a:srgbClr val="C00000"/>
                </a:solidFill>
              </a:rPr>
              <a:t>развивать любознательность, воображение и творческую активность, моторику </a:t>
            </a:r>
            <a:r>
              <a:rPr lang="ru-RU" b="1" dirty="0" smtClean="0">
                <a:solidFill>
                  <a:srgbClr val="C00000"/>
                </a:solidFill>
              </a:rPr>
              <a:t>рук; воспитывать </a:t>
            </a:r>
            <a:r>
              <a:rPr lang="ru-RU" b="1" dirty="0">
                <a:solidFill>
                  <a:srgbClr val="C00000"/>
                </a:solidFill>
              </a:rPr>
              <a:t>умение взаимодействовать со сверстниками.         </a:t>
            </a:r>
            <a:r>
              <a:rPr lang="ru-RU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996897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415" y="-98671"/>
            <a:ext cx="12367415" cy="69566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1" y="557647"/>
            <a:ext cx="2854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 день. </a:t>
            </a:r>
            <a:r>
              <a:rPr lang="ru-RU" sz="3200" b="1" dirty="0" smtClean="0">
                <a:solidFill>
                  <a:srgbClr val="C00000"/>
                </a:solidFill>
              </a:rPr>
              <a:t>Цвет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25574" y="1915844"/>
            <a:ext cx="2645010" cy="198375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65604">
            <a:off x="7585448" y="2245008"/>
            <a:ext cx="2590631" cy="1942973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69552">
            <a:off x="2076672" y="2348661"/>
            <a:ext cx="2590632" cy="1942974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90514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6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05890" y="554182"/>
            <a:ext cx="84097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2 день. Форма (круг, квадрат, треугольник).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841">
            <a:off x="7527951" y="1877257"/>
            <a:ext cx="3036047" cy="2277034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36736" y="1857593"/>
            <a:ext cx="3295316" cy="247148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350540">
            <a:off x="1612198" y="1804390"/>
            <a:ext cx="2264916" cy="301407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187744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781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78036" y="789709"/>
            <a:ext cx="3947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91195" y="526473"/>
            <a:ext cx="80027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 </a:t>
            </a:r>
            <a:r>
              <a:rPr lang="ru-RU" sz="3200" b="1" dirty="0">
                <a:solidFill>
                  <a:srgbClr val="C00000"/>
                </a:solidFill>
              </a:rPr>
              <a:t>день. Величина (большой – маленький).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0636">
            <a:off x="7281619" y="2322333"/>
            <a:ext cx="2952373" cy="2214280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37562">
            <a:off x="1378588" y="2377859"/>
            <a:ext cx="2804304" cy="210322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653" y="2249951"/>
            <a:ext cx="3019381" cy="2264536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4268278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378036" y="789709"/>
            <a:ext cx="3947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6218" y="625640"/>
            <a:ext cx="6982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4 день. Количество (один – много).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96909">
            <a:off x="1593467" y="2581543"/>
            <a:ext cx="2612703" cy="1959527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94840">
            <a:off x="7931574" y="2558147"/>
            <a:ext cx="2683017" cy="2012263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446" y="1589736"/>
            <a:ext cx="2751048" cy="3668064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43162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173008"/>
            <a:ext cx="9227127" cy="24290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78036" y="789709"/>
            <a:ext cx="3947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6436" y="304801"/>
            <a:ext cx="62899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5 день. Итоговый день.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91591" y="3625628"/>
            <a:ext cx="2320404" cy="1740303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48700" y="1845030"/>
            <a:ext cx="2511981" cy="1883986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43471" y="1772697"/>
            <a:ext cx="2507442" cy="1880582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93157" y="945334"/>
            <a:ext cx="3117273" cy="2337955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7005851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384</Words>
  <Application>Microsoft Office PowerPoint</Application>
  <PresentationFormat>Широкоэкранный</PresentationFormat>
  <Paragraphs>39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User Windows</cp:lastModifiedBy>
  <cp:revision>37</cp:revision>
  <cp:lastPrinted>2023-11-07T17:15:06Z</cp:lastPrinted>
  <dcterms:created xsi:type="dcterms:W3CDTF">2023-09-18T18:02:09Z</dcterms:created>
  <dcterms:modified xsi:type="dcterms:W3CDTF">2024-02-04T11:25:52Z</dcterms:modified>
</cp:coreProperties>
</file>