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06" r:id="rId2"/>
    <p:sldId id="307" r:id="rId3"/>
    <p:sldId id="266" r:id="rId4"/>
    <p:sldId id="290" r:id="rId5"/>
    <p:sldId id="291" r:id="rId6"/>
    <p:sldId id="292" r:id="rId7"/>
    <p:sldId id="285" r:id="rId8"/>
    <p:sldId id="303" r:id="rId9"/>
    <p:sldId id="270" r:id="rId10"/>
    <p:sldId id="302" r:id="rId11"/>
    <p:sldId id="271" r:id="rId12"/>
    <p:sldId id="262" r:id="rId13"/>
    <p:sldId id="265" r:id="rId14"/>
    <p:sldId id="260" r:id="rId15"/>
    <p:sldId id="267" r:id="rId16"/>
    <p:sldId id="305" r:id="rId17"/>
    <p:sldId id="263" r:id="rId18"/>
    <p:sldId id="284" r:id="rId19"/>
    <p:sldId id="261" r:id="rId20"/>
    <p:sldId id="289" r:id="rId21"/>
    <p:sldId id="293" r:id="rId22"/>
    <p:sldId id="29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008000"/>
    <a:srgbClr val="FF3300"/>
    <a:srgbClr val="00FF00"/>
    <a:srgbClr val="FF0066"/>
    <a:srgbClr val="250DB3"/>
    <a:srgbClr val="F6A20A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296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DB702A-B9A7-4B63-BFFD-C835FD29D395}" type="datetimeFigureOut">
              <a:rPr lang="ru-RU" smtClean="0"/>
              <a:pPr/>
              <a:t>15.02.2023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37219F-71B4-4A13-9CC8-06606AF6296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3319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7219F-71B4-4A13-9CC8-06606AF6296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709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6.jpeg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2.jpeg"/><Relationship Id="rId4" Type="http://schemas.microsoft.com/office/2007/relationships/hdphoto" Target="../media/hdphoto10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2.jpeg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microsoft.com/office/2007/relationships/hdphoto" Target="../media/hdphoto13.wdp"/><Relationship Id="rId5" Type="http://schemas.microsoft.com/office/2007/relationships/hdphoto" Target="../media/hdphoto11.wdp"/><Relationship Id="rId10" Type="http://schemas.openxmlformats.org/officeDocument/2006/relationships/image" Target="../media/image20.jpeg"/><Relationship Id="rId4" Type="http://schemas.openxmlformats.org/officeDocument/2006/relationships/image" Target="../media/image18.jpeg"/><Relationship Id="rId9" Type="http://schemas.microsoft.com/office/2007/relationships/hdphoto" Target="../media/hdphoto12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2.jpeg"/><Relationship Id="rId4" Type="http://schemas.microsoft.com/office/2007/relationships/hdphoto" Target="../media/hdphoto14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4.jpeg"/><Relationship Id="rId7" Type="http://schemas.microsoft.com/office/2007/relationships/hdphoto" Target="../media/hdphoto16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.jpeg"/><Relationship Id="rId4" Type="http://schemas.microsoft.com/office/2007/relationships/hdphoto" Target="../media/hdphoto15.wdp"/><Relationship Id="rId9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6.jpeg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2.jpeg"/><Relationship Id="rId4" Type="http://schemas.microsoft.com/office/2007/relationships/hdphoto" Target="../media/hdphoto17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8.jpeg"/><Relationship Id="rId7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9.wdp"/><Relationship Id="rId5" Type="http://schemas.openxmlformats.org/officeDocument/2006/relationships/image" Target="../media/image29.jpeg"/><Relationship Id="rId4" Type="http://schemas.microsoft.com/office/2007/relationships/hdphoto" Target="../media/hdphoto18.wdp"/><Relationship Id="rId9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30.jpeg"/><Relationship Id="rId7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1.wdp"/><Relationship Id="rId5" Type="http://schemas.openxmlformats.org/officeDocument/2006/relationships/image" Target="../media/image31.jpeg"/><Relationship Id="rId10" Type="http://schemas.openxmlformats.org/officeDocument/2006/relationships/image" Target="../media/image32.jpeg"/><Relationship Id="rId4" Type="http://schemas.microsoft.com/office/2007/relationships/hdphoto" Target="../media/hdphoto20.wdp"/><Relationship Id="rId9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.jpeg"/><Relationship Id="rId7" Type="http://schemas.microsoft.com/office/2007/relationships/hdphoto" Target="../media/hdphoto2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microsoft.com/office/2007/relationships/hdphoto" Target="../media/hdphoto3.wdp"/><Relationship Id="rId10" Type="http://schemas.openxmlformats.org/officeDocument/2006/relationships/image" Target="../media/image36.jpeg"/><Relationship Id="rId4" Type="http://schemas.openxmlformats.org/officeDocument/2006/relationships/image" Target="../media/image5.jpeg"/><Relationship Id="rId9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2.jpeg"/><Relationship Id="rId7" Type="http://schemas.microsoft.com/office/2007/relationships/hdphoto" Target="../media/hdphoto2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microsoft.com/office/2007/relationships/hdphoto" Target="../media/hdphoto3.wdp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9.jpeg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2.jpeg"/><Relationship Id="rId4" Type="http://schemas.microsoft.com/office/2007/relationships/hdphoto" Target="../media/hdphoto24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2.jpeg"/><Relationship Id="rId7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microsoft.com/office/2007/relationships/hdphoto" Target="../media/hdphoto3.wdp"/><Relationship Id="rId4" Type="http://schemas.openxmlformats.org/officeDocument/2006/relationships/image" Target="../media/image5.jpeg"/><Relationship Id="rId9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s://edu.tatar.ru/buinsk/page593752.ht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mailto:abvgdeika-bua@mail.ru" TargetMode="External"/><Relationship Id="rId5" Type="http://schemas.microsoft.com/office/2007/relationships/hdphoto" Target="../media/hdphoto3.wdp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6.png"/><Relationship Id="rId7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7.jpeg"/><Relationship Id="rId4" Type="http://schemas.microsoft.com/office/2007/relationships/hdphoto" Target="../media/hdphoto4.wdp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5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microsoft.com/office/2007/relationships/hdphoto" Target="../media/hdphoto6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microsoft.com/office/2007/relationships/hdphoto" Target="../media/hdphoto3.wdp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5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microsoft.com/office/2007/relationships/hdphoto" Target="../media/hdphoto7.wdp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microsoft.com/office/2007/relationships/hdphoto" Target="../media/hdphoto8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microsoft.com/office/2007/relationships/hdphoto" Target="../media/hdphoto3.wdp"/><Relationship Id="rId4" Type="http://schemas.openxmlformats.org/officeDocument/2006/relationships/image" Target="../media/image5.jpeg"/><Relationship Id="rId9" Type="http://schemas.microsoft.com/office/2007/relationships/hdphoto" Target="../media/hdphoto9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microsoft.com/office/2007/relationships/hdphoto" Target="../media/hdphoto3.wdp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7" y="-15822"/>
            <a:ext cx="9165096" cy="68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61051" y="145038"/>
            <a:ext cx="59766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общеразвивающего вида «</a:t>
            </a:r>
            <a:r>
              <a:rPr lang="ru-RU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АБВГДЕЙКа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Буинска </a:t>
            </a:r>
            <a:r>
              <a:rPr lang="ru-RU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Буинского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Татарстан»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1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104567" y="3929145"/>
            <a:ext cx="62982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b="1" dirty="0" smtClean="0">
              <a:solidFill>
                <a:srgbClr val="250DB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solidFill>
                <a:srgbClr val="250DB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solidFill>
                  <a:srgbClr val="250D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Назарова Ольга </a:t>
            </a:r>
            <a:r>
              <a:rPr lang="ru-RU" sz="1600" b="1" dirty="0" err="1" smtClean="0">
                <a:solidFill>
                  <a:srgbClr val="250D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Ровиковна</a:t>
            </a:r>
            <a:r>
              <a:rPr lang="ru-RU" sz="1600" b="1" dirty="0" smtClean="0">
                <a:solidFill>
                  <a:srgbClr val="250D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воспитатель первой квалификационной категории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95802" y="2306396"/>
            <a:ext cx="76313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250D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 на методическом объединении воспитателей </a:t>
            </a:r>
          </a:p>
          <a:p>
            <a:pPr algn="ctr"/>
            <a:r>
              <a:rPr lang="ru-RU" b="1" dirty="0" smtClean="0">
                <a:solidFill>
                  <a:srgbClr val="250D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 раннего возраста </a:t>
            </a:r>
            <a:r>
              <a:rPr lang="ru-RU" b="1" dirty="0">
                <a:solidFill>
                  <a:srgbClr val="250D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b="1" dirty="0" smtClean="0">
                <a:solidFill>
                  <a:srgbClr val="250D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теме: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</a:t>
            </a:r>
            <a:r>
              <a:rPr lang="ru-RU" sz="24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шаги-как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условия развития позитивной социализации детей раннего возраста </a:t>
            </a:r>
          </a:p>
        </p:txBody>
      </p:sp>
      <p:pic>
        <p:nvPicPr>
          <p:cNvPr id="10" name="Picture 3" descr="H:\IMG-20210126-WA00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11960" y="6237312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2023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2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315" y="9425"/>
            <a:ext cx="9165096" cy="68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232" y="2150151"/>
            <a:ext cx="3399451" cy="2549588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H:\IMG-20210126-WA002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1\Desktop\фото для выступления\IMG-20230131-WA0078.jpg"/>
          <p:cNvPicPr>
            <a:picLocks noChangeAspect="1" noChangeArrowheads="1"/>
          </p:cNvPicPr>
          <p:nvPr/>
        </p:nvPicPr>
        <p:blipFill>
          <a:blip r:embed="rId8" cstate="print">
            <a:lum contrast="20000"/>
          </a:blip>
          <a:srcRect/>
          <a:stretch>
            <a:fillRect/>
          </a:stretch>
        </p:blipFill>
        <p:spPr bwMode="auto">
          <a:xfrm>
            <a:off x="1071538" y="1714488"/>
            <a:ext cx="3429024" cy="2714644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74348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65" y="-15822"/>
            <a:ext cx="9165096" cy="68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312738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Музыкальная и физкультурная деятельность</a:t>
            </a:r>
          </a:p>
          <a:p>
            <a:pPr algn="ctr"/>
            <a:r>
              <a:rPr lang="ru-RU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(художественно-эстетическое развитие,</a:t>
            </a:r>
          </a:p>
          <a:p>
            <a:pPr algn="ctr"/>
            <a:r>
              <a:rPr lang="ru-RU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изическое развитие)</a:t>
            </a:r>
          </a:p>
        </p:txBody>
      </p:sp>
      <p:pic>
        <p:nvPicPr>
          <p:cNvPr id="1026" name="Picture 2" descr="C:\Users\USER\Desktop\Гузель Абраровна\IMG-20210126-WA00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13" y="1484784"/>
            <a:ext cx="2165682" cy="2887576"/>
          </a:xfrm>
          <a:prstGeom prst="rect">
            <a:avLst/>
          </a:prstGeom>
          <a:noFill/>
          <a:ln w="28575">
            <a:solidFill>
              <a:srgbClr val="F6A20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H:\IMG-20210126-WA002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user\Desktop\фото дети работа\фотот и видео работа 2\20201103_15473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427984" y="1844824"/>
            <a:ext cx="4449807" cy="3337355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78553" y="3717032"/>
            <a:ext cx="2498246" cy="2498246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7581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9165096" cy="68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1680" y="404664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Самообслуживание и трудовая деятельность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H:\IMG-20210126-WA00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1\Desktop\фото для выступления\IMG-20230207-WA0069.jpg"/>
          <p:cNvPicPr>
            <a:picLocks noChangeAspect="1" noChangeArrowheads="1"/>
          </p:cNvPicPr>
          <p:nvPr/>
        </p:nvPicPr>
        <p:blipFill>
          <a:blip r:embed="rId7" cstate="print">
            <a:lum contrast="30000"/>
          </a:blip>
          <a:srcRect/>
          <a:stretch>
            <a:fillRect/>
          </a:stretch>
        </p:blipFill>
        <p:spPr bwMode="auto">
          <a:xfrm>
            <a:off x="5143504" y="1500174"/>
            <a:ext cx="3286148" cy="41434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pic>
        <p:nvPicPr>
          <p:cNvPr id="1028" name="Picture 4" descr="C:\Users\1\Desktop\фото для выступления\IMG-20230207-WA0088.jpg"/>
          <p:cNvPicPr>
            <a:picLocks noChangeAspect="1" noChangeArrowheads="1"/>
          </p:cNvPicPr>
          <p:nvPr/>
        </p:nvPicPr>
        <p:blipFill>
          <a:blip r:embed="rId8" cstate="print">
            <a:lum contrast="30000"/>
          </a:blip>
          <a:srcRect/>
          <a:stretch>
            <a:fillRect/>
          </a:stretch>
        </p:blipFill>
        <p:spPr bwMode="auto">
          <a:xfrm>
            <a:off x="785786" y="1500174"/>
            <a:ext cx="3500462" cy="421484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253201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9165096" cy="68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3" name="Picture 1" descr="D:\Desktop\Новая папка\IMG-20210122-WA002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130"/>
          <a:stretch/>
        </p:blipFill>
        <p:spPr bwMode="auto">
          <a:xfrm>
            <a:off x="1698950" y="1354021"/>
            <a:ext cx="5775505" cy="4595259"/>
          </a:xfrm>
          <a:prstGeom prst="rect">
            <a:avLst/>
          </a:prstGeom>
          <a:noFill/>
          <a:ln w="28575"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H:\IMG-20210126-WA002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5616" y="312738"/>
            <a:ext cx="6546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детского коллектива с окружающей средой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37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9165096" cy="68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3" name="Picture 1" descr="D:\Desktop\Новая папка\IMG-20210122-WA00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4261099" cy="3195824"/>
          </a:xfrm>
          <a:prstGeom prst="rect">
            <a:avLst/>
          </a:prstGeom>
          <a:noFill/>
          <a:ln w="28575">
            <a:solidFill>
              <a:srgbClr val="FF00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71800" y="476672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конструктивных игр (познавательное развитие)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USER\Desktop\Гузель Абраровна\IMG-20210126-WA00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886" y="2564904"/>
            <a:ext cx="4261099" cy="319582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H:\IMG-20210126-WA002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96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9165096" cy="68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000" y="2486062"/>
            <a:ext cx="3753528" cy="2815146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37589" y="467380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исследовательской деятельности</a:t>
            </a:r>
            <a:endParaRPr lang="ru-RU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3" descr="H:\IMG-20210126-WA002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1\Desktop\фото для выступления\IMG-20230207-WA0079.jpg"/>
          <p:cNvPicPr>
            <a:picLocks noChangeAspect="1" noChangeArrowheads="1"/>
          </p:cNvPicPr>
          <p:nvPr/>
        </p:nvPicPr>
        <p:blipFill>
          <a:blip r:embed="rId8" cstate="print">
            <a:lum contrast="20000"/>
          </a:blip>
          <a:srcRect/>
          <a:stretch>
            <a:fillRect/>
          </a:stretch>
        </p:blipFill>
        <p:spPr bwMode="auto">
          <a:xfrm>
            <a:off x="500034" y="2428868"/>
            <a:ext cx="3714776" cy="2928958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411228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9165096" cy="68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84" y="1556792"/>
            <a:ext cx="4224469" cy="3168352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070" b="24575"/>
          <a:stretch/>
        </p:blipFill>
        <p:spPr bwMode="auto">
          <a:xfrm>
            <a:off x="4715554" y="3140968"/>
            <a:ext cx="4176925" cy="3145181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37589" y="467380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исследовательской деятельности</a:t>
            </a:r>
            <a:endParaRPr lang="ru-RU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3" descr="H:\IMG-20210126-WA002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80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9165096" cy="68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 descr="D:\Desktop\Новая папка\IMG-20201202-WA00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40" y="1882070"/>
            <a:ext cx="2589616" cy="3213159"/>
          </a:xfrm>
          <a:prstGeom prst="rect">
            <a:avLst/>
          </a:prstGeom>
          <a:noFill/>
          <a:ln w="2857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377" y="1794942"/>
            <a:ext cx="2540561" cy="3387415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H:\IMG-20210126-WA002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76992" y="312738"/>
            <a:ext cx="5975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Становление межличностных отношений, 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общения в группе, быта детского объединения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0" cstate="print">
            <a:lum contrast="40000"/>
          </a:blip>
          <a:srcRect/>
          <a:stretch>
            <a:fillRect/>
          </a:stretch>
        </p:blipFill>
        <p:spPr bwMode="auto">
          <a:xfrm>
            <a:off x="3071802" y="1785926"/>
            <a:ext cx="3000396" cy="3357586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3905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0"/>
            <a:ext cx="916509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20210" y="476672"/>
            <a:ext cx="4533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сюжетно-ролевых игр</a:t>
            </a:r>
          </a:p>
          <a:p>
            <a:pPr algn="ctr"/>
            <a:r>
              <a:rPr lang="ru-RU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(социально-коммуникативное развитие)</a:t>
            </a:r>
            <a:endParaRPr lang="ru-RU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3" descr="H:\IMG-20210126-WA00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0375" y="1412776"/>
            <a:ext cx="3674347" cy="2571768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</p:pic>
      <p:pic>
        <p:nvPicPr>
          <p:cNvPr id="4098" name="Picture 2" descr="C:\Users\1\Desktop\фото для выступления\IMG_20221201_08024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30289744" y="19359674"/>
            <a:ext cx="27889200" cy="2857520"/>
          </a:xfrm>
          <a:prstGeom prst="rect">
            <a:avLst/>
          </a:prstGeom>
          <a:noFill/>
        </p:spPr>
      </p:pic>
      <p:pic>
        <p:nvPicPr>
          <p:cNvPr id="14" name="Рисунок 13" descr="C:\Users\1\Desktop\фото для выступления\IMG_20221201_080243.jpg"/>
          <p:cNvPicPr/>
          <p:nvPr/>
        </p:nvPicPr>
        <p:blipFill>
          <a:blip r:embed="rId9" cstate="print">
            <a:lum contrast="40000"/>
          </a:blip>
          <a:srcRect/>
          <a:stretch>
            <a:fillRect/>
          </a:stretch>
        </p:blipFill>
        <p:spPr bwMode="auto">
          <a:xfrm>
            <a:off x="4500562" y="1357298"/>
            <a:ext cx="3571900" cy="2643205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5" name="Рисунок 14" descr="C:\Users\1\Desktop\фото для выступления\IMG_20221205_161902.jpg"/>
          <p:cNvPicPr/>
          <p:nvPr/>
        </p:nvPicPr>
        <p:blipFill>
          <a:blip r:embed="rId10" cstate="print">
            <a:lum contrast="40000"/>
          </a:blip>
          <a:srcRect/>
          <a:stretch>
            <a:fillRect/>
          </a:stretch>
        </p:blipFill>
        <p:spPr bwMode="auto">
          <a:xfrm>
            <a:off x="3071802" y="4071942"/>
            <a:ext cx="3214709" cy="2571768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282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9165096" cy="68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15816" y="476672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театрализованных игр  (речевое развитие)</a:t>
            </a:r>
            <a:endParaRPr lang="ru-RU" b="1" dirty="0">
              <a:solidFill>
                <a:srgbClr val="00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3" descr="H:\IMG-20210126-WA00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:\IMG-20210126-WA002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208"/>
          <a:stretch/>
        </p:blipFill>
        <p:spPr bwMode="auto">
          <a:xfrm>
            <a:off x="4932040" y="1586880"/>
            <a:ext cx="3572394" cy="3657734"/>
          </a:xfrm>
          <a:prstGeom prst="rect">
            <a:avLst/>
          </a:prstGeom>
          <a:noFill/>
          <a:ln w="28575">
            <a:solidFill>
              <a:srgbClr val="00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1\Desktop\фото для выступления\IMG-20230206-WA011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10" y="1571612"/>
            <a:ext cx="4071966" cy="3643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369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9165096" cy="68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03648" y="312738"/>
            <a:ext cx="62646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Программно-методический комплекс «Воробушки»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Комплексная программа «Первые шаги» 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(авторы Е.О</a:t>
            </a:r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Смирнова, Л.Н. </a:t>
            </a:r>
            <a:r>
              <a:rPr lang="ru-RU" sz="1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Галигузова</a:t>
            </a:r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С.Ю. </a:t>
            </a:r>
            <a:r>
              <a:rPr lang="ru-RU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Мещерякова) 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«Русское слово — учебник</a:t>
            </a:r>
            <a:r>
              <a:rPr lang="ru-RU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г. Москва</a:t>
            </a:r>
            <a:endParaRPr lang="ru-RU" sz="1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lum contrast="4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885" r="11995"/>
          <a:stretch/>
        </p:blipFill>
        <p:spPr bwMode="auto">
          <a:xfrm rot="16200000">
            <a:off x="2439194" y="854901"/>
            <a:ext cx="4248471" cy="6516349"/>
          </a:xfrm>
          <a:prstGeom prst="rect">
            <a:avLst/>
          </a:prstGeom>
          <a:noFill/>
          <a:ln w="28575">
            <a:solidFill>
              <a:srgbClr val="CC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 descr="H:\IMG-20210126-WA002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451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9165096" cy="68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62169" y="2144765"/>
            <a:ext cx="4127714" cy="3095785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404664"/>
            <a:ext cx="518457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педагогов с детьми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3" descr="H:\IMG-20210126-WA002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10" y="1571613"/>
            <a:ext cx="3500462" cy="4143403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1351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9165096" cy="68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H:\IMG-20210126-WA00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27784" y="312738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родителями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1\Desktop\фото для выступления\IMG-20230206-WA0084.jpg"/>
          <p:cNvPicPr>
            <a:picLocks noChangeAspect="1" noChangeArrowheads="1"/>
          </p:cNvPicPr>
          <p:nvPr/>
        </p:nvPicPr>
        <p:blipFill>
          <a:blip r:embed="rId6" cstate="print">
            <a:lum contrast="20000"/>
          </a:blip>
          <a:srcRect/>
          <a:stretch>
            <a:fillRect/>
          </a:stretch>
        </p:blipFill>
        <p:spPr bwMode="auto">
          <a:xfrm>
            <a:off x="285720" y="2214554"/>
            <a:ext cx="2500330" cy="3429024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  <p:pic>
        <p:nvPicPr>
          <p:cNvPr id="3075" name="Picture 3" descr="C:\Users\1\Desktop\фото для выступления\IMG-20230206-WA0085.jpg"/>
          <p:cNvPicPr>
            <a:picLocks noChangeAspect="1" noChangeArrowheads="1"/>
          </p:cNvPicPr>
          <p:nvPr/>
        </p:nvPicPr>
        <p:blipFill>
          <a:blip r:embed="rId7" cstate="print">
            <a:lum contrast="40000"/>
          </a:blip>
          <a:srcRect/>
          <a:stretch>
            <a:fillRect/>
          </a:stretch>
        </p:blipFill>
        <p:spPr bwMode="auto">
          <a:xfrm>
            <a:off x="3071802" y="3929066"/>
            <a:ext cx="2928958" cy="2643206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 cstate="print">
            <a:lum contrast="40000"/>
          </a:blip>
          <a:srcRect/>
          <a:stretch>
            <a:fillRect/>
          </a:stretch>
        </p:blipFill>
        <p:spPr bwMode="auto">
          <a:xfrm>
            <a:off x="6143636" y="2214554"/>
            <a:ext cx="2786082" cy="3500462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9" cstate="print">
            <a:lum contrast="40000"/>
          </a:blip>
          <a:srcRect/>
          <a:stretch>
            <a:fillRect/>
          </a:stretch>
        </p:blipFill>
        <p:spPr bwMode="auto">
          <a:xfrm>
            <a:off x="3071802" y="785794"/>
            <a:ext cx="2928959" cy="3071834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3152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9165096" cy="68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H:\IMG-20210126-WA00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05254" y="1628800"/>
            <a:ext cx="672313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C00FF"/>
                </a:solidFill>
              </a:rPr>
              <a:t>Муниципальное </a:t>
            </a:r>
            <a:r>
              <a:rPr lang="ru-RU" sz="2000" dirty="0">
                <a:solidFill>
                  <a:srgbClr val="CC00FF"/>
                </a:solidFill>
              </a:rPr>
              <a:t>бюджетное  дошкольное образовательное учреждение «Детский сад общеразвивающего вида «</a:t>
            </a:r>
            <a:r>
              <a:rPr lang="ru-RU" sz="2000" dirty="0" err="1">
                <a:solidFill>
                  <a:srgbClr val="CC00FF"/>
                </a:solidFill>
              </a:rPr>
              <a:t>АБВГДЕЙКа</a:t>
            </a:r>
            <a:r>
              <a:rPr lang="ru-RU" sz="2000" dirty="0">
                <a:solidFill>
                  <a:srgbClr val="CC00FF"/>
                </a:solidFill>
              </a:rPr>
              <a:t>» города Буинска </a:t>
            </a:r>
            <a:r>
              <a:rPr lang="ru-RU" sz="2000" dirty="0" err="1">
                <a:solidFill>
                  <a:srgbClr val="CC00FF"/>
                </a:solidFill>
              </a:rPr>
              <a:t>Буинского</a:t>
            </a:r>
            <a:r>
              <a:rPr lang="ru-RU" sz="2000" dirty="0">
                <a:solidFill>
                  <a:srgbClr val="CC00FF"/>
                </a:solidFill>
              </a:rPr>
              <a:t>  </a:t>
            </a:r>
            <a:r>
              <a:rPr lang="ru-RU" sz="2000" dirty="0" err="1">
                <a:solidFill>
                  <a:srgbClr val="CC00FF"/>
                </a:solidFill>
              </a:rPr>
              <a:t>муниципальнго</a:t>
            </a:r>
            <a:r>
              <a:rPr lang="ru-RU" sz="2000" dirty="0">
                <a:solidFill>
                  <a:srgbClr val="CC00FF"/>
                </a:solidFill>
              </a:rPr>
              <a:t> района Республики Татарстан</a:t>
            </a:r>
            <a:r>
              <a:rPr lang="ru-RU" sz="2000" dirty="0" smtClean="0">
                <a:solidFill>
                  <a:srgbClr val="CC00FF"/>
                </a:solidFill>
              </a:rPr>
              <a:t>»</a:t>
            </a:r>
          </a:p>
          <a:p>
            <a:endParaRPr lang="ru-RU" sz="2000" dirty="0">
              <a:solidFill>
                <a:srgbClr val="CC00FF"/>
              </a:solidFill>
            </a:endParaRPr>
          </a:p>
          <a:p>
            <a:r>
              <a:rPr lang="ru-RU" sz="2000" dirty="0" smtClean="0">
                <a:solidFill>
                  <a:srgbClr val="CC00FF"/>
                </a:solidFill>
              </a:rPr>
              <a:t>Юридический </a:t>
            </a:r>
            <a:r>
              <a:rPr lang="ru-RU" sz="2000" dirty="0">
                <a:solidFill>
                  <a:srgbClr val="CC00FF"/>
                </a:solidFill>
              </a:rPr>
              <a:t>адрес: РТ г. Буинск , ул. Некрасова. д. </a:t>
            </a:r>
            <a:r>
              <a:rPr lang="ru-RU" sz="2000" dirty="0" smtClean="0">
                <a:solidFill>
                  <a:srgbClr val="CC00FF"/>
                </a:solidFill>
              </a:rPr>
              <a:t>35</a:t>
            </a:r>
          </a:p>
          <a:p>
            <a:endParaRPr lang="ru-RU" sz="2000" dirty="0">
              <a:solidFill>
                <a:srgbClr val="CC00FF"/>
              </a:solidFill>
            </a:endParaRPr>
          </a:p>
          <a:p>
            <a:r>
              <a:rPr lang="ru-RU" sz="2000" dirty="0">
                <a:solidFill>
                  <a:srgbClr val="CC00FF"/>
                </a:solidFill>
              </a:rPr>
              <a:t>Адрес электронной почты:  </a:t>
            </a:r>
            <a:r>
              <a:rPr lang="ru-RU" sz="2000" dirty="0" smtClean="0">
                <a:solidFill>
                  <a:srgbClr val="CC00FF"/>
                </a:solidFill>
                <a:hlinkClick r:id="rId6"/>
              </a:rPr>
              <a:t>abvgdeika-bua@mail.ru</a:t>
            </a:r>
            <a:endParaRPr lang="ru-RU" sz="2000" dirty="0" smtClean="0">
              <a:solidFill>
                <a:srgbClr val="CC00FF"/>
              </a:solidFill>
            </a:endParaRPr>
          </a:p>
          <a:p>
            <a:endParaRPr lang="ru-RU" sz="2000" dirty="0">
              <a:solidFill>
                <a:srgbClr val="CC00FF"/>
              </a:solidFill>
            </a:endParaRPr>
          </a:p>
          <a:p>
            <a:r>
              <a:rPr lang="ru-RU" sz="2000" dirty="0">
                <a:solidFill>
                  <a:srgbClr val="CC00FF"/>
                </a:solidFill>
              </a:rPr>
              <a:t>Сайт </a:t>
            </a:r>
            <a:r>
              <a:rPr lang="ru-RU" sz="2000" dirty="0">
                <a:solidFill>
                  <a:srgbClr val="CC00FF"/>
                </a:solidFill>
                <a:hlinkClick r:id="rId7"/>
              </a:rPr>
              <a:t>https://</a:t>
            </a:r>
            <a:r>
              <a:rPr lang="ru-RU" sz="2000" dirty="0" smtClean="0">
                <a:solidFill>
                  <a:srgbClr val="CC00FF"/>
                </a:solidFill>
                <a:hlinkClick r:id="rId7"/>
              </a:rPr>
              <a:t>edu.tatar.ru/buinsk/page593752.htm</a:t>
            </a:r>
            <a:endParaRPr lang="ru-RU" sz="2000" dirty="0" smtClean="0">
              <a:solidFill>
                <a:srgbClr val="CC00FF"/>
              </a:solidFill>
            </a:endParaRPr>
          </a:p>
          <a:p>
            <a:endParaRPr lang="ru-RU" sz="2000" dirty="0">
              <a:solidFill>
                <a:srgbClr val="CC00FF"/>
              </a:solidFill>
            </a:endParaRPr>
          </a:p>
          <a:p>
            <a:r>
              <a:rPr lang="ru-RU" sz="2000" dirty="0">
                <a:solidFill>
                  <a:srgbClr val="CC00FF"/>
                </a:solidFill>
              </a:rPr>
              <a:t>Контактный телефон:  8-(84374)-</a:t>
            </a:r>
            <a:r>
              <a:rPr lang="ru-RU" sz="2000" dirty="0" smtClean="0">
                <a:solidFill>
                  <a:srgbClr val="CC00FF"/>
                </a:solidFill>
              </a:rPr>
              <a:t>3-83-36</a:t>
            </a:r>
            <a:endParaRPr lang="ru-RU" sz="3600" dirty="0">
              <a:solidFill>
                <a:srgbClr val="CC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60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9165096" cy="68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060848"/>
            <a:ext cx="4176505" cy="313237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68" y="2060848"/>
            <a:ext cx="4138329" cy="310374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03648" y="497404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профессиональной компетентности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 групп раннего возраста</a:t>
            </a:r>
          </a:p>
        </p:txBody>
      </p:sp>
      <p:pic>
        <p:nvPicPr>
          <p:cNvPr id="9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H:\IMG-20210126-WA002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12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9165096" cy="68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://clipart-library.com/image_gallery/n10724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752" y="2060848"/>
            <a:ext cx="2292093" cy="171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907704" y="550421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6A2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Уровни </a:t>
            </a:r>
            <a:r>
              <a:rPr lang="ru-RU" b="1" dirty="0">
                <a:solidFill>
                  <a:srgbClr val="F6A2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педагогических условий развития </a:t>
            </a:r>
            <a:endParaRPr lang="ru-RU" b="1" dirty="0" smtClean="0">
              <a:solidFill>
                <a:srgbClr val="F6A2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F6A2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</a:t>
            </a:r>
            <a:r>
              <a:rPr lang="ru-RU" b="1" dirty="0">
                <a:solidFill>
                  <a:srgbClr val="F6A2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раннего </a:t>
            </a:r>
            <a:r>
              <a:rPr lang="ru-RU" b="1" dirty="0" smtClean="0">
                <a:solidFill>
                  <a:srgbClr val="F6A2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</a:t>
            </a:r>
            <a:endParaRPr lang="ru-RU" b="1" dirty="0">
              <a:solidFill>
                <a:srgbClr val="F6A2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5575" y="1676707"/>
            <a:ext cx="319228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уровень условий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ребенка (детей) детерминирующие успешность воспитательного процесса.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8024" y="3936369"/>
            <a:ext cx="40684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Четвертый уровень условий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«педагогическая деятельность как управление жизнедеятельностью детского объединения».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28593" y="5517232"/>
            <a:ext cx="41344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Пятый уровень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педагогических условий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ресурсное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воспитания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721" y="4074868"/>
            <a:ext cx="41161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уровень условий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непосредственные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обстоятельства воспитания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40152" y="1489222"/>
            <a:ext cx="31678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уровень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представляет собой 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субъективное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восприятие ребенком деятельности, отношений, взаимодействий и других обстоятельств воспитательного процесса.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3" descr="H:\IMG-20210126-WA00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03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9165096" cy="68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1127921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 предметно-пространственная среда 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группах раннего возраста</a:t>
            </a:r>
            <a:endParaRPr lang="ru-RU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28184" y="3140968"/>
            <a:ext cx="27363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Необходимые условия:</a:t>
            </a:r>
          </a:p>
          <a:p>
            <a:r>
              <a:rPr lang="ru-RU" sz="1600" b="1" dirty="0" smtClean="0">
                <a:solidFill>
                  <a:srgbClr val="C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насыщенность</a:t>
            </a:r>
          </a:p>
          <a:p>
            <a:r>
              <a:rPr lang="ru-RU" sz="1600" b="1" dirty="0" err="1" smtClean="0">
                <a:solidFill>
                  <a:srgbClr val="C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трансформируемость</a:t>
            </a:r>
            <a:r>
              <a:rPr lang="ru-RU" sz="1600" b="1" dirty="0" smtClean="0">
                <a:solidFill>
                  <a:srgbClr val="C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 smtClean="0">
                <a:solidFill>
                  <a:srgbClr val="C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полифункциональность</a:t>
            </a:r>
            <a:r>
              <a:rPr lang="ru-RU" sz="1600" b="1" dirty="0" smtClean="0">
                <a:solidFill>
                  <a:srgbClr val="C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вариативность </a:t>
            </a:r>
            <a:r>
              <a:rPr lang="ru-RU" sz="1600" b="1" dirty="0">
                <a:solidFill>
                  <a:srgbClr val="C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доступность </a:t>
            </a:r>
            <a:r>
              <a:rPr lang="ru-RU" sz="1600" b="1" dirty="0" smtClean="0">
                <a:solidFill>
                  <a:srgbClr val="C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безопасность</a:t>
            </a:r>
            <a:endParaRPr lang="ru-RU" sz="1600" b="1" dirty="0">
              <a:solidFill>
                <a:srgbClr val="CC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3" descr="H:\IMG-20210126-WA00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20551" y="483571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и организация деятельности детей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285992"/>
            <a:ext cx="5446548" cy="4143404"/>
          </a:xfrm>
          <a:prstGeom prst="rect">
            <a:avLst/>
          </a:prstGeom>
          <a:noFill/>
          <a:ln w="28575">
            <a:solidFill>
              <a:srgbClr val="F6A20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871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9165096" cy="68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53140" y="324187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Характерные особенности развития </a:t>
            </a:r>
            <a:endParaRPr lang="ru-RU" b="1" dirty="0" smtClean="0">
              <a:solidFill>
                <a:srgbClr val="CC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C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</a:t>
            </a:r>
            <a:r>
              <a:rPr lang="ru-RU" b="1" dirty="0">
                <a:solidFill>
                  <a:srgbClr val="C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раннего </a:t>
            </a:r>
            <a:r>
              <a:rPr lang="ru-RU" b="1" dirty="0" smtClean="0">
                <a:solidFill>
                  <a:srgbClr val="C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</a:t>
            </a:r>
            <a:endParaRPr lang="ru-RU" b="1" dirty="0">
              <a:solidFill>
                <a:srgbClr val="CC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://900igr.net/up/datas/189473/0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637" y="1351367"/>
            <a:ext cx="6649629" cy="498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H:\IMG-20210126-WA00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315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9165096" cy="68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7704" y="312738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6A2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сенсорного развития </a:t>
            </a:r>
          </a:p>
          <a:p>
            <a:pPr algn="ctr"/>
            <a:r>
              <a:rPr lang="ru-RU" b="1" dirty="0" smtClean="0">
                <a:solidFill>
                  <a:srgbClr val="F6A2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(познавательное развитие)</a:t>
            </a:r>
            <a:endParaRPr lang="ru-RU" b="1" dirty="0">
              <a:solidFill>
                <a:srgbClr val="F6A2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1500174"/>
            <a:ext cx="7643866" cy="5000660"/>
          </a:xfrm>
          <a:prstGeom prst="rect">
            <a:avLst/>
          </a:prstGeom>
          <a:noFill/>
          <a:ln w="28575">
            <a:solidFill>
              <a:srgbClr val="F6A20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 descr="H:\IMG-20210126-WA002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572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9165096" cy="6873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H:\IMG-20210126-WA00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775"/>
          <a:stretch/>
        </p:blipFill>
        <p:spPr bwMode="auto">
          <a:xfrm>
            <a:off x="604794" y="1628800"/>
            <a:ext cx="3789634" cy="4053623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052825"/>
            <a:ext cx="4274096" cy="3205572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99792" y="476672"/>
            <a:ext cx="396044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дидактических игр</a:t>
            </a:r>
          </a:p>
        </p:txBody>
      </p:sp>
    </p:spTree>
    <p:extLst>
      <p:ext uri="{BB962C8B-B14F-4D97-AF65-F5344CB8AC3E}">
        <p14:creationId xmlns:p14="http://schemas.microsoft.com/office/powerpoint/2010/main" val="39846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pptgrounds.com/wp-content/uploads/2018/05/Abstract-sunburst-on-gradien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315" y="9425"/>
            <a:ext cx="9165096" cy="68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 descr="https://kitap.tatar.ru/media/participant_banners/2021/01/18/kdjjdg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96" y="-15822"/>
            <a:ext cx="1326350" cy="132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H:\IMG-20210126-WA00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59" y="0"/>
            <a:ext cx="1482341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1\Desktop\фото для выступления\IMG-20230127-WA0037.jpg"/>
          <p:cNvPicPr>
            <a:picLocks noChangeAspect="1" noChangeArrowheads="1"/>
          </p:cNvPicPr>
          <p:nvPr/>
        </p:nvPicPr>
        <p:blipFill>
          <a:blip r:embed="rId6" cstate="print">
            <a:lum bright="-10000"/>
          </a:blip>
          <a:srcRect/>
          <a:stretch>
            <a:fillRect/>
          </a:stretch>
        </p:blipFill>
        <p:spPr bwMode="auto">
          <a:xfrm>
            <a:off x="785786" y="2214554"/>
            <a:ext cx="3714776" cy="3214710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</p:pic>
      <p:pic>
        <p:nvPicPr>
          <p:cNvPr id="1027" name="Picture 3" descr="C:\Users\1\Desktop\фото для выступления\IMG-20230127-WA0041.jpg"/>
          <p:cNvPicPr>
            <a:picLocks noChangeAspect="1" noChangeArrowheads="1"/>
          </p:cNvPicPr>
          <p:nvPr/>
        </p:nvPicPr>
        <p:blipFill>
          <a:blip r:embed="rId7" cstate="print">
            <a:lum contrast="40000"/>
          </a:blip>
          <a:srcRect/>
          <a:stretch>
            <a:fillRect/>
          </a:stretch>
        </p:blipFill>
        <p:spPr bwMode="auto">
          <a:xfrm>
            <a:off x="4714876" y="2214554"/>
            <a:ext cx="3786214" cy="3214710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428851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</TotalTime>
  <Words>316</Words>
  <Application>Microsoft Office PowerPoint</Application>
  <PresentationFormat>Экран (4:3)</PresentationFormat>
  <Paragraphs>60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114</cp:revision>
  <dcterms:created xsi:type="dcterms:W3CDTF">2021-01-24T13:40:19Z</dcterms:created>
  <dcterms:modified xsi:type="dcterms:W3CDTF">2023-02-15T12:47:17Z</dcterms:modified>
</cp:coreProperties>
</file>