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Default Extension="svg" ContentType="image/svg+xml"/>
  <Override PartName="/docMetadata/LabelInfo.xml" ContentType="application/vnd.ms-office.classificationlabel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329" r:id="rId5"/>
    <p:sldId id="350" r:id="rId6"/>
    <p:sldId id="351" r:id="rId7"/>
    <p:sldId id="352" r:id="rId8"/>
    <p:sldId id="354" r:id="rId9"/>
    <p:sldId id="363" r:id="rId10"/>
    <p:sldId id="364" r:id="rId11"/>
    <p:sldId id="365" r:id="rId12"/>
    <p:sldId id="366" r:id="rId13"/>
    <p:sldId id="367" r:id="rId14"/>
    <p:sldId id="370" r:id="rId15"/>
    <p:sldId id="368" r:id="rId16"/>
    <p:sldId id="369" r:id="rId17"/>
    <p:sldId id="371" r:id="rId18"/>
    <p:sldId id="372" r:id="rId19"/>
    <p:sldId id="373" r:id="rId20"/>
    <p:sldId id="374" r:id="rId21"/>
    <p:sldId id="375" r:id="rId22"/>
    <p:sldId id="376" r:id="rId23"/>
    <p:sldId id="381" r:id="rId24"/>
    <p:sldId id="382" r:id="rId25"/>
    <p:sldId id="383" r:id="rId26"/>
    <p:sldId id="377" r:id="rId27"/>
    <p:sldId id="378" r:id="rId28"/>
    <p:sldId id="384" r:id="rId29"/>
    <p:sldId id="379" r:id="rId30"/>
    <p:sldId id="38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752" autoAdjust="0"/>
    <p:restoredTop sz="95374" autoAdjust="0"/>
  </p:normalViewPr>
  <p:slideViewPr>
    <p:cSldViewPr snapToGrid="0">
      <p:cViewPr varScale="1">
        <p:scale>
          <a:sx n="85" d="100"/>
          <a:sy n="85" d="100"/>
        </p:scale>
        <p:origin x="-84" y="-3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3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7EDA4E-AFF4-4F42-8B68-3DC021209D32}" type="doc">
      <dgm:prSet loTypeId="urn:microsoft.com/office/officeart/2008/layout/TitledPictureBlocks" loCatId="picture" qsTypeId="urn:microsoft.com/office/officeart/2005/8/quickstyle/simple1" qsCatId="simple" csTypeId="urn:microsoft.com/office/officeart/2005/8/colors/accent1_2" csCatId="accent1" phldr="1"/>
      <dgm:spPr/>
    </dgm:pt>
    <dgm:pt modelId="{CCC591E3-241D-4B1F-9E0D-1F7484525718}">
      <dgm:prSet phldrT="[Текст]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/>
            <a:t>Животного происхождения</a:t>
          </a:r>
        </a:p>
      </dgm:t>
    </dgm:pt>
    <dgm:pt modelId="{E9F9EEF8-B3E6-469D-9D44-DBB94C142480}" type="parTrans" cxnId="{8CDC6CBB-C11E-4BF8-978F-A66EBBA03524}">
      <dgm:prSet/>
      <dgm:spPr/>
      <dgm:t>
        <a:bodyPr/>
        <a:lstStyle/>
        <a:p>
          <a:endParaRPr lang="ru-RU"/>
        </a:p>
      </dgm:t>
    </dgm:pt>
    <dgm:pt modelId="{FD1BADC3-9992-4F61-9C17-9761AC2FE6E2}" type="sibTrans" cxnId="{8CDC6CBB-C11E-4BF8-978F-A66EBBA03524}">
      <dgm:prSet/>
      <dgm:spPr/>
      <dgm:t>
        <a:bodyPr/>
        <a:lstStyle/>
        <a:p>
          <a:endParaRPr lang="ru-RU"/>
        </a:p>
      </dgm:t>
    </dgm:pt>
    <dgm:pt modelId="{7FF4C821-7F91-44A4-B3AE-638FDC7A1446}" type="pres">
      <dgm:prSet presAssocID="{727EDA4E-AFF4-4F42-8B68-3DC021209D32}" presName="rootNode" presStyleCnt="0">
        <dgm:presLayoutVars>
          <dgm:chMax/>
          <dgm:chPref/>
          <dgm:dir/>
          <dgm:animLvl val="lvl"/>
        </dgm:presLayoutVars>
      </dgm:prSet>
      <dgm:spPr/>
    </dgm:pt>
    <dgm:pt modelId="{77E269CC-50D1-429A-BBD6-DD8E618B82A9}" type="pres">
      <dgm:prSet presAssocID="{CCC591E3-241D-4B1F-9E0D-1F7484525718}" presName="composite" presStyleCnt="0"/>
      <dgm:spPr/>
    </dgm:pt>
    <dgm:pt modelId="{549E20D7-7E11-4B4F-BAF2-43D106786BFA}" type="pres">
      <dgm:prSet presAssocID="{CCC591E3-241D-4B1F-9E0D-1F7484525718}" presName="ParentText" presStyleLbl="node1" presStyleIdx="0" presStyleCnt="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635B3F-FA57-48F7-A4AB-DFE329FB6658}" type="pres">
      <dgm:prSet presAssocID="{CCC591E3-241D-4B1F-9E0D-1F7484525718}" presName="Image" presStyleLbl="bgImgPlace1" presStyleIdx="0" presStyleCnt="1" custScaleX="99952" custScaleY="105226"/>
      <dgm:spPr>
        <a:blipFill>
          <a:blip xmlns:r="http://schemas.openxmlformats.org/officeDocument/2006/relationships" r:embed="rId1"/>
          <a:srcRect/>
          <a:stretch>
            <a:fillRect l="-26000" r="-26000"/>
          </a:stretch>
        </a:blipFill>
      </dgm:spPr>
    </dgm:pt>
    <dgm:pt modelId="{46ED61BA-DB27-4DD0-881B-696BA61A6A7B}" type="pres">
      <dgm:prSet presAssocID="{CCC591E3-241D-4B1F-9E0D-1F7484525718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8CDC6CBB-C11E-4BF8-978F-A66EBBA03524}" srcId="{727EDA4E-AFF4-4F42-8B68-3DC021209D32}" destId="{CCC591E3-241D-4B1F-9E0D-1F7484525718}" srcOrd="0" destOrd="0" parTransId="{E9F9EEF8-B3E6-469D-9D44-DBB94C142480}" sibTransId="{FD1BADC3-9992-4F61-9C17-9761AC2FE6E2}"/>
    <dgm:cxn modelId="{F008C2AF-7859-47FF-8AB7-0A819F56EF0F}" type="presOf" srcId="{727EDA4E-AFF4-4F42-8B68-3DC021209D32}" destId="{7FF4C821-7F91-44A4-B3AE-638FDC7A1446}" srcOrd="0" destOrd="0" presId="urn:microsoft.com/office/officeart/2008/layout/TitledPictureBlocks"/>
    <dgm:cxn modelId="{102AC561-2162-4894-B71E-797D3B2B643D}" type="presOf" srcId="{CCC591E3-241D-4B1F-9E0D-1F7484525718}" destId="{549E20D7-7E11-4B4F-BAF2-43D106786BFA}" srcOrd="0" destOrd="0" presId="urn:microsoft.com/office/officeart/2008/layout/TitledPictureBlocks"/>
    <dgm:cxn modelId="{151CA62C-40E8-4D2D-9551-247850656EAE}" type="presParOf" srcId="{7FF4C821-7F91-44A4-B3AE-638FDC7A1446}" destId="{77E269CC-50D1-429A-BBD6-DD8E618B82A9}" srcOrd="0" destOrd="0" presId="urn:microsoft.com/office/officeart/2008/layout/TitledPictureBlocks"/>
    <dgm:cxn modelId="{98FDD720-1CC5-472E-967D-BC9AB15D2FE5}" type="presParOf" srcId="{77E269CC-50D1-429A-BBD6-DD8E618B82A9}" destId="{549E20D7-7E11-4B4F-BAF2-43D106786BFA}" srcOrd="0" destOrd="0" presId="urn:microsoft.com/office/officeart/2008/layout/TitledPictureBlocks"/>
    <dgm:cxn modelId="{38F332E5-290E-47D7-BED1-ED8BFCE282C2}" type="presParOf" srcId="{77E269CC-50D1-429A-BBD6-DD8E618B82A9}" destId="{FD635B3F-FA57-48F7-A4AB-DFE329FB6658}" srcOrd="1" destOrd="0" presId="urn:microsoft.com/office/officeart/2008/layout/TitledPictureBlocks"/>
    <dgm:cxn modelId="{8038561F-3850-47E8-9372-0A36FF618413}" type="presParOf" srcId="{77E269CC-50D1-429A-BBD6-DD8E618B82A9}" destId="{46ED61BA-DB27-4DD0-881B-696BA61A6A7B}" srcOrd="2" destOrd="0" presId="urn:microsoft.com/office/officeart/2008/layout/TitledPictureBlock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3F42C3-F586-4F5C-8048-65C0C94FFEC8}" type="doc">
      <dgm:prSet loTypeId="urn:microsoft.com/office/officeart/2008/layout/TitledPictureBlocks" loCatId="picture" qsTypeId="urn:microsoft.com/office/officeart/2005/8/quickstyle/simple1" qsCatId="simple" csTypeId="urn:microsoft.com/office/officeart/2005/8/colors/accent1_2" csCatId="accent1" phldr="1"/>
      <dgm:spPr/>
    </dgm:pt>
    <dgm:pt modelId="{5458B26A-550F-40E2-A71C-646B0F3EFCF1}">
      <dgm:prSet phldrT="[Текст]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/>
            <a:t>Растительного происхождения</a:t>
          </a:r>
        </a:p>
      </dgm:t>
    </dgm:pt>
    <dgm:pt modelId="{B4BA6055-E85D-4C81-85F5-D3875A787EC2}" type="parTrans" cxnId="{535985AD-5336-42B7-816C-AC6DEDD47B14}">
      <dgm:prSet/>
      <dgm:spPr/>
      <dgm:t>
        <a:bodyPr/>
        <a:lstStyle/>
        <a:p>
          <a:endParaRPr lang="ru-RU"/>
        </a:p>
      </dgm:t>
    </dgm:pt>
    <dgm:pt modelId="{CB821180-A137-444E-A68B-A9D0A8B54D21}" type="sibTrans" cxnId="{535985AD-5336-42B7-816C-AC6DEDD47B14}">
      <dgm:prSet/>
      <dgm:spPr/>
      <dgm:t>
        <a:bodyPr/>
        <a:lstStyle/>
        <a:p>
          <a:endParaRPr lang="ru-RU"/>
        </a:p>
      </dgm:t>
    </dgm:pt>
    <dgm:pt modelId="{9F30F499-0A99-4636-8954-C28970DE4CB9}" type="pres">
      <dgm:prSet presAssocID="{DD3F42C3-F586-4F5C-8048-65C0C94FFEC8}" presName="rootNode" presStyleCnt="0">
        <dgm:presLayoutVars>
          <dgm:chMax/>
          <dgm:chPref/>
          <dgm:dir/>
          <dgm:animLvl val="lvl"/>
        </dgm:presLayoutVars>
      </dgm:prSet>
      <dgm:spPr/>
    </dgm:pt>
    <dgm:pt modelId="{03AC9002-1CF3-4DF9-97B6-EFA023ABE134}" type="pres">
      <dgm:prSet presAssocID="{5458B26A-550F-40E2-A71C-646B0F3EFCF1}" presName="composite" presStyleCnt="0"/>
      <dgm:spPr/>
    </dgm:pt>
    <dgm:pt modelId="{620B02E4-3616-444C-BE06-0CF2E9F42C3D}" type="pres">
      <dgm:prSet presAssocID="{5458B26A-550F-40E2-A71C-646B0F3EFCF1}" presName="ParentText" presStyleLbl="node1" presStyleIdx="0" presStyleCnt="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B778A-D53F-48A7-8FEB-780A96DA8885}" type="pres">
      <dgm:prSet presAssocID="{5458B26A-550F-40E2-A71C-646B0F3EFCF1}" presName="Image" presStyleLbl="bgImgPlace1" presStyleIdx="0" presStyleCnt="1"/>
      <dgm:spPr>
        <a:blipFill>
          <a:blip xmlns:r="http://schemas.openxmlformats.org/officeDocument/2006/relationships" r:embed="rId1"/>
          <a:srcRect/>
          <a:stretch>
            <a:fillRect l="-19000" r="-19000"/>
          </a:stretch>
        </a:blipFill>
      </dgm:spPr>
    </dgm:pt>
    <dgm:pt modelId="{8A33DBA4-1118-4DFD-AC86-4F7067B1BDA6}" type="pres">
      <dgm:prSet presAssocID="{5458B26A-550F-40E2-A71C-646B0F3EFCF1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535985AD-5336-42B7-816C-AC6DEDD47B14}" srcId="{DD3F42C3-F586-4F5C-8048-65C0C94FFEC8}" destId="{5458B26A-550F-40E2-A71C-646B0F3EFCF1}" srcOrd="0" destOrd="0" parTransId="{B4BA6055-E85D-4C81-85F5-D3875A787EC2}" sibTransId="{CB821180-A137-444E-A68B-A9D0A8B54D21}"/>
    <dgm:cxn modelId="{19FBE278-405A-4678-A9F1-7A805C1C2B8C}" type="presOf" srcId="{DD3F42C3-F586-4F5C-8048-65C0C94FFEC8}" destId="{9F30F499-0A99-4636-8954-C28970DE4CB9}" srcOrd="0" destOrd="0" presId="urn:microsoft.com/office/officeart/2008/layout/TitledPictureBlocks"/>
    <dgm:cxn modelId="{BA62D2E1-F832-4C94-93EC-A5E674D79D8C}" type="presOf" srcId="{5458B26A-550F-40E2-A71C-646B0F3EFCF1}" destId="{620B02E4-3616-444C-BE06-0CF2E9F42C3D}" srcOrd="0" destOrd="0" presId="urn:microsoft.com/office/officeart/2008/layout/TitledPictureBlocks"/>
    <dgm:cxn modelId="{400EFAF3-2004-4B59-9283-C3C54177E230}" type="presParOf" srcId="{9F30F499-0A99-4636-8954-C28970DE4CB9}" destId="{03AC9002-1CF3-4DF9-97B6-EFA023ABE134}" srcOrd="0" destOrd="0" presId="urn:microsoft.com/office/officeart/2008/layout/TitledPictureBlocks"/>
    <dgm:cxn modelId="{2F491C27-3E31-4E31-80BD-C4C19DB87E90}" type="presParOf" srcId="{03AC9002-1CF3-4DF9-97B6-EFA023ABE134}" destId="{620B02E4-3616-444C-BE06-0CF2E9F42C3D}" srcOrd="0" destOrd="0" presId="urn:microsoft.com/office/officeart/2008/layout/TitledPictureBlocks"/>
    <dgm:cxn modelId="{FEFFBD75-A82C-492B-A23B-FCED221ACDDF}" type="presParOf" srcId="{03AC9002-1CF3-4DF9-97B6-EFA023ABE134}" destId="{E4DB778A-D53F-48A7-8FEB-780A96DA8885}" srcOrd="1" destOrd="0" presId="urn:microsoft.com/office/officeart/2008/layout/TitledPictureBlocks"/>
    <dgm:cxn modelId="{80A74EF4-9ECD-4B07-B7A6-3FE918C49382}" type="presParOf" srcId="{03AC9002-1CF3-4DF9-97B6-EFA023ABE134}" destId="{8A33DBA4-1118-4DFD-AC86-4F7067B1BDA6}" srcOrd="2" destOrd="0" presId="urn:microsoft.com/office/officeart/2008/layout/TitledPictureBlocks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635B3F-FA57-48F7-A4AB-DFE329FB6658}">
      <dsp:nvSpPr>
        <dsp:cNvPr id="0" name=""/>
        <dsp:cNvSpPr/>
      </dsp:nvSpPr>
      <dsp:spPr>
        <a:xfrm>
          <a:off x="940" y="736990"/>
          <a:ext cx="3918858" cy="3495627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26000" r="-2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9E20D7-7E11-4B4F-BAF2-43D106786BFA}">
      <dsp:nvSpPr>
        <dsp:cNvPr id="0" name=""/>
        <dsp:cNvSpPr/>
      </dsp:nvSpPr>
      <dsp:spPr>
        <a:xfrm>
          <a:off x="0" y="190356"/>
          <a:ext cx="3920739" cy="572038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Животного происхождения</a:t>
          </a:r>
        </a:p>
      </dsp:txBody>
      <dsp:txXfrm>
        <a:off x="0" y="190356"/>
        <a:ext cx="3920739" cy="5720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DB778A-D53F-48A7-8FEB-780A96DA8885}">
      <dsp:nvSpPr>
        <dsp:cNvPr id="0" name=""/>
        <dsp:cNvSpPr/>
      </dsp:nvSpPr>
      <dsp:spPr>
        <a:xfrm>
          <a:off x="0" y="1167848"/>
          <a:ext cx="4048591" cy="3430347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19000" r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0B02E4-3616-444C-BE06-0CF2E9F42C3D}">
      <dsp:nvSpPr>
        <dsp:cNvPr id="0" name=""/>
        <dsp:cNvSpPr/>
      </dsp:nvSpPr>
      <dsp:spPr>
        <a:xfrm>
          <a:off x="0" y="513754"/>
          <a:ext cx="4048591" cy="590692"/>
        </a:xfrm>
        <a:prstGeom prst="rect">
          <a:avLst/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Растительного происхождения</a:t>
          </a:r>
        </a:p>
      </dsp:txBody>
      <dsp:txXfrm>
        <a:off x="0" y="513754"/>
        <a:ext cx="4048591" cy="590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25A1D659-9682-BE2B-7FE8-67902A1244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DC9DD43-96CB-5A3C-DDAC-DDED88E7184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8D1BA-8333-4060-BE89-08083514E197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44C9BD9-497A-49AE-566B-AE7A53D6FC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46ABFDD-E1A7-7283-43F9-290FFE047F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3D930-11DD-4CC7-B456-986AFD28BE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30994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1824D-16BB-6842-B177-66C991E75B96}" type="datetimeFigureOut">
              <a:rPr lang="en-US" smtClean="0"/>
              <a:pPr/>
              <a:t>9/17/2024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95E6C-1521-6645-A89B-0D424B85A3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6504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22667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93243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9281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94953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57885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96477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06651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4328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B95E6C-1521-6645-A89B-0D424B85A34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0236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BED105B8-FA74-BFE4-E87B-952F8C9E187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180284">
            <a:off x="8925362" y="-797841"/>
            <a:ext cx="2185022" cy="4033887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350CAB61-2CE4-1544-7C29-56035B106E3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667816" y="151458"/>
            <a:ext cx="4696585" cy="6883545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F7F0F132-0A38-0910-9F59-FD05608FD9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928728" y="4744937"/>
            <a:ext cx="1576388" cy="1572768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19">
            <a:extLst>
              <a:ext uri="{FF2B5EF4-FFF2-40B4-BE49-F238E27FC236}">
                <a16:creationId xmlns="" xmlns:a16="http://schemas.microsoft.com/office/drawing/2014/main" id="{0EB495D4-165D-1D97-941A-DF6328D17F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3145265" y="-755509"/>
            <a:ext cx="3647766" cy="10430735"/>
          </a:xfrm>
          <a:custGeom>
            <a:avLst/>
            <a:gdLst>
              <a:gd name="connsiteX0" fmla="*/ 534203 w 3647766"/>
              <a:gd name="connsiteY0" fmla="*/ 534203 h 10430735"/>
              <a:gd name="connsiteX1" fmla="*/ 1823883 w 3647766"/>
              <a:gd name="connsiteY1" fmla="*/ 0 h 10430735"/>
              <a:gd name="connsiteX2" fmla="*/ 3647766 w 3647766"/>
              <a:gd name="connsiteY2" fmla="*/ 1823883 h 10430735"/>
              <a:gd name="connsiteX3" fmla="*/ 3647766 w 3647766"/>
              <a:gd name="connsiteY3" fmla="*/ 6782970 h 10430735"/>
              <a:gd name="connsiteX4" fmla="*/ 0 w 3647766"/>
              <a:gd name="connsiteY4" fmla="*/ 10430735 h 10430735"/>
              <a:gd name="connsiteX5" fmla="*/ 0 w 3647766"/>
              <a:gd name="connsiteY5" fmla="*/ 1823883 h 10430735"/>
              <a:gd name="connsiteX6" fmla="*/ 534203 w 3647766"/>
              <a:gd name="connsiteY6" fmla="*/ 534203 h 1043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7766" h="10430735">
                <a:moveTo>
                  <a:pt x="534203" y="534203"/>
                </a:moveTo>
                <a:cubicBezTo>
                  <a:pt x="864261" y="204145"/>
                  <a:pt x="1320232" y="0"/>
                  <a:pt x="1823883" y="0"/>
                </a:cubicBezTo>
                <a:cubicBezTo>
                  <a:pt x="2831186" y="0"/>
                  <a:pt x="3647766" y="816580"/>
                  <a:pt x="3647766" y="1823883"/>
                </a:cubicBezTo>
                <a:lnTo>
                  <a:pt x="3647766" y="6782970"/>
                </a:lnTo>
                <a:lnTo>
                  <a:pt x="0" y="10430735"/>
                </a:lnTo>
                <a:lnTo>
                  <a:pt x="0" y="1823883"/>
                </a:lnTo>
                <a:cubicBezTo>
                  <a:pt x="0" y="1320232"/>
                  <a:pt x="204145" y="864261"/>
                  <a:pt x="534203" y="53420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17">
            <a:extLst>
              <a:ext uri="{FF2B5EF4-FFF2-40B4-BE49-F238E27FC236}">
                <a16:creationId xmlns="" xmlns:a16="http://schemas.microsoft.com/office/drawing/2014/main" id="{FEC3CAC6-583F-07D1-4F38-5C4AFAA6D2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-226263" y="3580387"/>
            <a:ext cx="1576388" cy="3165770"/>
          </a:xfrm>
          <a:custGeom>
            <a:avLst/>
            <a:gdLst>
              <a:gd name="connsiteX0" fmla="*/ 230857 w 1576388"/>
              <a:gd name="connsiteY0" fmla="*/ 230857 h 3165770"/>
              <a:gd name="connsiteX1" fmla="*/ 788194 w 1576388"/>
              <a:gd name="connsiteY1" fmla="*/ 0 h 3165770"/>
              <a:gd name="connsiteX2" fmla="*/ 1576388 w 1576388"/>
              <a:gd name="connsiteY2" fmla="*/ 788194 h 3165770"/>
              <a:gd name="connsiteX3" fmla="*/ 1576388 w 1576388"/>
              <a:gd name="connsiteY3" fmla="*/ 3165770 h 3165770"/>
              <a:gd name="connsiteX4" fmla="*/ 0 w 1576388"/>
              <a:gd name="connsiteY4" fmla="*/ 1589383 h 3165770"/>
              <a:gd name="connsiteX5" fmla="*/ 0 w 1576388"/>
              <a:gd name="connsiteY5" fmla="*/ 788194 h 3165770"/>
              <a:gd name="connsiteX6" fmla="*/ 230857 w 1576388"/>
              <a:gd name="connsiteY6" fmla="*/ 230857 h 316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6388" h="3165770">
                <a:moveTo>
                  <a:pt x="230857" y="230857"/>
                </a:moveTo>
                <a:cubicBezTo>
                  <a:pt x="373492" y="88222"/>
                  <a:pt x="570540" y="0"/>
                  <a:pt x="788194" y="0"/>
                </a:cubicBezTo>
                <a:cubicBezTo>
                  <a:pt x="1223502" y="0"/>
                  <a:pt x="1576388" y="352886"/>
                  <a:pt x="1576388" y="788194"/>
                </a:cubicBezTo>
                <a:lnTo>
                  <a:pt x="1576388" y="3165770"/>
                </a:lnTo>
                <a:lnTo>
                  <a:pt x="0" y="1589383"/>
                </a:lnTo>
                <a:lnTo>
                  <a:pt x="0" y="788194"/>
                </a:lnTo>
                <a:cubicBezTo>
                  <a:pt x="0" y="570540"/>
                  <a:pt x="88222" y="373492"/>
                  <a:pt x="230857" y="230857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Rounded Rectangle 15">
            <a:extLst>
              <a:ext uri="{FF2B5EF4-FFF2-40B4-BE49-F238E27FC236}">
                <a16:creationId xmlns="" xmlns:a16="http://schemas.microsoft.com/office/drawing/2014/main" id="{A8EE820E-E5BD-B48E-CD48-33690FF1E3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22835" y="315152"/>
            <a:ext cx="906031" cy="90395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0286" y="1221103"/>
            <a:ext cx="5428878" cy="4415795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5400" b="1" cap="all" baseline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1F678F28-657B-EB5D-2122-E904530003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00366" y="1112107"/>
            <a:ext cx="4617720" cy="4617720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Click icon to add picture </a:t>
            </a:r>
          </a:p>
        </p:txBody>
      </p:sp>
    </p:spTree>
    <p:extLst>
      <p:ext uri="{BB962C8B-B14F-4D97-AF65-F5344CB8AC3E}">
        <p14:creationId xmlns=""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="" xmlns:a16="http://schemas.microsoft.com/office/drawing/2014/main" id="{5F1C082A-519B-82D4-8400-4B8B18A6089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088601" y="2138744"/>
            <a:ext cx="10009167" cy="395763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table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25DE1B4-D56F-A334-1150-6F7C080AD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306C784-B849-5F60-F6DC-9FBFD28AB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22696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="" xmlns:a16="http://schemas.microsoft.com/office/drawing/2014/main" id="{6BC515DB-7B1C-3370-8F50-08B8416EB0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1697071" y="3830795"/>
            <a:ext cx="2496416" cy="2490682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="" xmlns:a16="http://schemas.microsoft.com/office/drawing/2014/main" id="{0D15194A-4B0C-6147-8FF2-BB4E50ECC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3522447" y="0"/>
            <a:ext cx="7498230" cy="6858000"/>
          </a:xfrm>
          <a:custGeom>
            <a:avLst/>
            <a:gdLst>
              <a:gd name="connsiteX0" fmla="*/ 3959468 w 7498230"/>
              <a:gd name="connsiteY0" fmla="*/ 0 h 6858000"/>
              <a:gd name="connsiteX1" fmla="*/ 7498230 w 7498230"/>
              <a:gd name="connsiteY1" fmla="*/ 0 h 6858000"/>
              <a:gd name="connsiteX2" fmla="*/ 3538762 w 7498230"/>
              <a:gd name="connsiteY2" fmla="*/ 6858000 h 6858000"/>
              <a:gd name="connsiteX3" fmla="*/ 0 w 749823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8230" h="6858000">
                <a:moveTo>
                  <a:pt x="3959468" y="0"/>
                </a:moveTo>
                <a:lnTo>
                  <a:pt x="7498230" y="0"/>
                </a:lnTo>
                <a:lnTo>
                  <a:pt x="353876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7008052E-C579-D93A-9B03-CA08D7460F9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9177" b="21401"/>
          <a:stretch/>
        </p:blipFill>
        <p:spPr>
          <a:xfrm flipV="1">
            <a:off x="0" y="325"/>
            <a:ext cx="1869610" cy="4237825"/>
          </a:xfrm>
          <a:prstGeom prst="rect">
            <a:avLst/>
          </a:prstGeom>
        </p:spPr>
      </p:pic>
      <p:sp>
        <p:nvSpPr>
          <p:cNvPr id="16" name="Freeform 3">
            <a:extLst>
              <a:ext uri="{FF2B5EF4-FFF2-40B4-BE49-F238E27FC236}">
                <a16:creationId xmlns="" xmlns:a16="http://schemas.microsoft.com/office/drawing/2014/main" id="{F2EC93D7-B6B6-D315-CBAC-F2062C650B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5435134" y="3712319"/>
            <a:ext cx="3059474" cy="3145681"/>
          </a:xfrm>
          <a:custGeom>
            <a:avLst/>
            <a:gdLst>
              <a:gd name="connsiteX0" fmla="*/ 2216294 w 3059474"/>
              <a:gd name="connsiteY0" fmla="*/ 1963 h 3145681"/>
              <a:gd name="connsiteX1" fmla="*/ 2665245 w 3059474"/>
              <a:gd name="connsiteY1" fmla="*/ 105730 h 3145681"/>
              <a:gd name="connsiteX2" fmla="*/ 2953745 w 3059474"/>
              <a:gd name="connsiteY2" fmla="*/ 1182423 h 3145681"/>
              <a:gd name="connsiteX3" fmla="*/ 1820257 w 3059474"/>
              <a:gd name="connsiteY3" fmla="*/ 3145681 h 3145681"/>
              <a:gd name="connsiteX4" fmla="*/ 0 w 3059474"/>
              <a:gd name="connsiteY4" fmla="*/ 3145681 h 3145681"/>
              <a:gd name="connsiteX5" fmla="*/ 1588552 w 3059474"/>
              <a:gd name="connsiteY5" fmla="*/ 394229 h 3145681"/>
              <a:gd name="connsiteX6" fmla="*/ 2216294 w 3059474"/>
              <a:gd name="connsiteY6" fmla="*/ 1963 h 314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59474" h="3145681">
                <a:moveTo>
                  <a:pt x="2216294" y="1963"/>
                </a:moveTo>
                <a:cubicBezTo>
                  <a:pt x="2367730" y="-8739"/>
                  <a:pt x="2523875" y="24110"/>
                  <a:pt x="2665245" y="105730"/>
                </a:cubicBezTo>
                <a:cubicBezTo>
                  <a:pt x="3042233" y="323384"/>
                  <a:pt x="3171399" y="805435"/>
                  <a:pt x="2953745" y="1182423"/>
                </a:cubicBezTo>
                <a:lnTo>
                  <a:pt x="1820257" y="3145681"/>
                </a:lnTo>
                <a:lnTo>
                  <a:pt x="0" y="3145681"/>
                </a:lnTo>
                <a:lnTo>
                  <a:pt x="1588552" y="394229"/>
                </a:lnTo>
                <a:cubicBezTo>
                  <a:pt x="1724586" y="158612"/>
                  <a:pt x="1963900" y="19800"/>
                  <a:pt x="2216294" y="19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4605" y="1868489"/>
            <a:ext cx="5832907" cy="4415795"/>
          </a:xfrm>
        </p:spPr>
        <p:txBody>
          <a:bodyPr anchor="ctr">
            <a:normAutofit/>
          </a:bodyPr>
          <a:lstStyle>
            <a:lvl1pPr algn="l">
              <a:lnSpc>
                <a:spcPct val="90000"/>
              </a:lnSpc>
              <a:defRPr sz="5400" b="1" cap="all" baseline="0"/>
            </a:lvl1pPr>
          </a:lstStyle>
          <a:p>
            <a:endParaRPr 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4E53CBB4-E97E-0645-ABD7-E16233BA05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0723" y="0"/>
            <a:ext cx="5406113" cy="4800932"/>
          </a:xfrm>
          <a:custGeom>
            <a:avLst/>
            <a:gdLst>
              <a:gd name="connsiteX0" fmla="*/ 4382284 w 5406113"/>
              <a:gd name="connsiteY0" fmla="*/ 910336 h 4800932"/>
              <a:gd name="connsiteX1" fmla="*/ 4955350 w 5406113"/>
              <a:gd name="connsiteY1" fmla="*/ 1902915 h 4800932"/>
              <a:gd name="connsiteX2" fmla="*/ 4913686 w 5406113"/>
              <a:gd name="connsiteY2" fmla="*/ 1907115 h 4800932"/>
              <a:gd name="connsiteX3" fmla="*/ 4273606 w 5406113"/>
              <a:gd name="connsiteY3" fmla="*/ 1267035 h 4800932"/>
              <a:gd name="connsiteX4" fmla="*/ 4323907 w 5406113"/>
              <a:gd name="connsiteY4" fmla="*/ 1017887 h 4800932"/>
              <a:gd name="connsiteX5" fmla="*/ 0 w 5406113"/>
              <a:gd name="connsiteY5" fmla="*/ 0 h 4800932"/>
              <a:gd name="connsiteX6" fmla="*/ 3856701 w 5406113"/>
              <a:gd name="connsiteY6" fmla="*/ 0 h 4800932"/>
              <a:gd name="connsiteX7" fmla="*/ 4345712 w 5406113"/>
              <a:gd name="connsiteY7" fmla="*/ 846991 h 4800932"/>
              <a:gd name="connsiteX8" fmla="*/ 4326054 w 5406113"/>
              <a:gd name="connsiteY8" fmla="*/ 870817 h 4800932"/>
              <a:gd name="connsiteX9" fmla="*/ 4205026 w 5406113"/>
              <a:gd name="connsiteY9" fmla="*/ 1267035 h 4800932"/>
              <a:gd name="connsiteX10" fmla="*/ 4913686 w 5406113"/>
              <a:gd name="connsiteY10" fmla="*/ 1975695 h 4800932"/>
              <a:gd name="connsiteX11" fmla="*/ 4992767 w 5406113"/>
              <a:gd name="connsiteY11" fmla="*/ 1967723 h 4800932"/>
              <a:gd name="connsiteX12" fmla="*/ 5182097 w 5406113"/>
              <a:gd name="connsiteY12" fmla="*/ 2295653 h 4800932"/>
              <a:gd name="connsiteX13" fmla="*/ 4570835 w 5406113"/>
              <a:gd name="connsiteY13" fmla="*/ 4576916 h 4800932"/>
              <a:gd name="connsiteX14" fmla="*/ 2289571 w 5406113"/>
              <a:gd name="connsiteY14" fmla="*/ 3965654 h 480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06113" h="4800932">
                <a:moveTo>
                  <a:pt x="4382284" y="910336"/>
                </a:moveTo>
                <a:lnTo>
                  <a:pt x="4955350" y="1902915"/>
                </a:lnTo>
                <a:lnTo>
                  <a:pt x="4913686" y="1907115"/>
                </a:lnTo>
                <a:cubicBezTo>
                  <a:pt x="4560180" y="1907115"/>
                  <a:pt x="4273606" y="1620541"/>
                  <a:pt x="4273606" y="1267035"/>
                </a:cubicBezTo>
                <a:cubicBezTo>
                  <a:pt x="4273606" y="1178659"/>
                  <a:pt x="4291517" y="1094465"/>
                  <a:pt x="4323907" y="1017887"/>
                </a:cubicBezTo>
                <a:close/>
                <a:moveTo>
                  <a:pt x="0" y="0"/>
                </a:moveTo>
                <a:lnTo>
                  <a:pt x="3856701" y="0"/>
                </a:lnTo>
                <a:lnTo>
                  <a:pt x="4345712" y="846991"/>
                </a:lnTo>
                <a:lnTo>
                  <a:pt x="4326054" y="870817"/>
                </a:lnTo>
                <a:cubicBezTo>
                  <a:pt x="4249643" y="983919"/>
                  <a:pt x="4205026" y="1120267"/>
                  <a:pt x="4205026" y="1267035"/>
                </a:cubicBezTo>
                <a:cubicBezTo>
                  <a:pt x="4205026" y="1658417"/>
                  <a:pt x="4522304" y="1975695"/>
                  <a:pt x="4913686" y="1975695"/>
                </a:cubicBezTo>
                <a:lnTo>
                  <a:pt x="4992767" y="1967723"/>
                </a:lnTo>
                <a:lnTo>
                  <a:pt x="5182097" y="2295653"/>
                </a:lnTo>
                <a:cubicBezTo>
                  <a:pt x="5643255" y="3094402"/>
                  <a:pt x="5369584" y="4115758"/>
                  <a:pt x="4570835" y="4576916"/>
                </a:cubicBezTo>
                <a:cubicBezTo>
                  <a:pt x="3772085" y="5038074"/>
                  <a:pt x="2750729" y="4764403"/>
                  <a:pt x="2289571" y="396565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2DB6AD51-A029-8ED4-DB6D-6563C25C9280}"/>
              </a:ext>
            </a:extLst>
          </p:cNvPr>
          <p:cNvSpPr/>
          <p:nvPr userDrawn="1"/>
        </p:nvSpPr>
        <p:spPr>
          <a:xfrm>
            <a:off x="9685749" y="558375"/>
            <a:ext cx="1417320" cy="1417320"/>
          </a:xfrm>
          <a:custGeom>
            <a:avLst/>
            <a:gdLst>
              <a:gd name="connsiteX0" fmla="*/ 708660 w 1417320"/>
              <a:gd name="connsiteY0" fmla="*/ 68580 h 1417320"/>
              <a:gd name="connsiteX1" fmla="*/ 68580 w 1417320"/>
              <a:gd name="connsiteY1" fmla="*/ 708660 h 1417320"/>
              <a:gd name="connsiteX2" fmla="*/ 708660 w 1417320"/>
              <a:gd name="connsiteY2" fmla="*/ 1348740 h 1417320"/>
              <a:gd name="connsiteX3" fmla="*/ 1348740 w 1417320"/>
              <a:gd name="connsiteY3" fmla="*/ 708660 h 1417320"/>
              <a:gd name="connsiteX4" fmla="*/ 708660 w 1417320"/>
              <a:gd name="connsiteY4" fmla="*/ 68580 h 1417320"/>
              <a:gd name="connsiteX5" fmla="*/ 708660 w 1417320"/>
              <a:gd name="connsiteY5" fmla="*/ 0 h 1417320"/>
              <a:gd name="connsiteX6" fmla="*/ 1417320 w 1417320"/>
              <a:gd name="connsiteY6" fmla="*/ 708660 h 1417320"/>
              <a:gd name="connsiteX7" fmla="*/ 708660 w 1417320"/>
              <a:gd name="connsiteY7" fmla="*/ 1417320 h 1417320"/>
              <a:gd name="connsiteX8" fmla="*/ 0 w 1417320"/>
              <a:gd name="connsiteY8" fmla="*/ 708660 h 1417320"/>
              <a:gd name="connsiteX9" fmla="*/ 708660 w 1417320"/>
              <a:gd name="connsiteY9" fmla="*/ 0 h 141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7320" h="1417320">
                <a:moveTo>
                  <a:pt x="708660" y="68580"/>
                </a:moveTo>
                <a:cubicBezTo>
                  <a:pt x="355154" y="68580"/>
                  <a:pt x="68580" y="355154"/>
                  <a:pt x="68580" y="708660"/>
                </a:cubicBezTo>
                <a:cubicBezTo>
                  <a:pt x="68580" y="1062166"/>
                  <a:pt x="355154" y="1348740"/>
                  <a:pt x="708660" y="1348740"/>
                </a:cubicBezTo>
                <a:cubicBezTo>
                  <a:pt x="1062166" y="1348740"/>
                  <a:pt x="1348740" y="1062166"/>
                  <a:pt x="1348740" y="708660"/>
                </a:cubicBezTo>
                <a:cubicBezTo>
                  <a:pt x="1348740" y="355154"/>
                  <a:pt x="1062166" y="68580"/>
                  <a:pt x="708660" y="68580"/>
                </a:cubicBezTo>
                <a:close/>
                <a:moveTo>
                  <a:pt x="708660" y="0"/>
                </a:moveTo>
                <a:cubicBezTo>
                  <a:pt x="1100042" y="0"/>
                  <a:pt x="1417320" y="317278"/>
                  <a:pt x="1417320" y="708660"/>
                </a:cubicBezTo>
                <a:cubicBezTo>
                  <a:pt x="1417320" y="1100042"/>
                  <a:pt x="1100042" y="1417320"/>
                  <a:pt x="708660" y="1417320"/>
                </a:cubicBezTo>
                <a:cubicBezTo>
                  <a:pt x="317278" y="1417320"/>
                  <a:pt x="0" y="1100042"/>
                  <a:pt x="0" y="708660"/>
                </a:cubicBezTo>
                <a:cubicBezTo>
                  <a:pt x="0" y="317278"/>
                  <a:pt x="317278" y="0"/>
                  <a:pt x="70866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6827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A240BB4C-6B8F-357F-ED6F-F587D1FE7D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3898" b="63293"/>
          <a:stretch/>
        </p:blipFill>
        <p:spPr>
          <a:xfrm rot="5400000" flipV="1">
            <a:off x="8334734" y="2739009"/>
            <a:ext cx="5181600" cy="2524571"/>
          </a:xfrm>
          <a:prstGeom prst="rect">
            <a:avLst/>
          </a:prstGeom>
        </p:spPr>
      </p:pic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EC29CEAF-3197-2C9C-F10A-BC9C1D5E70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3500000" flipV="1">
            <a:off x="4934806" y="4647063"/>
            <a:ext cx="2169988" cy="3494471"/>
          </a:xfrm>
          <a:custGeom>
            <a:avLst/>
            <a:gdLst>
              <a:gd name="connsiteX0" fmla="*/ 2169988 w 2169988"/>
              <a:gd name="connsiteY0" fmla="*/ 3494471 h 3494471"/>
              <a:gd name="connsiteX1" fmla="*/ 0 w 2169988"/>
              <a:gd name="connsiteY1" fmla="*/ 1324484 h 3494471"/>
              <a:gd name="connsiteX2" fmla="*/ 0 w 2169988"/>
              <a:gd name="connsiteY2" fmla="*/ 1084994 h 3494471"/>
              <a:gd name="connsiteX3" fmla="*/ 1084994 w 2169988"/>
              <a:gd name="connsiteY3" fmla="*/ 0 h 3494471"/>
              <a:gd name="connsiteX4" fmla="*/ 2169988 w 2169988"/>
              <a:gd name="connsiteY4" fmla="*/ 1084994 h 349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9988" h="3494471">
                <a:moveTo>
                  <a:pt x="2169988" y="3494471"/>
                </a:moveTo>
                <a:lnTo>
                  <a:pt x="0" y="1324484"/>
                </a:lnTo>
                <a:lnTo>
                  <a:pt x="0" y="1084994"/>
                </a:lnTo>
                <a:cubicBezTo>
                  <a:pt x="0" y="485768"/>
                  <a:pt x="485768" y="0"/>
                  <a:pt x="1084994" y="0"/>
                </a:cubicBezTo>
                <a:cubicBezTo>
                  <a:pt x="1684220" y="0"/>
                  <a:pt x="2169988" y="485768"/>
                  <a:pt x="2169988" y="1084994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ounded Rectangle 6">
            <a:extLst>
              <a:ext uri="{FF2B5EF4-FFF2-40B4-BE49-F238E27FC236}">
                <a16:creationId xmlns="" xmlns:a16="http://schemas.microsoft.com/office/drawing/2014/main" id="{990D998F-6A53-4D78-E05B-B6F861387F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1203067" y="591806"/>
            <a:ext cx="906031" cy="90395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89092" y="2208897"/>
            <a:ext cx="4714785" cy="3988349"/>
          </a:xfrm>
        </p:spPr>
        <p:txBody>
          <a:bodyPr>
            <a:normAutofit/>
          </a:bodyPr>
          <a:lstStyle>
            <a:lvl1pPr marL="512064" indent="-512064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+mj-lt"/>
              <a:buAutoNum type="arabicPeriod"/>
              <a:defRPr sz="1800"/>
            </a:lvl1pPr>
            <a:lvl2pPr marL="800100" indent="-512064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+mj-lt"/>
              <a:buAutoNum type="alphaLcPeriod"/>
              <a:defRPr sz="1600"/>
            </a:lvl2pPr>
            <a:lvl3pPr marL="1257300" indent="-512064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+mj-lt"/>
              <a:buAutoNum type="arabicParenR"/>
              <a:defRPr sz="1400"/>
            </a:lvl3pPr>
            <a:lvl4pPr marL="1600200" indent="-512064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+mj-lt"/>
              <a:buAutoNum type="alphaLcParenR"/>
              <a:defRPr sz="1200"/>
            </a:lvl4pPr>
            <a:lvl5pPr marL="2057400" indent="-512064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+mj-lt"/>
              <a:buAutoNum type="romanLcPeriod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F92E9A95-2BF4-99BE-F73A-A74D783CE44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25417" y="2208897"/>
            <a:ext cx="4714785" cy="3988349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8575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17145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17145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2565D73C-F16A-968B-391B-24CB7EEB3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BCDC7A41-1D00-F1B1-08B5-F7E01122C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6363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E00F4D10-3ADA-D113-BD21-4AB95DE7F6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8897" t="4055" b="11876"/>
          <a:stretch/>
        </p:blipFill>
        <p:spPr>
          <a:xfrm>
            <a:off x="0" y="-1"/>
            <a:ext cx="3103614" cy="6858001"/>
          </a:xfrm>
          <a:prstGeom prst="rect">
            <a:avLst/>
          </a:prstGeom>
        </p:spPr>
      </p:pic>
      <p:sp>
        <p:nvSpPr>
          <p:cNvPr id="4" name="Freeform 10">
            <a:extLst>
              <a:ext uri="{FF2B5EF4-FFF2-40B4-BE49-F238E27FC236}">
                <a16:creationId xmlns="" xmlns:a16="http://schemas.microsoft.com/office/drawing/2014/main" id="{BDBCB359-3984-96FE-AB0E-B343069078E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510883" y="4918500"/>
            <a:ext cx="1681117" cy="1939500"/>
          </a:xfrm>
          <a:custGeom>
            <a:avLst/>
            <a:gdLst>
              <a:gd name="connsiteX0" fmla="*/ 788195 w 1681117"/>
              <a:gd name="connsiteY0" fmla="*/ 0 h 1939500"/>
              <a:gd name="connsiteX1" fmla="*/ 1345532 w 1681117"/>
              <a:gd name="connsiteY1" fmla="*/ 230856 h 1939500"/>
              <a:gd name="connsiteX2" fmla="*/ 1681117 w 1681117"/>
              <a:gd name="connsiteY2" fmla="*/ 566441 h 1939500"/>
              <a:gd name="connsiteX3" fmla="*/ 1681117 w 1681117"/>
              <a:gd name="connsiteY3" fmla="*/ 1939500 h 1939500"/>
              <a:gd name="connsiteX4" fmla="*/ 824828 w 1681117"/>
              <a:gd name="connsiteY4" fmla="*/ 1939500 h 1939500"/>
              <a:gd name="connsiteX5" fmla="*/ 230858 w 1681117"/>
              <a:gd name="connsiteY5" fmla="*/ 1345531 h 1939500"/>
              <a:gd name="connsiteX6" fmla="*/ 230858 w 1681117"/>
              <a:gd name="connsiteY6" fmla="*/ 230856 h 1939500"/>
              <a:gd name="connsiteX7" fmla="*/ 788195 w 1681117"/>
              <a:gd name="connsiteY7" fmla="*/ 0 h 193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1117" h="1939500">
                <a:moveTo>
                  <a:pt x="788195" y="0"/>
                </a:moveTo>
                <a:cubicBezTo>
                  <a:pt x="989911" y="0"/>
                  <a:pt x="1191628" y="76952"/>
                  <a:pt x="1345532" y="230856"/>
                </a:cubicBezTo>
                <a:lnTo>
                  <a:pt x="1681117" y="566441"/>
                </a:lnTo>
                <a:lnTo>
                  <a:pt x="1681117" y="1939500"/>
                </a:lnTo>
                <a:lnTo>
                  <a:pt x="824828" y="1939500"/>
                </a:lnTo>
                <a:lnTo>
                  <a:pt x="230858" y="1345531"/>
                </a:lnTo>
                <a:cubicBezTo>
                  <a:pt x="-76952" y="1037722"/>
                  <a:pt x="-76952" y="538666"/>
                  <a:pt x="230858" y="230856"/>
                </a:cubicBezTo>
                <a:cubicBezTo>
                  <a:pt x="384763" y="76952"/>
                  <a:pt x="586479" y="0"/>
                  <a:pt x="788195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5E68A3D6-C483-F214-27BA-8B35BF732B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19850" y="3462203"/>
            <a:ext cx="5975159" cy="3395799"/>
          </a:xfrm>
          <a:custGeom>
            <a:avLst/>
            <a:gdLst>
              <a:gd name="connsiteX0" fmla="*/ 1823885 w 5975159"/>
              <a:gd name="connsiteY0" fmla="*/ 0 h 3395799"/>
              <a:gd name="connsiteX1" fmla="*/ 3113564 w 5975159"/>
              <a:gd name="connsiteY1" fmla="*/ 534203 h 3395799"/>
              <a:gd name="connsiteX2" fmla="*/ 5975159 w 5975159"/>
              <a:gd name="connsiteY2" fmla="*/ 3395799 h 3395799"/>
              <a:gd name="connsiteX3" fmla="*/ 816439 w 5975159"/>
              <a:gd name="connsiteY3" fmla="*/ 3395799 h 3395799"/>
              <a:gd name="connsiteX4" fmla="*/ 534204 w 5975159"/>
              <a:gd name="connsiteY4" fmla="*/ 3113564 h 3395799"/>
              <a:gd name="connsiteX5" fmla="*/ 534204 w 5975159"/>
              <a:gd name="connsiteY5" fmla="*/ 534203 h 3395799"/>
              <a:gd name="connsiteX6" fmla="*/ 1823885 w 5975159"/>
              <a:gd name="connsiteY6" fmla="*/ 0 h 339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75159" h="3395799">
                <a:moveTo>
                  <a:pt x="1823885" y="0"/>
                </a:moveTo>
                <a:cubicBezTo>
                  <a:pt x="2290657" y="0"/>
                  <a:pt x="2757429" y="178068"/>
                  <a:pt x="3113564" y="534203"/>
                </a:cubicBezTo>
                <a:lnTo>
                  <a:pt x="5975159" y="3395799"/>
                </a:lnTo>
                <a:lnTo>
                  <a:pt x="816439" y="3395799"/>
                </a:lnTo>
                <a:lnTo>
                  <a:pt x="534204" y="3113564"/>
                </a:lnTo>
                <a:cubicBezTo>
                  <a:pt x="-178067" y="2401293"/>
                  <a:pt x="-178067" y="1246475"/>
                  <a:pt x="534204" y="534203"/>
                </a:cubicBezTo>
                <a:cubicBezTo>
                  <a:pt x="890340" y="178068"/>
                  <a:pt x="1357112" y="0"/>
                  <a:pt x="182388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DE2FBD89-DA8F-ADF1-13DC-2B2C87C370D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49177" b="21401"/>
          <a:stretch/>
        </p:blipFill>
        <p:spPr>
          <a:xfrm rot="16200000" flipH="1">
            <a:off x="9138285" y="-1184108"/>
            <a:ext cx="1869610" cy="42378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6024" y="422771"/>
            <a:ext cx="4874773" cy="3685032"/>
          </a:xfrm>
        </p:spPr>
        <p:txBody>
          <a:bodyPr anchor="b">
            <a:noAutofit/>
          </a:bodyPr>
          <a:lstStyle>
            <a:lvl1pPr algn="l">
              <a:defRPr sz="4400"/>
            </a:lvl1pPr>
          </a:lstStyle>
          <a:p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="" xmlns:a16="http://schemas.microsoft.com/office/drawing/2014/main" id="{DC8F6DBF-00CE-377D-5D93-8039CDB5B3A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58680" y="888652"/>
            <a:ext cx="4846320" cy="4846320"/>
          </a:xfrm>
          <a:custGeom>
            <a:avLst/>
            <a:gdLst>
              <a:gd name="connsiteX0" fmla="*/ 3465617 w 4846320"/>
              <a:gd name="connsiteY0" fmla="*/ 238237 h 4846320"/>
              <a:gd name="connsiteX1" fmla="*/ 3578182 w 4846320"/>
              <a:gd name="connsiteY1" fmla="*/ 292463 h 4846320"/>
              <a:gd name="connsiteX2" fmla="*/ 4655896 w 4846320"/>
              <a:gd name="connsiteY2" fmla="*/ 1479957 h 4846320"/>
              <a:gd name="connsiteX3" fmla="*/ 4705729 w 4846320"/>
              <a:gd name="connsiteY3" fmla="*/ 1616111 h 4846320"/>
              <a:gd name="connsiteX4" fmla="*/ 4661850 w 4846320"/>
              <a:gd name="connsiteY4" fmla="*/ 1627271 h 4846320"/>
              <a:gd name="connsiteX5" fmla="*/ 4449615 w 4846320"/>
              <a:gd name="connsiteY5" fmla="*/ 1648434 h 4846320"/>
              <a:gd name="connsiteX6" fmla="*/ 3396523 w 4846320"/>
              <a:gd name="connsiteY6" fmla="*/ 606773 h 4846320"/>
              <a:gd name="connsiteX7" fmla="*/ 3443868 w 4846320"/>
              <a:gd name="connsiteY7" fmla="*/ 297015 h 4846320"/>
              <a:gd name="connsiteX8" fmla="*/ 2423160 w 4846320"/>
              <a:gd name="connsiteY8" fmla="*/ 0 h 4846320"/>
              <a:gd name="connsiteX9" fmla="*/ 3366363 w 4846320"/>
              <a:gd name="connsiteY9" fmla="*/ 190424 h 4846320"/>
              <a:gd name="connsiteX10" fmla="*/ 3392938 w 4846320"/>
              <a:gd name="connsiteY10" fmla="*/ 203226 h 4846320"/>
              <a:gd name="connsiteX11" fmla="*/ 3367099 w 4846320"/>
              <a:gd name="connsiteY11" fmla="*/ 273111 h 4846320"/>
              <a:gd name="connsiteX12" fmla="*/ 3316140 w 4846320"/>
              <a:gd name="connsiteY12" fmla="*/ 606773 h 4846320"/>
              <a:gd name="connsiteX13" fmla="*/ 4449615 w 4846320"/>
              <a:gd name="connsiteY13" fmla="*/ 1728818 h 4846320"/>
              <a:gd name="connsiteX14" fmla="*/ 4678050 w 4846320"/>
              <a:gd name="connsiteY14" fmla="*/ 1706022 h 4846320"/>
              <a:gd name="connsiteX15" fmla="*/ 4733474 w 4846320"/>
              <a:gd name="connsiteY15" fmla="*/ 1691915 h 4846320"/>
              <a:gd name="connsiteX16" fmla="*/ 4737380 w 4846320"/>
              <a:gd name="connsiteY16" fmla="*/ 1702587 h 4846320"/>
              <a:gd name="connsiteX17" fmla="*/ 4846320 w 4846320"/>
              <a:gd name="connsiteY17" fmla="*/ 2423160 h 4846320"/>
              <a:gd name="connsiteX18" fmla="*/ 2423160 w 4846320"/>
              <a:gd name="connsiteY18" fmla="*/ 4846320 h 4846320"/>
              <a:gd name="connsiteX19" fmla="*/ 0 w 4846320"/>
              <a:gd name="connsiteY19" fmla="*/ 2423160 h 4846320"/>
              <a:gd name="connsiteX20" fmla="*/ 2423160 w 4846320"/>
              <a:gd name="connsiteY20" fmla="*/ 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46320" h="4846320">
                <a:moveTo>
                  <a:pt x="3465617" y="238237"/>
                </a:moveTo>
                <a:lnTo>
                  <a:pt x="3578182" y="292463"/>
                </a:lnTo>
                <a:cubicBezTo>
                  <a:pt x="4058866" y="553586"/>
                  <a:pt x="4441314" y="972627"/>
                  <a:pt x="4655896" y="1479957"/>
                </a:cubicBezTo>
                <a:lnTo>
                  <a:pt x="4705729" y="1616111"/>
                </a:lnTo>
                <a:lnTo>
                  <a:pt x="4661850" y="1627271"/>
                </a:lnTo>
                <a:cubicBezTo>
                  <a:pt x="4593296" y="1641147"/>
                  <a:pt x="4522316" y="1648434"/>
                  <a:pt x="4449615" y="1648434"/>
                </a:cubicBezTo>
                <a:cubicBezTo>
                  <a:pt x="3868008" y="1648434"/>
                  <a:pt x="3396523" y="1182066"/>
                  <a:pt x="3396523" y="606773"/>
                </a:cubicBezTo>
                <a:cubicBezTo>
                  <a:pt x="3396523" y="498906"/>
                  <a:pt x="3413099" y="394868"/>
                  <a:pt x="3443868" y="297015"/>
                </a:cubicBezTo>
                <a:close/>
                <a:moveTo>
                  <a:pt x="2423160" y="0"/>
                </a:moveTo>
                <a:cubicBezTo>
                  <a:pt x="2757729" y="0"/>
                  <a:pt x="3076460" y="67805"/>
                  <a:pt x="3366363" y="190424"/>
                </a:cubicBezTo>
                <a:lnTo>
                  <a:pt x="3392938" y="203226"/>
                </a:lnTo>
                <a:lnTo>
                  <a:pt x="3367099" y="273111"/>
                </a:lnTo>
                <a:cubicBezTo>
                  <a:pt x="3333981" y="378515"/>
                  <a:pt x="3316140" y="490582"/>
                  <a:pt x="3316140" y="606773"/>
                </a:cubicBezTo>
                <a:cubicBezTo>
                  <a:pt x="3316140" y="1226461"/>
                  <a:pt x="3823614" y="1728818"/>
                  <a:pt x="4449615" y="1728818"/>
                </a:cubicBezTo>
                <a:cubicBezTo>
                  <a:pt x="4527865" y="1728818"/>
                  <a:pt x="4604263" y="1720969"/>
                  <a:pt x="4678050" y="1706022"/>
                </a:cubicBezTo>
                <a:lnTo>
                  <a:pt x="4733474" y="1691915"/>
                </a:lnTo>
                <a:lnTo>
                  <a:pt x="4737380" y="1702587"/>
                </a:lnTo>
                <a:cubicBezTo>
                  <a:pt x="4808180" y="1930216"/>
                  <a:pt x="4846320" y="2172234"/>
                  <a:pt x="4846320" y="2423160"/>
                </a:cubicBezTo>
                <a:cubicBezTo>
                  <a:pt x="4846320" y="3761434"/>
                  <a:pt x="3761434" y="4846320"/>
                  <a:pt x="2423160" y="4846320"/>
                </a:cubicBezTo>
                <a:cubicBezTo>
                  <a:pt x="1084886" y="4846320"/>
                  <a:pt x="0" y="3761434"/>
                  <a:pt x="0" y="2423160"/>
                </a:cubicBezTo>
                <a:cubicBezTo>
                  <a:pt x="0" y="1084886"/>
                  <a:pt x="1084886" y="0"/>
                  <a:pt x="242316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</a:t>
            </a:r>
            <a:br>
              <a:rPr lang="en-US" dirty="0"/>
            </a:br>
            <a:r>
              <a:rPr lang="en-US" dirty="0"/>
              <a:t>to add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66025" y="4204801"/>
            <a:ext cx="4889044" cy="2230428"/>
          </a:xfrm>
        </p:spPr>
        <p:txBody>
          <a:bodyPr>
            <a:normAutofit/>
          </a:bodyPr>
          <a:lstStyle>
            <a:lvl1pPr marL="0" indent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0" indent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2pPr>
            <a:lvl3pPr marL="914400" indent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200"/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11" name="Circle: Hollow 10">
            <a:extLst>
              <a:ext uri="{FF2B5EF4-FFF2-40B4-BE49-F238E27FC236}">
                <a16:creationId xmlns="" xmlns:a16="http://schemas.microsoft.com/office/drawing/2014/main" id="{B2F8D782-06EC-940C-F17F-0CED2CF68886}"/>
              </a:ext>
            </a:extLst>
          </p:cNvPr>
          <p:cNvSpPr/>
          <p:nvPr userDrawn="1"/>
        </p:nvSpPr>
        <p:spPr>
          <a:xfrm>
            <a:off x="4274820" y="373380"/>
            <a:ext cx="2266950" cy="2244089"/>
          </a:xfrm>
          <a:prstGeom prst="donut">
            <a:avLst>
              <a:gd name="adj" fmla="val 35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F42E7812-2B15-FAFC-B703-798C9302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CDDCB7C6-FF8A-F130-CFBB-79DEA452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87512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5EC44D7-9AAD-F106-CAD2-04794BDF76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1F7369F-CCA5-249D-9978-6BEE7F7AA7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76947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13BFC298-BCBF-9536-D950-DEB35893F3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39FBDF3-67E1-9C77-E43E-2F80B364EE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7510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959CC860-7AD2-181E-8740-F1A23EEF8BD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51533" y="4056446"/>
            <a:ext cx="2496416" cy="2490682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7281C8DE-1CE0-D1C2-FDF9-18B9C3D69E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41026"/>
          <a:stretch/>
        </p:blipFill>
        <p:spPr>
          <a:xfrm>
            <a:off x="8045068" y="3116724"/>
            <a:ext cx="4328419" cy="3741276"/>
          </a:xfrm>
          <a:prstGeom prst="rect">
            <a:avLst/>
          </a:prstGeom>
        </p:spPr>
      </p:pic>
      <p:sp>
        <p:nvSpPr>
          <p:cNvPr id="16" name="Rounded Rectangle 14">
            <a:extLst>
              <a:ext uri="{FF2B5EF4-FFF2-40B4-BE49-F238E27FC236}">
                <a16:creationId xmlns="" xmlns:a16="http://schemas.microsoft.com/office/drawing/2014/main" id="{F2CFC212-BD96-550A-AC95-A514C641714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2510" y="4485800"/>
            <a:ext cx="1387442" cy="1384255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15">
            <a:extLst>
              <a:ext uri="{FF2B5EF4-FFF2-40B4-BE49-F238E27FC236}">
                <a16:creationId xmlns="" xmlns:a16="http://schemas.microsoft.com/office/drawing/2014/main" id="{F99AEEAC-FF4A-0E33-26A8-2D963A6BAC0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62900" y="3712319"/>
            <a:ext cx="3059474" cy="3145681"/>
          </a:xfrm>
          <a:custGeom>
            <a:avLst/>
            <a:gdLst>
              <a:gd name="connsiteX0" fmla="*/ 2216294 w 3059474"/>
              <a:gd name="connsiteY0" fmla="*/ 1963 h 3145681"/>
              <a:gd name="connsiteX1" fmla="*/ 2665245 w 3059474"/>
              <a:gd name="connsiteY1" fmla="*/ 105730 h 3145681"/>
              <a:gd name="connsiteX2" fmla="*/ 2953745 w 3059474"/>
              <a:gd name="connsiteY2" fmla="*/ 1182423 h 3145681"/>
              <a:gd name="connsiteX3" fmla="*/ 1820257 w 3059474"/>
              <a:gd name="connsiteY3" fmla="*/ 3145681 h 3145681"/>
              <a:gd name="connsiteX4" fmla="*/ 0 w 3059474"/>
              <a:gd name="connsiteY4" fmla="*/ 3145681 h 3145681"/>
              <a:gd name="connsiteX5" fmla="*/ 1588552 w 3059474"/>
              <a:gd name="connsiteY5" fmla="*/ 394229 h 3145681"/>
              <a:gd name="connsiteX6" fmla="*/ 2216294 w 3059474"/>
              <a:gd name="connsiteY6" fmla="*/ 1963 h 314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59474" h="3145681">
                <a:moveTo>
                  <a:pt x="2216294" y="1963"/>
                </a:moveTo>
                <a:cubicBezTo>
                  <a:pt x="2367730" y="-8739"/>
                  <a:pt x="2523875" y="24110"/>
                  <a:pt x="2665245" y="105730"/>
                </a:cubicBezTo>
                <a:cubicBezTo>
                  <a:pt x="3042233" y="323384"/>
                  <a:pt x="3171399" y="805435"/>
                  <a:pt x="2953745" y="1182423"/>
                </a:cubicBezTo>
                <a:lnTo>
                  <a:pt x="1820257" y="3145681"/>
                </a:lnTo>
                <a:lnTo>
                  <a:pt x="0" y="3145681"/>
                </a:lnTo>
                <a:lnTo>
                  <a:pt x="1588552" y="394229"/>
                </a:lnTo>
                <a:cubicBezTo>
                  <a:pt x="1724586" y="158612"/>
                  <a:pt x="1963900" y="19800"/>
                  <a:pt x="2216294" y="196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43512" y="34509"/>
            <a:ext cx="4042719" cy="2771343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cap="all" baseline="0"/>
            </a:lvl1pPr>
          </a:lstStyle>
          <a:p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="" xmlns:a16="http://schemas.microsoft.com/office/drawing/2014/main" id="{397632CB-D12B-61D5-AE6C-29B888CF51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21742" y="0"/>
            <a:ext cx="5455978" cy="4833388"/>
          </a:xfrm>
          <a:custGeom>
            <a:avLst/>
            <a:gdLst>
              <a:gd name="connsiteX0" fmla="*/ 5053562 w 5455978"/>
              <a:gd name="connsiteY0" fmla="*/ 697005 h 4833388"/>
              <a:gd name="connsiteX1" fmla="*/ 4555554 w 5455978"/>
              <a:gd name="connsiteY1" fmla="*/ 1559581 h 4833388"/>
              <a:gd name="connsiteX2" fmla="*/ 4520518 w 5455978"/>
              <a:gd name="connsiteY2" fmla="*/ 1446747 h 4833388"/>
              <a:gd name="connsiteX3" fmla="*/ 4507691 w 5455978"/>
              <a:gd name="connsiteY3" fmla="*/ 1319547 h 4833388"/>
              <a:gd name="connsiteX4" fmla="*/ 5011792 w 5455978"/>
              <a:gd name="connsiteY4" fmla="*/ 701215 h 4833388"/>
              <a:gd name="connsiteX5" fmla="*/ 1553707 w 5455978"/>
              <a:gd name="connsiteY5" fmla="*/ 0 h 4833388"/>
              <a:gd name="connsiteX6" fmla="*/ 5455978 w 5455978"/>
              <a:gd name="connsiteY6" fmla="*/ 0 h 4833388"/>
              <a:gd name="connsiteX7" fmla="*/ 5100963 w 5455978"/>
              <a:gd name="connsiteY7" fmla="*/ 614906 h 4833388"/>
              <a:gd name="connsiteX8" fmla="*/ 4996209 w 5455978"/>
              <a:gd name="connsiteY8" fmla="*/ 625463 h 4833388"/>
              <a:gd name="connsiteX9" fmla="*/ 4430368 w 5455978"/>
              <a:gd name="connsiteY9" fmla="*/ 1319547 h 4833388"/>
              <a:gd name="connsiteX10" fmla="*/ 4486058 w 5455978"/>
              <a:gd name="connsiteY10" fmla="*/ 1595319 h 4833388"/>
              <a:gd name="connsiteX11" fmla="*/ 4509739 w 5455978"/>
              <a:gd name="connsiteY11" fmla="*/ 1638936 h 4833388"/>
              <a:gd name="connsiteX12" fmla="*/ 3153367 w 5455978"/>
              <a:gd name="connsiteY12" fmla="*/ 3988240 h 4833388"/>
              <a:gd name="connsiteX13" fmla="*/ 845150 w 5455978"/>
              <a:gd name="connsiteY13" fmla="*/ 4606725 h 4833388"/>
              <a:gd name="connsiteX14" fmla="*/ 226664 w 5455978"/>
              <a:gd name="connsiteY14" fmla="*/ 2298507 h 4833388"/>
              <a:gd name="connsiteX15" fmla="*/ 329235 w 5455978"/>
              <a:gd name="connsiteY15" fmla="*/ 2120849 h 4833388"/>
              <a:gd name="connsiteX16" fmla="*/ 371252 w 5455978"/>
              <a:gd name="connsiteY16" fmla="*/ 2229458 h 4833388"/>
              <a:gd name="connsiteX17" fmla="*/ 559552 w 5455978"/>
              <a:gd name="connsiteY17" fmla="*/ 2626762 h 4833388"/>
              <a:gd name="connsiteX18" fmla="*/ 957839 w 5455978"/>
              <a:gd name="connsiteY18" fmla="*/ 2993841 h 4833388"/>
              <a:gd name="connsiteX19" fmla="*/ 995878 w 5455978"/>
              <a:gd name="connsiteY19" fmla="*/ 3008734 h 4833388"/>
              <a:gd name="connsiteX20" fmla="*/ 1019279 w 5455978"/>
              <a:gd name="connsiteY20" fmla="*/ 2937771 h 4833388"/>
              <a:gd name="connsiteX21" fmla="*/ 626913 w 5455978"/>
              <a:gd name="connsiteY21" fmla="*/ 1958089 h 4833388"/>
              <a:gd name="connsiteX22" fmla="*/ 521718 w 5455978"/>
              <a:gd name="connsiteY22" fmla="*/ 1853095 h 4833388"/>
              <a:gd name="connsiteX23" fmla="*/ 497773 w 5455978"/>
              <a:gd name="connsiteY23" fmla="*/ 1828933 h 4833388"/>
              <a:gd name="connsiteX24" fmla="*/ 723060 w 5455978"/>
              <a:gd name="connsiteY24" fmla="*/ 1438724 h 4833388"/>
              <a:gd name="connsiteX25" fmla="*/ 730945 w 5455978"/>
              <a:gd name="connsiteY25" fmla="*/ 1446043 h 4833388"/>
              <a:gd name="connsiteX26" fmla="*/ 813264 w 5455978"/>
              <a:gd name="connsiteY26" fmla="*/ 1496390 h 4833388"/>
              <a:gd name="connsiteX27" fmla="*/ 1064353 w 5455978"/>
              <a:gd name="connsiteY27" fmla="*/ 1518729 h 4833388"/>
              <a:gd name="connsiteX28" fmla="*/ 1103267 w 5455978"/>
              <a:gd name="connsiteY28" fmla="*/ 1237288 h 4833388"/>
              <a:gd name="connsiteX29" fmla="*/ 985448 w 5455978"/>
              <a:gd name="connsiteY29" fmla="*/ 1135252 h 4833388"/>
              <a:gd name="connsiteX30" fmla="*/ 915960 w 5455978"/>
              <a:gd name="connsiteY30" fmla="*/ 1104611 h 483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455978" h="4833388">
                <a:moveTo>
                  <a:pt x="5053562" y="697005"/>
                </a:moveTo>
                <a:lnTo>
                  <a:pt x="4555554" y="1559581"/>
                </a:lnTo>
                <a:lnTo>
                  <a:pt x="4520518" y="1446747"/>
                </a:lnTo>
                <a:cubicBezTo>
                  <a:pt x="4512108" y="1405660"/>
                  <a:pt x="4507691" y="1363119"/>
                  <a:pt x="4507691" y="1319547"/>
                </a:cubicBezTo>
                <a:cubicBezTo>
                  <a:pt x="4507691" y="1014542"/>
                  <a:pt x="4724102" y="760068"/>
                  <a:pt x="5011792" y="701215"/>
                </a:cubicBezTo>
                <a:close/>
                <a:moveTo>
                  <a:pt x="1553707" y="0"/>
                </a:moveTo>
                <a:lnTo>
                  <a:pt x="5455978" y="0"/>
                </a:lnTo>
                <a:lnTo>
                  <a:pt x="5100963" y="614906"/>
                </a:lnTo>
                <a:lnTo>
                  <a:pt x="4996209" y="625463"/>
                </a:lnTo>
                <a:cubicBezTo>
                  <a:pt x="4673284" y="691526"/>
                  <a:pt x="4430368" y="977175"/>
                  <a:pt x="4430368" y="1319547"/>
                </a:cubicBezTo>
                <a:cubicBezTo>
                  <a:pt x="4430368" y="1417368"/>
                  <a:pt x="4450198" y="1510558"/>
                  <a:pt x="4486058" y="1595319"/>
                </a:cubicBezTo>
                <a:lnTo>
                  <a:pt x="4509739" y="1638936"/>
                </a:lnTo>
                <a:lnTo>
                  <a:pt x="3153367" y="3988240"/>
                </a:lnTo>
                <a:cubicBezTo>
                  <a:pt x="2686760" y="4796427"/>
                  <a:pt x="1653336" y="5073332"/>
                  <a:pt x="845150" y="4606725"/>
                </a:cubicBezTo>
                <a:cubicBezTo>
                  <a:pt x="36963" y="4140118"/>
                  <a:pt x="-239943" y="3106694"/>
                  <a:pt x="226664" y="2298507"/>
                </a:cubicBezTo>
                <a:lnTo>
                  <a:pt x="329235" y="2120849"/>
                </a:lnTo>
                <a:lnTo>
                  <a:pt x="371252" y="2229458"/>
                </a:lnTo>
                <a:cubicBezTo>
                  <a:pt x="422650" y="2367223"/>
                  <a:pt x="474920" y="2506739"/>
                  <a:pt x="559552" y="2626762"/>
                </a:cubicBezTo>
                <a:cubicBezTo>
                  <a:pt x="664100" y="2775040"/>
                  <a:pt x="812390" y="2885864"/>
                  <a:pt x="957839" y="2993841"/>
                </a:cubicBezTo>
                <a:cubicBezTo>
                  <a:pt x="968982" y="3002164"/>
                  <a:pt x="982113" y="3010924"/>
                  <a:pt x="995878" y="3008734"/>
                </a:cubicBezTo>
                <a:cubicBezTo>
                  <a:pt x="1023452" y="3004135"/>
                  <a:pt x="1024981" y="2965150"/>
                  <a:pt x="1019279" y="2937771"/>
                </a:cubicBezTo>
                <a:cubicBezTo>
                  <a:pt x="947330" y="2588870"/>
                  <a:pt x="866401" y="2221571"/>
                  <a:pt x="626913" y="1958089"/>
                </a:cubicBezTo>
                <a:cubicBezTo>
                  <a:pt x="593561" y="1921403"/>
                  <a:pt x="557585" y="1887290"/>
                  <a:pt x="521718" y="1853095"/>
                </a:cubicBezTo>
                <a:lnTo>
                  <a:pt x="497773" y="1828933"/>
                </a:lnTo>
                <a:lnTo>
                  <a:pt x="723060" y="1438724"/>
                </a:lnTo>
                <a:lnTo>
                  <a:pt x="730945" y="1446043"/>
                </a:lnTo>
                <a:cubicBezTo>
                  <a:pt x="756833" y="1465071"/>
                  <a:pt x="784718" y="1481607"/>
                  <a:pt x="813264" y="1496390"/>
                </a:cubicBezTo>
                <a:cubicBezTo>
                  <a:pt x="891352" y="1536689"/>
                  <a:pt x="988887" y="1563849"/>
                  <a:pt x="1064353" y="1518729"/>
                </a:cubicBezTo>
                <a:cubicBezTo>
                  <a:pt x="1155333" y="1464192"/>
                  <a:pt x="1162980" y="1324896"/>
                  <a:pt x="1103267" y="1237288"/>
                </a:cubicBezTo>
                <a:cubicBezTo>
                  <a:pt x="1073421" y="1193484"/>
                  <a:pt x="1032143" y="1160466"/>
                  <a:pt x="985448" y="1135252"/>
                </a:cubicBezTo>
                <a:lnTo>
                  <a:pt x="915960" y="11046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673E1CDE-B1E9-C63B-80D3-45CB15FC267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43512" y="2907616"/>
            <a:ext cx="4042719" cy="3216688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 algn="ctr">
              <a:buNone/>
              <a:defRPr sz="2400"/>
            </a:lvl1pPr>
            <a:lvl2pPr marL="0" indent="0" algn="ctr">
              <a:buNone/>
              <a:defRPr sz="20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600"/>
            </a:lvl4pPr>
            <a:lvl5pPr marL="0" indent="0" algn="ctr">
              <a:buNone/>
              <a:defRPr sz="16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ircle: Hollow 3">
            <a:extLst>
              <a:ext uri="{FF2B5EF4-FFF2-40B4-BE49-F238E27FC236}">
                <a16:creationId xmlns="" xmlns:a16="http://schemas.microsoft.com/office/drawing/2014/main" id="{BB9B4C44-DD5A-5344-2D5C-F08BAC8BD011}"/>
              </a:ext>
            </a:extLst>
          </p:cNvPr>
          <p:cNvSpPr/>
          <p:nvPr userDrawn="1"/>
        </p:nvSpPr>
        <p:spPr>
          <a:xfrm>
            <a:off x="5452110" y="613411"/>
            <a:ext cx="1417320" cy="1416956"/>
          </a:xfrm>
          <a:prstGeom prst="donut">
            <a:avLst>
              <a:gd name="adj" fmla="val 545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="" xmlns:a16="http://schemas.microsoft.com/office/drawing/2014/main" id="{7486F694-E877-CFAD-29E0-B4E6CBEFF61F}"/>
              </a:ext>
            </a:extLst>
          </p:cNvPr>
          <p:cNvSpPr/>
          <p:nvPr userDrawn="1"/>
        </p:nvSpPr>
        <p:spPr>
          <a:xfrm rot="10800000" flipH="1">
            <a:off x="0" y="0"/>
            <a:ext cx="2163417" cy="3009075"/>
          </a:xfrm>
          <a:custGeom>
            <a:avLst/>
            <a:gdLst>
              <a:gd name="connsiteX0" fmla="*/ 1493017 w 2163417"/>
              <a:gd name="connsiteY0" fmla="*/ 3009075 h 3009075"/>
              <a:gd name="connsiteX1" fmla="*/ 1872777 w 2163417"/>
              <a:gd name="connsiteY1" fmla="*/ 3009075 h 3009075"/>
              <a:gd name="connsiteX2" fmla="*/ 1913900 w 2163417"/>
              <a:gd name="connsiteY2" fmla="*/ 2952775 h 3009075"/>
              <a:gd name="connsiteX3" fmla="*/ 2084325 w 2163417"/>
              <a:gd name="connsiteY3" fmla="*/ 2522160 h 3009075"/>
              <a:gd name="connsiteX4" fmla="*/ 1761963 w 2163417"/>
              <a:gd name="connsiteY4" fmla="*/ 2620279 h 3009075"/>
              <a:gd name="connsiteX5" fmla="*/ 1555926 w 2163417"/>
              <a:gd name="connsiteY5" fmla="*/ 2902372 h 3009075"/>
              <a:gd name="connsiteX6" fmla="*/ 834010 w 2163417"/>
              <a:gd name="connsiteY6" fmla="*/ 3009075 h 3009075"/>
              <a:gd name="connsiteX7" fmla="*/ 948009 w 2163417"/>
              <a:gd name="connsiteY7" fmla="*/ 3009075 h 3009075"/>
              <a:gd name="connsiteX8" fmla="*/ 989692 w 2163417"/>
              <a:gd name="connsiteY8" fmla="*/ 2797901 h 3009075"/>
              <a:gd name="connsiteX9" fmla="*/ 986849 w 2163417"/>
              <a:gd name="connsiteY9" fmla="*/ 2611518 h 3009075"/>
              <a:gd name="connsiteX10" fmla="*/ 1262642 w 2163417"/>
              <a:gd name="connsiteY10" fmla="*/ 2219239 h 3009075"/>
              <a:gd name="connsiteX11" fmla="*/ 1549153 w 2163417"/>
              <a:gd name="connsiteY11" fmla="*/ 2007013 h 3009075"/>
              <a:gd name="connsiteX12" fmla="*/ 1856876 w 2163417"/>
              <a:gd name="connsiteY12" fmla="*/ 1929045 h 3009075"/>
              <a:gd name="connsiteX13" fmla="*/ 2125008 w 2163417"/>
              <a:gd name="connsiteY13" fmla="*/ 1771787 h 3009075"/>
              <a:gd name="connsiteX14" fmla="*/ 2086094 w 2163417"/>
              <a:gd name="connsiteY14" fmla="*/ 1490346 h 3009075"/>
              <a:gd name="connsiteX15" fmla="*/ 1835005 w 2163417"/>
              <a:gd name="connsiteY15" fmla="*/ 1512685 h 3009075"/>
              <a:gd name="connsiteX16" fmla="*/ 1682345 w 2163417"/>
              <a:gd name="connsiteY16" fmla="*/ 1628328 h 3009075"/>
              <a:gd name="connsiteX17" fmla="*/ 1575831 w 2163417"/>
              <a:gd name="connsiteY17" fmla="*/ 1813181 h 3009075"/>
              <a:gd name="connsiteX18" fmla="*/ 1151755 w 2163417"/>
              <a:gd name="connsiteY18" fmla="*/ 2268518 h 3009075"/>
              <a:gd name="connsiteX19" fmla="*/ 1084611 w 2163417"/>
              <a:gd name="connsiteY19" fmla="*/ 2294800 h 3009075"/>
              <a:gd name="connsiteX20" fmla="*/ 1438920 w 2163417"/>
              <a:gd name="connsiteY20" fmla="*/ 1261465 h 3009075"/>
              <a:gd name="connsiteX21" fmla="*/ 1648654 w 2163417"/>
              <a:gd name="connsiteY21" fmla="*/ 1050986 h 3009075"/>
              <a:gd name="connsiteX22" fmla="*/ 2041020 w 2163417"/>
              <a:gd name="connsiteY22" fmla="*/ 71304 h 3009075"/>
              <a:gd name="connsiteX23" fmla="*/ 2017619 w 2163417"/>
              <a:gd name="connsiteY23" fmla="*/ 341 h 3009075"/>
              <a:gd name="connsiteX24" fmla="*/ 1979580 w 2163417"/>
              <a:gd name="connsiteY24" fmla="*/ 15234 h 3009075"/>
              <a:gd name="connsiteX25" fmla="*/ 1581293 w 2163417"/>
              <a:gd name="connsiteY25" fmla="*/ 382313 h 3009075"/>
              <a:gd name="connsiteX26" fmla="*/ 1392993 w 2163417"/>
              <a:gd name="connsiteY26" fmla="*/ 779617 h 3009075"/>
              <a:gd name="connsiteX27" fmla="*/ 1164880 w 2163417"/>
              <a:gd name="connsiteY27" fmla="*/ 1442374 h 3009075"/>
              <a:gd name="connsiteX28" fmla="*/ 1048527 w 2163417"/>
              <a:gd name="connsiteY28" fmla="*/ 2002632 h 3009075"/>
              <a:gd name="connsiteX29" fmla="*/ 913146 w 2163417"/>
              <a:gd name="connsiteY29" fmla="*/ 2268080 h 3009075"/>
              <a:gd name="connsiteX30" fmla="*/ 856937 w 2163417"/>
              <a:gd name="connsiteY30" fmla="*/ 2219896 h 3009075"/>
              <a:gd name="connsiteX31" fmla="*/ 370747 w 2163417"/>
              <a:gd name="connsiteY31" fmla="*/ 856053 h 3009075"/>
              <a:gd name="connsiteX32" fmla="*/ 110511 w 2163417"/>
              <a:gd name="connsiteY32" fmla="*/ 404268 h 3009075"/>
              <a:gd name="connsiteX33" fmla="*/ 0 w 2163417"/>
              <a:gd name="connsiteY33" fmla="*/ 276682 h 3009075"/>
              <a:gd name="connsiteX34" fmla="*/ 0 w 2163417"/>
              <a:gd name="connsiteY34" fmla="*/ 1089858 h 3009075"/>
              <a:gd name="connsiteX35" fmla="*/ 70976 w 2163417"/>
              <a:gd name="connsiteY35" fmla="*/ 1225338 h 3009075"/>
              <a:gd name="connsiteX36" fmla="*/ 295948 w 2163417"/>
              <a:gd name="connsiteY36" fmla="*/ 1566999 h 3009075"/>
              <a:gd name="connsiteX37" fmla="*/ 514658 w 2163417"/>
              <a:gd name="connsiteY37" fmla="*/ 1845813 h 3009075"/>
              <a:gd name="connsiteX38" fmla="*/ 825662 w 2163417"/>
              <a:gd name="connsiteY38" fmla="*/ 2764392 h 3009075"/>
              <a:gd name="connsiteX39" fmla="*/ 837091 w 2163417"/>
              <a:gd name="connsiteY39" fmla="*/ 2992607 h 3009075"/>
              <a:gd name="connsiteX40" fmla="*/ 496733 w 2163417"/>
              <a:gd name="connsiteY40" fmla="*/ 3009075 h 3009075"/>
              <a:gd name="connsiteX41" fmla="*/ 596226 w 2163417"/>
              <a:gd name="connsiteY41" fmla="*/ 3009075 h 3009075"/>
              <a:gd name="connsiteX42" fmla="*/ 569498 w 2163417"/>
              <a:gd name="connsiteY42" fmla="*/ 2969555 h 3009075"/>
              <a:gd name="connsiteX43" fmla="*/ 434172 w 2163417"/>
              <a:gd name="connsiteY43" fmla="*/ 2684451 h 3009075"/>
              <a:gd name="connsiteX44" fmla="*/ 11408 w 2163417"/>
              <a:gd name="connsiteY44" fmla="*/ 2260195 h 3009075"/>
              <a:gd name="connsiteX45" fmla="*/ 0 w 2163417"/>
              <a:gd name="connsiteY45" fmla="*/ 2259556 h 3009075"/>
              <a:gd name="connsiteX46" fmla="*/ 0 w 2163417"/>
              <a:gd name="connsiteY46" fmla="*/ 2700555 h 3009075"/>
              <a:gd name="connsiteX47" fmla="*/ 95610 w 2163417"/>
              <a:gd name="connsiteY47" fmla="*/ 2774247 h 3009075"/>
              <a:gd name="connsiteX48" fmla="*/ 409240 w 2163417"/>
              <a:gd name="connsiteY48" fmla="*/ 2928873 h 3009075"/>
              <a:gd name="connsiteX49" fmla="*/ 477743 w 2163417"/>
              <a:gd name="connsiteY49" fmla="*/ 2986594 h 300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163417" h="3009075">
                <a:moveTo>
                  <a:pt x="1493017" y="3009075"/>
                </a:moveTo>
                <a:lnTo>
                  <a:pt x="1872777" y="3009075"/>
                </a:lnTo>
                <a:lnTo>
                  <a:pt x="1913900" y="2952775"/>
                </a:lnTo>
                <a:cubicBezTo>
                  <a:pt x="1999195" y="2822759"/>
                  <a:pt x="2058412" y="2675581"/>
                  <a:pt x="2084325" y="2522160"/>
                </a:cubicBezTo>
                <a:cubicBezTo>
                  <a:pt x="1970819" y="2493907"/>
                  <a:pt x="1849447" y="2542748"/>
                  <a:pt x="1761963" y="2620279"/>
                </a:cubicBezTo>
                <a:cubicBezTo>
                  <a:pt x="1674480" y="2697811"/>
                  <a:pt x="1614329" y="2801186"/>
                  <a:pt x="1555926" y="2902372"/>
                </a:cubicBezTo>
                <a:close/>
                <a:moveTo>
                  <a:pt x="834010" y="3009075"/>
                </a:moveTo>
                <a:lnTo>
                  <a:pt x="948009" y="3009075"/>
                </a:lnTo>
                <a:lnTo>
                  <a:pt x="989692" y="2797901"/>
                </a:lnTo>
                <a:cubicBezTo>
                  <a:pt x="1003033" y="2732853"/>
                  <a:pt x="973508" y="2676566"/>
                  <a:pt x="986849" y="2611518"/>
                </a:cubicBezTo>
                <a:cubicBezTo>
                  <a:pt x="1019219" y="2452294"/>
                  <a:pt x="1144102" y="2330521"/>
                  <a:pt x="1262642" y="2219239"/>
                </a:cubicBezTo>
                <a:cubicBezTo>
                  <a:pt x="1349907" y="2137546"/>
                  <a:pt x="1439359" y="2054101"/>
                  <a:pt x="1549153" y="2007013"/>
                </a:cubicBezTo>
                <a:cubicBezTo>
                  <a:pt x="1646469" y="1964964"/>
                  <a:pt x="1753857" y="1954234"/>
                  <a:pt x="1856876" y="1929045"/>
                </a:cubicBezTo>
                <a:cubicBezTo>
                  <a:pt x="1959894" y="1903856"/>
                  <a:pt x="2065316" y="1859396"/>
                  <a:pt x="2125008" y="1771787"/>
                </a:cubicBezTo>
                <a:cubicBezTo>
                  <a:pt x="2184721" y="1684179"/>
                  <a:pt x="2177074" y="1544883"/>
                  <a:pt x="2086094" y="1490346"/>
                </a:cubicBezTo>
                <a:cubicBezTo>
                  <a:pt x="2010628" y="1445226"/>
                  <a:pt x="1913093" y="1472386"/>
                  <a:pt x="1835005" y="1512685"/>
                </a:cubicBezTo>
                <a:cubicBezTo>
                  <a:pt x="1777913" y="1542252"/>
                  <a:pt x="1723465" y="1578828"/>
                  <a:pt x="1682345" y="1628328"/>
                </a:cubicBezTo>
                <a:cubicBezTo>
                  <a:pt x="1636855" y="1683084"/>
                  <a:pt x="1610178" y="1750760"/>
                  <a:pt x="1575831" y="1813181"/>
                </a:cubicBezTo>
                <a:cubicBezTo>
                  <a:pt x="1475445" y="1996281"/>
                  <a:pt x="1311850" y="2134480"/>
                  <a:pt x="1151755" y="2268518"/>
                </a:cubicBezTo>
                <a:cubicBezTo>
                  <a:pt x="1132509" y="2284506"/>
                  <a:pt x="1108669" y="2301808"/>
                  <a:pt x="1084611" y="2294800"/>
                </a:cubicBezTo>
                <a:cubicBezTo>
                  <a:pt x="1133601" y="1928167"/>
                  <a:pt x="1193092" y="1537651"/>
                  <a:pt x="1438920" y="1261465"/>
                </a:cubicBezTo>
                <a:cubicBezTo>
                  <a:pt x="1504751" y="1187438"/>
                  <a:pt x="1581949" y="1124359"/>
                  <a:pt x="1648654" y="1050986"/>
                </a:cubicBezTo>
                <a:cubicBezTo>
                  <a:pt x="1888142" y="787504"/>
                  <a:pt x="1969071" y="420205"/>
                  <a:pt x="2041020" y="71304"/>
                </a:cubicBezTo>
                <a:cubicBezTo>
                  <a:pt x="2046722" y="43925"/>
                  <a:pt x="2045193" y="4940"/>
                  <a:pt x="2017619" y="341"/>
                </a:cubicBezTo>
                <a:cubicBezTo>
                  <a:pt x="2003854" y="-1849"/>
                  <a:pt x="1990723" y="6911"/>
                  <a:pt x="1979580" y="15234"/>
                </a:cubicBezTo>
                <a:cubicBezTo>
                  <a:pt x="1834131" y="123211"/>
                  <a:pt x="1685841" y="234035"/>
                  <a:pt x="1581293" y="382313"/>
                </a:cubicBezTo>
                <a:cubicBezTo>
                  <a:pt x="1496661" y="502336"/>
                  <a:pt x="1444391" y="641852"/>
                  <a:pt x="1392993" y="779617"/>
                </a:cubicBezTo>
                <a:cubicBezTo>
                  <a:pt x="1311634" y="997761"/>
                  <a:pt x="1212341" y="1214372"/>
                  <a:pt x="1164880" y="1442374"/>
                </a:cubicBezTo>
                <a:cubicBezTo>
                  <a:pt x="1126170" y="1629199"/>
                  <a:pt x="1087239" y="1815805"/>
                  <a:pt x="1048527" y="2002632"/>
                </a:cubicBezTo>
                <a:cubicBezTo>
                  <a:pt x="1027749" y="2102723"/>
                  <a:pt x="999756" y="2213764"/>
                  <a:pt x="913146" y="2268080"/>
                </a:cubicBezTo>
                <a:cubicBezTo>
                  <a:pt x="888430" y="2263042"/>
                  <a:pt x="871154" y="2240922"/>
                  <a:pt x="856937" y="2219896"/>
                </a:cubicBezTo>
                <a:cubicBezTo>
                  <a:pt x="584863" y="1819090"/>
                  <a:pt x="556650" y="1303514"/>
                  <a:pt x="370747" y="856053"/>
                </a:cubicBezTo>
                <a:cubicBezTo>
                  <a:pt x="303931" y="695074"/>
                  <a:pt x="216010" y="542963"/>
                  <a:pt x="110511" y="404268"/>
                </a:cubicBezTo>
                <a:lnTo>
                  <a:pt x="0" y="276682"/>
                </a:lnTo>
                <a:lnTo>
                  <a:pt x="0" y="1089858"/>
                </a:lnTo>
                <a:lnTo>
                  <a:pt x="70976" y="1225338"/>
                </a:lnTo>
                <a:cubicBezTo>
                  <a:pt x="137808" y="1344185"/>
                  <a:pt x="212019" y="1458638"/>
                  <a:pt x="295948" y="1566999"/>
                </a:cubicBezTo>
                <a:cubicBezTo>
                  <a:pt x="368560" y="1660302"/>
                  <a:pt x="447732" y="1748567"/>
                  <a:pt x="514658" y="1845813"/>
                </a:cubicBezTo>
                <a:cubicBezTo>
                  <a:pt x="699466" y="2114550"/>
                  <a:pt x="781920" y="2440883"/>
                  <a:pt x="825662" y="2764392"/>
                </a:cubicBezTo>
                <a:cubicBezTo>
                  <a:pt x="835833" y="2838967"/>
                  <a:pt x="843160" y="2917430"/>
                  <a:pt x="837091" y="2992607"/>
                </a:cubicBezTo>
                <a:close/>
                <a:moveTo>
                  <a:pt x="496733" y="3009075"/>
                </a:moveTo>
                <a:lnTo>
                  <a:pt x="596226" y="3009075"/>
                </a:lnTo>
                <a:lnTo>
                  <a:pt x="569498" y="2969555"/>
                </a:lnTo>
                <a:cubicBezTo>
                  <a:pt x="518265" y="2878718"/>
                  <a:pt x="477585" y="2778957"/>
                  <a:pt x="434172" y="2684451"/>
                </a:cubicBezTo>
                <a:cubicBezTo>
                  <a:pt x="347346" y="2495440"/>
                  <a:pt x="215681" y="2297209"/>
                  <a:pt x="11408" y="2260195"/>
                </a:cubicBezTo>
                <a:lnTo>
                  <a:pt x="0" y="2259556"/>
                </a:lnTo>
                <a:lnTo>
                  <a:pt x="0" y="2700555"/>
                </a:lnTo>
                <a:lnTo>
                  <a:pt x="95610" y="2774247"/>
                </a:lnTo>
                <a:cubicBezTo>
                  <a:pt x="194905" y="2835572"/>
                  <a:pt x="313227" y="2862511"/>
                  <a:pt x="409240" y="2928873"/>
                </a:cubicBezTo>
                <a:cubicBezTo>
                  <a:pt x="433954" y="2945956"/>
                  <a:pt x="456727" y="2965366"/>
                  <a:pt x="477743" y="2986594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0882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5A99838A-BAEC-33DF-F234-3BE9E19DB8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b="18292"/>
          <a:stretch/>
        </p:blipFill>
        <p:spPr>
          <a:xfrm rot="16200000">
            <a:off x="8460658" y="2977669"/>
            <a:ext cx="2975009" cy="448767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97F68367-2C07-B98F-1312-DE9F529747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-1939" t="-1" b="50014"/>
          <a:stretch/>
        </p:blipFill>
        <p:spPr>
          <a:xfrm rot="10800000" flipH="1">
            <a:off x="-1118397" y="0"/>
            <a:ext cx="4787698" cy="3440798"/>
          </a:xfrm>
          <a:prstGeom prst="rect">
            <a:avLst/>
          </a:prstGeom>
        </p:spPr>
      </p:pic>
      <p:sp>
        <p:nvSpPr>
          <p:cNvPr id="15" name="Freeform 5">
            <a:extLst>
              <a:ext uri="{FF2B5EF4-FFF2-40B4-BE49-F238E27FC236}">
                <a16:creationId xmlns="" xmlns:a16="http://schemas.microsoft.com/office/drawing/2014/main" id="{EA4CF3B8-63C6-A7E6-1A16-A517CF1537E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8100000">
            <a:off x="8942561" y="-1269021"/>
            <a:ext cx="2169988" cy="3494471"/>
          </a:xfrm>
          <a:custGeom>
            <a:avLst/>
            <a:gdLst>
              <a:gd name="connsiteX0" fmla="*/ 2169988 w 2169988"/>
              <a:gd name="connsiteY0" fmla="*/ 3494471 h 3494471"/>
              <a:gd name="connsiteX1" fmla="*/ 0 w 2169988"/>
              <a:gd name="connsiteY1" fmla="*/ 1324484 h 3494471"/>
              <a:gd name="connsiteX2" fmla="*/ 0 w 2169988"/>
              <a:gd name="connsiteY2" fmla="*/ 1084994 h 3494471"/>
              <a:gd name="connsiteX3" fmla="*/ 1084994 w 2169988"/>
              <a:gd name="connsiteY3" fmla="*/ 0 h 3494471"/>
              <a:gd name="connsiteX4" fmla="*/ 2169988 w 2169988"/>
              <a:gd name="connsiteY4" fmla="*/ 1084994 h 349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9988" h="3494471">
                <a:moveTo>
                  <a:pt x="2169988" y="3494471"/>
                </a:moveTo>
                <a:lnTo>
                  <a:pt x="0" y="1324484"/>
                </a:lnTo>
                <a:lnTo>
                  <a:pt x="0" y="1084994"/>
                </a:lnTo>
                <a:cubicBezTo>
                  <a:pt x="0" y="485768"/>
                  <a:pt x="485768" y="0"/>
                  <a:pt x="1084994" y="0"/>
                </a:cubicBezTo>
                <a:cubicBezTo>
                  <a:pt x="1684220" y="0"/>
                  <a:pt x="2169988" y="485768"/>
                  <a:pt x="2169988" y="1084994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Freeform 6">
            <a:extLst>
              <a:ext uri="{FF2B5EF4-FFF2-40B4-BE49-F238E27FC236}">
                <a16:creationId xmlns="" xmlns:a16="http://schemas.microsoft.com/office/drawing/2014/main" id="{E30E2D33-308E-4256-37BE-DE3B6C51891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4795" y="4285476"/>
            <a:ext cx="5195233" cy="2572525"/>
          </a:xfrm>
          <a:custGeom>
            <a:avLst/>
            <a:gdLst>
              <a:gd name="connsiteX0" fmla="*/ 1854535 w 5195233"/>
              <a:gd name="connsiteY0" fmla="*/ 0 h 2572525"/>
              <a:gd name="connsiteX1" fmla="*/ 3165888 w 5195233"/>
              <a:gd name="connsiteY1" fmla="*/ 543180 h 2572525"/>
              <a:gd name="connsiteX2" fmla="*/ 5195233 w 5195233"/>
              <a:gd name="connsiteY2" fmla="*/ 2572525 h 2572525"/>
              <a:gd name="connsiteX3" fmla="*/ 145137 w 5195233"/>
              <a:gd name="connsiteY3" fmla="*/ 2572525 h 2572525"/>
              <a:gd name="connsiteX4" fmla="*/ 135796 w 5195233"/>
              <a:gd name="connsiteY4" fmla="*/ 2552397 h 2572525"/>
              <a:gd name="connsiteX5" fmla="*/ 543181 w 5195233"/>
              <a:gd name="connsiteY5" fmla="*/ 543180 h 2572525"/>
              <a:gd name="connsiteX6" fmla="*/ 1854535 w 5195233"/>
              <a:gd name="connsiteY6" fmla="*/ 0 h 25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95233" h="2572525">
                <a:moveTo>
                  <a:pt x="1854535" y="0"/>
                </a:moveTo>
                <a:cubicBezTo>
                  <a:pt x="2329151" y="0"/>
                  <a:pt x="2803768" y="181060"/>
                  <a:pt x="3165888" y="543180"/>
                </a:cubicBezTo>
                <a:lnTo>
                  <a:pt x="5195233" y="2572525"/>
                </a:lnTo>
                <a:lnTo>
                  <a:pt x="145137" y="2572525"/>
                </a:lnTo>
                <a:lnTo>
                  <a:pt x="135796" y="2552397"/>
                </a:lnTo>
                <a:cubicBezTo>
                  <a:pt x="-135795" y="1882658"/>
                  <a:pt x="0" y="1086361"/>
                  <a:pt x="543181" y="543180"/>
                </a:cubicBezTo>
                <a:cubicBezTo>
                  <a:pt x="905301" y="181060"/>
                  <a:pt x="1379918" y="0"/>
                  <a:pt x="185453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1478280"/>
            <a:ext cx="11430000" cy="1941577"/>
          </a:xfr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4000" y="3566161"/>
            <a:ext cx="9144000" cy="261080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0" indent="0" algn="ctr">
              <a:buNone/>
              <a:defRPr sz="2000"/>
            </a:lvl2pPr>
            <a:lvl3pPr marL="0" indent="0" algn="ctr">
              <a:buNone/>
              <a:defRPr sz="1800"/>
            </a:lvl3pPr>
            <a:lvl4pPr marL="0" indent="0" algn="ctr">
              <a:buNone/>
              <a:defRPr sz="1600"/>
            </a:lvl4pPr>
            <a:lvl5pPr marL="0" indent="0" algn="ctr">
              <a:buNone/>
              <a:defRPr sz="16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9A771C6-AE2A-169D-1961-6A9B07F657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668C91C-57D3-9B9E-10DD-14689B45B7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2271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7">
            <a:extLst>
              <a:ext uri="{FF2B5EF4-FFF2-40B4-BE49-F238E27FC236}">
                <a16:creationId xmlns="" xmlns:a16="http://schemas.microsoft.com/office/drawing/2014/main" id="{59461A55-24E1-7568-7BA9-8A30933692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343414" y="4494073"/>
            <a:ext cx="1987492" cy="1982927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5">
            <a:extLst>
              <a:ext uri="{FF2B5EF4-FFF2-40B4-BE49-F238E27FC236}">
                <a16:creationId xmlns="" xmlns:a16="http://schemas.microsoft.com/office/drawing/2014/main" id="{4BAAB243-57F0-D7E3-BD79-EDEAFC03E6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77145" y="459664"/>
            <a:ext cx="1264173" cy="1222535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F49DBD24-5A22-C1C0-861E-4CDC352F52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9177" b="21401"/>
          <a:stretch/>
        </p:blipFill>
        <p:spPr>
          <a:xfrm rot="10800000">
            <a:off x="10330906" y="0"/>
            <a:ext cx="1869610" cy="42378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93410" y="2103121"/>
            <a:ext cx="9805181" cy="3951179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0099172E-C881-44E9-5467-BA33ECCD7A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7FDF938C-5CEB-5C7A-0721-D88C7A8A45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5719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">
            <a:extLst>
              <a:ext uri="{FF2B5EF4-FFF2-40B4-BE49-F238E27FC236}">
                <a16:creationId xmlns="" xmlns:a16="http://schemas.microsoft.com/office/drawing/2014/main" id="{118CD2E6-847D-7319-53AD-33D7B5F465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35937" y="0"/>
            <a:ext cx="7498230" cy="6858000"/>
          </a:xfrm>
          <a:custGeom>
            <a:avLst/>
            <a:gdLst>
              <a:gd name="connsiteX0" fmla="*/ 3959468 w 7498230"/>
              <a:gd name="connsiteY0" fmla="*/ 0 h 6858000"/>
              <a:gd name="connsiteX1" fmla="*/ 7498230 w 7498230"/>
              <a:gd name="connsiteY1" fmla="*/ 0 h 6858000"/>
              <a:gd name="connsiteX2" fmla="*/ 3538762 w 7498230"/>
              <a:gd name="connsiteY2" fmla="*/ 6858000 h 6858000"/>
              <a:gd name="connsiteX3" fmla="*/ 0 w 749823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8230" h="6858000">
                <a:moveTo>
                  <a:pt x="3959468" y="0"/>
                </a:moveTo>
                <a:lnTo>
                  <a:pt x="7498230" y="0"/>
                </a:lnTo>
                <a:lnTo>
                  <a:pt x="353876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2ABDF0DF-C2C4-90E3-5019-F4F9496B0B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43700" b="63293"/>
          <a:stretch/>
        </p:blipFill>
        <p:spPr>
          <a:xfrm rot="5400000">
            <a:off x="-439665" y="431782"/>
            <a:ext cx="3388135" cy="252457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906063E2-8FA6-3FA8-50F0-710C2DABE1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39907" b="26473"/>
          <a:stretch/>
        </p:blipFill>
        <p:spPr>
          <a:xfrm flipH="1">
            <a:off x="9858702" y="2673752"/>
            <a:ext cx="2333297" cy="4184248"/>
          </a:xfrm>
          <a:prstGeom prst="rect">
            <a:avLst/>
          </a:prstGeom>
        </p:spPr>
      </p:pic>
      <p:sp>
        <p:nvSpPr>
          <p:cNvPr id="11" name="Rounded Rectangle 7">
            <a:extLst>
              <a:ext uri="{FF2B5EF4-FFF2-40B4-BE49-F238E27FC236}">
                <a16:creationId xmlns="" xmlns:a16="http://schemas.microsoft.com/office/drawing/2014/main" id="{6DA7FCDE-54E0-5546-8AC9-AC281A4748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234253" y="909530"/>
            <a:ext cx="664855" cy="663328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>
                <a:alpha val="68642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176" y="1188720"/>
            <a:ext cx="5815519" cy="3685032"/>
          </a:xfrm>
        </p:spPr>
        <p:txBody>
          <a:bodyPr anchor="b">
            <a:noAutofit/>
          </a:bodyPr>
          <a:lstStyle>
            <a:lvl1pPr algn="l">
              <a:defRPr sz="5400"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93307" y="4896517"/>
            <a:ext cx="5814388" cy="1641443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800"/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200"/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="" xmlns:a16="http://schemas.microsoft.com/office/drawing/2014/main" id="{4BE4E254-2D24-97F7-EBB1-212D2F9D9A59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27906" y="1709738"/>
            <a:ext cx="5829158" cy="5148262"/>
          </a:xfrm>
          <a:custGeom>
            <a:avLst/>
            <a:gdLst>
              <a:gd name="connsiteX0" fmla="*/ 4066426 w 5829158"/>
              <a:gd name="connsiteY0" fmla="*/ 610 h 5148262"/>
              <a:gd name="connsiteX1" fmla="*/ 4923324 w 5829158"/>
              <a:gd name="connsiteY1" fmla="*/ 242939 h 5148262"/>
              <a:gd name="connsiteX2" fmla="*/ 5586219 w 5829158"/>
              <a:gd name="connsiteY2" fmla="*/ 2716897 h 5148262"/>
              <a:gd name="connsiteX3" fmla="*/ 4182471 w 5829158"/>
              <a:gd name="connsiteY3" fmla="*/ 5148262 h 5148262"/>
              <a:gd name="connsiteX4" fmla="*/ 0 w 5829158"/>
              <a:gd name="connsiteY4" fmla="*/ 5148262 h 5148262"/>
              <a:gd name="connsiteX5" fmla="*/ 2449366 w 5829158"/>
              <a:gd name="connsiteY5" fmla="*/ 905835 h 5148262"/>
              <a:gd name="connsiteX6" fmla="*/ 4066426 w 5829158"/>
              <a:gd name="connsiteY6" fmla="*/ 610 h 5148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9158" h="5148262">
                <a:moveTo>
                  <a:pt x="4066426" y="610"/>
                </a:moveTo>
                <a:cubicBezTo>
                  <a:pt x="4358363" y="8192"/>
                  <a:pt x="4652631" y="86654"/>
                  <a:pt x="4923324" y="242939"/>
                </a:cubicBezTo>
                <a:cubicBezTo>
                  <a:pt x="5789542" y="743051"/>
                  <a:pt x="6086331" y="1850680"/>
                  <a:pt x="5586219" y="2716897"/>
                </a:cubicBezTo>
                <a:lnTo>
                  <a:pt x="4182471" y="5148262"/>
                </a:lnTo>
                <a:lnTo>
                  <a:pt x="0" y="5148262"/>
                </a:lnTo>
                <a:lnTo>
                  <a:pt x="2449366" y="905835"/>
                </a:lnTo>
                <a:cubicBezTo>
                  <a:pt x="2793193" y="310309"/>
                  <a:pt x="3424167" y="-16071"/>
                  <a:pt x="4066426" y="610"/>
                </a:cubicBezTo>
                <a:close/>
              </a:path>
            </a:pathLst>
          </a:custGeom>
        </p:spPr>
        <p:txBody>
          <a:bodyPr wrap="square" lIns="2194560" tIns="100584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D95610F-FEC3-8E4A-0EA8-EE29C1F2D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B67399D-ED8C-5779-C0DF-EDCB9294E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94275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3E27CF34-9469-9733-919F-E9312CF545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3898" b="63293"/>
          <a:stretch/>
        </p:blipFill>
        <p:spPr>
          <a:xfrm rot="5400000" flipV="1">
            <a:off x="8338916" y="2372297"/>
            <a:ext cx="5181600" cy="2524571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="" xmlns:a16="http://schemas.microsoft.com/office/drawing/2014/main" id="{4D009256-DF45-9756-82A0-864EE4B56F1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988182" y="4494073"/>
            <a:ext cx="1987492" cy="1982927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92826" y="2148841"/>
            <a:ext cx="9805181" cy="1563623"/>
          </a:xfrm>
        </p:spPr>
        <p:txBody>
          <a:bodyPr>
            <a:normAutofit/>
          </a:bodyPr>
          <a:lstStyle>
            <a:lvl1pPr marL="228600" indent="-2286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1pPr>
            <a:lvl2pPr marL="7429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="" xmlns:a16="http://schemas.microsoft.com/office/drawing/2014/main" id="{7A9B7174-F745-1118-0FC3-785D2D913E0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98563" y="3843338"/>
            <a:ext cx="9699625" cy="1982787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008BE64-1ED0-01C3-D968-D9BD08653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9C90BF0-A318-491B-96D3-12A05A22D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714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0F43DDC4-8BB2-AA02-91FD-EAE7DEAA2D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22486" b="42766"/>
          <a:stretch/>
        </p:blipFill>
        <p:spPr>
          <a:xfrm rot="10800000" flipH="1">
            <a:off x="0" y="16066"/>
            <a:ext cx="2354118" cy="3209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32E19359-DD62-C6C3-FEF4-EEA0F835B8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b="41026"/>
          <a:stretch/>
        </p:blipFill>
        <p:spPr>
          <a:xfrm>
            <a:off x="8045068" y="3116724"/>
            <a:ext cx="4328419" cy="37412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0AFD7DD8-34E5-E7A6-C7E1-DF8BA895A4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2402" y="1709738"/>
            <a:ext cx="5829158" cy="5148262"/>
          </a:xfrm>
          <a:custGeom>
            <a:avLst/>
            <a:gdLst>
              <a:gd name="connsiteX0" fmla="*/ 4066426 w 5829158"/>
              <a:gd name="connsiteY0" fmla="*/ 610 h 5148262"/>
              <a:gd name="connsiteX1" fmla="*/ 4923324 w 5829158"/>
              <a:gd name="connsiteY1" fmla="*/ 242939 h 5148262"/>
              <a:gd name="connsiteX2" fmla="*/ 5586219 w 5829158"/>
              <a:gd name="connsiteY2" fmla="*/ 2716897 h 5148262"/>
              <a:gd name="connsiteX3" fmla="*/ 5535066 w 5829158"/>
              <a:gd name="connsiteY3" fmla="*/ 2805497 h 5148262"/>
              <a:gd name="connsiteX4" fmla="*/ 5509490 w 5829158"/>
              <a:gd name="connsiteY4" fmla="*/ 2815395 h 5148262"/>
              <a:gd name="connsiteX5" fmla="*/ 5155416 w 5829158"/>
              <a:gd name="connsiteY5" fmla="*/ 3137832 h 5148262"/>
              <a:gd name="connsiteX6" fmla="*/ 3994693 w 5829158"/>
              <a:gd name="connsiteY6" fmla="*/ 5148262 h 5148262"/>
              <a:gd name="connsiteX7" fmla="*/ 0 w 5829158"/>
              <a:gd name="connsiteY7" fmla="*/ 5148262 h 5148262"/>
              <a:gd name="connsiteX8" fmla="*/ 2449366 w 5829158"/>
              <a:gd name="connsiteY8" fmla="*/ 905835 h 5148262"/>
              <a:gd name="connsiteX9" fmla="*/ 4066426 w 5829158"/>
              <a:gd name="connsiteY9" fmla="*/ 610 h 5148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9158" h="5148262">
                <a:moveTo>
                  <a:pt x="4066426" y="610"/>
                </a:moveTo>
                <a:cubicBezTo>
                  <a:pt x="4358363" y="8192"/>
                  <a:pt x="4652631" y="86654"/>
                  <a:pt x="4923324" y="242939"/>
                </a:cubicBezTo>
                <a:cubicBezTo>
                  <a:pt x="5789542" y="743051"/>
                  <a:pt x="6086331" y="1850680"/>
                  <a:pt x="5586219" y="2716897"/>
                </a:cubicBezTo>
                <a:lnTo>
                  <a:pt x="5535066" y="2805497"/>
                </a:lnTo>
                <a:lnTo>
                  <a:pt x="5509490" y="2815395"/>
                </a:lnTo>
                <a:cubicBezTo>
                  <a:pt x="5365803" y="2881125"/>
                  <a:pt x="5240438" y="2990572"/>
                  <a:pt x="5155416" y="3137832"/>
                </a:cubicBezTo>
                <a:lnTo>
                  <a:pt x="3994693" y="5148262"/>
                </a:lnTo>
                <a:lnTo>
                  <a:pt x="0" y="5148262"/>
                </a:lnTo>
                <a:lnTo>
                  <a:pt x="2449366" y="905835"/>
                </a:lnTo>
                <a:cubicBezTo>
                  <a:pt x="2793193" y="310309"/>
                  <a:pt x="3424167" y="-16071"/>
                  <a:pt x="4066426" y="610"/>
                </a:cubicBezTo>
                <a:close/>
              </a:path>
            </a:pathLst>
          </a:custGeom>
          <a:noFill/>
        </p:spPr>
        <p:txBody>
          <a:bodyPr wrap="square" lIns="2194560" tIns="1005840">
            <a:noAutofit/>
          </a:bodyPr>
          <a:lstStyle>
            <a:lvl1pPr marL="0" indent="0" algn="ctr">
              <a:buNone/>
              <a:defRPr sz="1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picture </a:t>
            </a: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022928" y="2162976"/>
            <a:ext cx="4090549" cy="4438991"/>
          </a:xfrm>
        </p:spPr>
        <p:txBody>
          <a:bodyPr>
            <a:normAutofit/>
          </a:bodyPr>
          <a:lstStyle>
            <a:lvl1pPr marL="228600" indent="-2286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1pPr>
            <a:lvl2pPr marL="742950" indent="-2286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286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2286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22860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reeform 14">
            <a:extLst>
              <a:ext uri="{FF2B5EF4-FFF2-40B4-BE49-F238E27FC236}">
                <a16:creationId xmlns="" xmlns:a16="http://schemas.microsoft.com/office/drawing/2014/main" id="{439C7FB7-7536-309C-3DB4-92ECAE6096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47095" y="4453341"/>
            <a:ext cx="2631645" cy="2404659"/>
          </a:xfrm>
          <a:custGeom>
            <a:avLst/>
            <a:gdLst>
              <a:gd name="connsiteX0" fmla="*/ 1788465 w 2631645"/>
              <a:gd name="connsiteY0" fmla="*/ 1963 h 2404659"/>
              <a:gd name="connsiteX1" fmla="*/ 2237416 w 2631645"/>
              <a:gd name="connsiteY1" fmla="*/ 105730 h 2404659"/>
              <a:gd name="connsiteX2" fmla="*/ 2525916 w 2631645"/>
              <a:gd name="connsiteY2" fmla="*/ 1182423 h 2404659"/>
              <a:gd name="connsiteX3" fmla="*/ 1820258 w 2631645"/>
              <a:gd name="connsiteY3" fmla="*/ 2404659 h 2404659"/>
              <a:gd name="connsiteX4" fmla="*/ 0 w 2631645"/>
              <a:gd name="connsiteY4" fmla="*/ 2404659 h 2404659"/>
              <a:gd name="connsiteX5" fmla="*/ 1160723 w 2631645"/>
              <a:gd name="connsiteY5" fmla="*/ 394229 h 2404659"/>
              <a:gd name="connsiteX6" fmla="*/ 1788465 w 2631645"/>
              <a:gd name="connsiteY6" fmla="*/ 1963 h 240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1645" h="2404659">
                <a:moveTo>
                  <a:pt x="1788465" y="1963"/>
                </a:moveTo>
                <a:cubicBezTo>
                  <a:pt x="1939901" y="-8739"/>
                  <a:pt x="2096046" y="24110"/>
                  <a:pt x="2237416" y="105730"/>
                </a:cubicBezTo>
                <a:cubicBezTo>
                  <a:pt x="2614404" y="323384"/>
                  <a:pt x="2743570" y="805435"/>
                  <a:pt x="2525916" y="1182423"/>
                </a:cubicBezTo>
                <a:lnTo>
                  <a:pt x="1820258" y="2404659"/>
                </a:lnTo>
                <a:lnTo>
                  <a:pt x="0" y="2404659"/>
                </a:lnTo>
                <a:lnTo>
                  <a:pt x="1160723" y="394229"/>
                </a:lnTo>
                <a:cubicBezTo>
                  <a:pt x="1296757" y="158612"/>
                  <a:pt x="1536071" y="19800"/>
                  <a:pt x="1788465" y="196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188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4">
            <a:extLst>
              <a:ext uri="{FF2B5EF4-FFF2-40B4-BE49-F238E27FC236}">
                <a16:creationId xmlns="" xmlns:a16="http://schemas.microsoft.com/office/drawing/2014/main" id="{75CECFB8-0CE3-408B-9CC5-1A38ADFC8D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79105" y="3006726"/>
            <a:ext cx="1987492" cy="1982927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="" xmlns:a16="http://schemas.microsoft.com/office/drawing/2014/main" id="{2B44AE87-6B2D-BEFC-BB5E-B20A5A75A58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3898" b="63293"/>
          <a:stretch/>
        </p:blipFill>
        <p:spPr>
          <a:xfrm>
            <a:off x="5893135" y="4333429"/>
            <a:ext cx="5181600" cy="25245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92826" y="2154034"/>
            <a:ext cx="4714785" cy="3988349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F92E9A95-2BF4-99BE-F73A-A74D783CE44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425417" y="2154033"/>
            <a:ext cx="4714785" cy="3988349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None/>
              <a:defRPr sz="1800"/>
            </a:lvl1pPr>
            <a:lvl2pPr marL="7429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857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171450" algn="l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AAC286E-C3C5-BAF8-4E8F-9FEA0BB01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C561ED0-675C-92F8-9C64-A3276393E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58223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42672"/>
            <a:ext cx="11430000" cy="1941577"/>
          </a:xfrm>
        </p:spPr>
        <p:txBody>
          <a:bodyPr anchor="ctr">
            <a:no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92827" y="2154034"/>
            <a:ext cx="2977342" cy="3988349"/>
          </a:xfrm>
        </p:spPr>
        <p:txBody>
          <a:bodyPr>
            <a:normAutofit/>
          </a:bodyPr>
          <a:lstStyle>
            <a:lvl1pPr marL="228600" indent="-22860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1pPr>
            <a:lvl2pPr marL="742950" indent="-22860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2pPr>
            <a:lvl3pPr marL="1200150" indent="-22860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3pPr>
            <a:lvl4pPr marL="1543050" indent="-22860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4pPr>
            <a:lvl5pPr marL="2000250" indent="-228600" algn="l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="" xmlns:a16="http://schemas.microsoft.com/office/drawing/2014/main" id="{5F1C082A-519B-82D4-8400-4B8B18A6089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283075" y="2147888"/>
            <a:ext cx="7070725" cy="395763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527E877-BE1A-AA4C-671E-9D845292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Business marketing meeting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717DD65-3907-1BC6-7EB8-E6248DFAA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841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AA97309-2E1F-F812-D384-402EC7900D2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4664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356350"/>
            <a:ext cx="3658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/>
              <a:t>Business marketing meeting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0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54" r:id="rId14"/>
    <p:sldLayoutId id="214748365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CC7C3C5-2931-4B9D-9113-7B570531F4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79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865" r="21865"/>
          <a:stretch>
            <a:fillRect/>
          </a:stretch>
        </p:blipFill>
        <p:spPr>
          <a:xfrm>
            <a:off x="6460240" y="733324"/>
            <a:ext cx="5391352" cy="5391352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75" y="1297302"/>
            <a:ext cx="8401050" cy="4415795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Товароведение продовольственных товаров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140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ED3929-E29E-46D9-AAA1-5765CD820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1650"/>
            <a:ext cx="11430000" cy="840767"/>
          </a:xfrm>
        </p:spPr>
        <p:txBody>
          <a:bodyPr/>
          <a:lstStyle/>
          <a:p>
            <a:r>
              <a:rPr lang="ru-RU" dirty="0"/>
              <a:t>Вода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01A5EB3-DEF1-467D-833B-3C1B28F45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273" y="1536174"/>
            <a:ext cx="4918867" cy="4820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dirty="0"/>
              <a:t>В организме человека содержится около 70 % воды.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dirty="0"/>
              <a:t>Вода входит в состав всех продуктов, но в разных количествах: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Сахар, </a:t>
            </a:r>
            <a:r>
              <a:rPr lang="ru-RU" sz="2000" dirty="0" err="1"/>
              <a:t>раст</a:t>
            </a:r>
            <a:r>
              <a:rPr lang="ru-RU" sz="2000" dirty="0"/>
              <a:t>. масла, соль - 0,1%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12…20% - в муке, крупе, макаронных изделиях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Около 50% - в хлебе, сыре.</a:t>
            </a:r>
          </a:p>
          <a:p>
            <a:pPr marL="0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60…95% - молоко, мясо, плоды, овощи.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83F393F-C109-4254-99A7-C24C01AF0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E782264-FC66-4C98-B218-D783DCB78D9A}"/>
              </a:ext>
            </a:extLst>
          </p:cNvPr>
          <p:cNvSpPr txBox="1"/>
          <p:nvPr/>
        </p:nvSpPr>
        <p:spPr>
          <a:xfrm>
            <a:off x="6461512" y="1536174"/>
            <a:ext cx="4832215" cy="48694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Вода в продуктах находится в двух состояниях: в свободном и связанном.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Продукты, содержащие воду в свободном состоянии (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молоко,рыба,мясо,овощи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плоды),являются скоропортящимися.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Вода в связанном состоянии прочно соединена с другими веществами продукта и поэтому с трудом из них удаляется.(на ощупь сухие, лучше сохраняются)  </a:t>
            </a:r>
          </a:p>
        </p:txBody>
      </p:sp>
    </p:spTree>
    <p:extLst>
      <p:ext uri="{BB962C8B-B14F-4D97-AF65-F5344CB8AC3E}">
        <p14:creationId xmlns="" xmlns:p14="http://schemas.microsoft.com/office/powerpoint/2010/main" val="413622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A85F0E46-CE0A-41F5-828A-D412ED1AB5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87" t="19845" r="2152" b="4090"/>
          <a:stretch/>
        </p:blipFill>
        <p:spPr>
          <a:xfrm>
            <a:off x="1238249" y="342899"/>
            <a:ext cx="9866373" cy="5908675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797C3D9-711D-4CF1-A2D2-EE7B5FCBE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406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B8CD9FED-E596-4473-9608-3E1BBB0A1246}"/>
              </a:ext>
            </a:extLst>
          </p:cNvPr>
          <p:cNvSpPr/>
          <p:nvPr/>
        </p:nvSpPr>
        <p:spPr>
          <a:xfrm>
            <a:off x="5307366" y="136525"/>
            <a:ext cx="6503634" cy="2861595"/>
          </a:xfrm>
          <a:prstGeom prst="roundRect">
            <a:avLst/>
          </a:prstGeom>
          <a:blipFill dpi="0" rotWithShape="1">
            <a:blip r:embed="rId2">
              <a:alphaModFix amt="7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4EE4AA-23E5-46BE-8E0A-2CD692A01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300" y="319088"/>
            <a:ext cx="6276975" cy="1941577"/>
          </a:xfrm>
        </p:spPr>
        <p:txBody>
          <a:bodyPr/>
          <a:lstStyle/>
          <a:p>
            <a:r>
              <a:rPr lang="ru-RU" dirty="0"/>
              <a:t>Минеральные вещества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D9DF305-1F43-4B99-A5AF-F1803A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851" y="2014537"/>
            <a:ext cx="9860924" cy="4524375"/>
          </a:xfrm>
          <a:prstGeom prst="roundRect">
            <a:avLst>
              <a:gd name="adj" fmla="val 900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/>
              <a:t>Минеральные вещества участвуют в построении тканей организма и в процессах обмена веществ.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фосфор</a:t>
            </a:r>
            <a:r>
              <a:rPr lang="ru-RU" sz="2400" dirty="0"/>
              <a:t> участвует в дыхании, необходим для нормальной деятельности нервной системы и работы мышц; (мясо, рыба, молоко, орехи)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железо</a:t>
            </a:r>
            <a:r>
              <a:rPr lang="ru-RU" sz="2400" dirty="0"/>
              <a:t> участвует в образовании гемоглобина крови; (печень, гречневая, овсяная крупа)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йод</a:t>
            </a:r>
            <a:r>
              <a:rPr lang="ru-RU" sz="2400" dirty="0"/>
              <a:t> обеспечивает нормальную деятельность щитовидной железы; (морская капуста, рыбий жир)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марганец и фтор </a:t>
            </a:r>
            <a:r>
              <a:rPr lang="ru-RU" sz="2400" dirty="0"/>
              <a:t>способствуют формированию костей(крупы, бобовые, лиственные овощи, фрукты, орехи, дрожжи, чай, вода)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114A85C-7528-47C2-B440-E960C908B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031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AA3ED1B-AB6D-4632-AC48-B67A951F2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3E9DD82-4D70-48F4-B5C6-CD0435895D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5689" b="80356" l="4067" r="96000">
                        <a14:foregroundMark x1="73867" y1="26311" x2="24267" y2="25956"/>
                        <a14:foregroundMark x1="24267" y1="25956" x2="23067" y2="32800"/>
                        <a14:foregroundMark x1="23067" y1="32800" x2="24133" y2="40889"/>
                        <a14:foregroundMark x1="24133" y1="40889" x2="31667" y2="44622"/>
                        <a14:foregroundMark x1="31667" y1="44622" x2="40133" y2="44622"/>
                        <a14:foregroundMark x1="40133" y1="44622" x2="70067" y2="43111"/>
                        <a14:foregroundMark x1="70067" y1="43111" x2="74333" y2="40444"/>
                        <a14:foregroundMark x1="74333" y1="40444" x2="74800" y2="30756"/>
                        <a14:foregroundMark x1="74800" y1="30756" x2="73467" y2="25689"/>
                        <a14:foregroundMark x1="28800" y1="43822" x2="57733" y2="42311"/>
                        <a14:foregroundMark x1="57733" y1="42311" x2="62933" y2="43467"/>
                        <a14:foregroundMark x1="62933" y1="43467" x2="62933" y2="43556"/>
                        <a14:foregroundMark x1="41133" y1="60000" x2="4400" y2="60800"/>
                        <a14:foregroundMark x1="4400" y1="60800" x2="1200" y2="70489"/>
                        <a14:foregroundMark x1="1200" y1="70489" x2="6467" y2="78756"/>
                        <a14:foregroundMark x1="6467" y1="78756" x2="55333" y2="79111"/>
                        <a14:foregroundMark x1="55333" y1="79111" x2="76600" y2="78222"/>
                        <a14:foregroundMark x1="76600" y1="78222" x2="87267" y2="78222"/>
                        <a14:foregroundMark x1="87267" y1="78222" x2="95000" y2="78222"/>
                        <a14:foregroundMark x1="95000" y1="78222" x2="99400" y2="72267"/>
                        <a14:foregroundMark x1="99400" y1="72267" x2="98800" y2="66311"/>
                        <a14:foregroundMark x1="98800" y1="66311" x2="96000" y2="60444"/>
                        <a14:foregroundMark x1="96000" y1="60444" x2="32733" y2="59378"/>
                        <a14:foregroundMark x1="13533" y1="60533" x2="600" y2="58933"/>
                        <a14:foregroundMark x1="600" y1="58933" x2="2533" y2="76000"/>
                        <a14:foregroundMark x1="2533" y1="76000" x2="11400" y2="80000"/>
                        <a14:foregroundMark x1="11400" y1="80000" x2="15200" y2="70311"/>
                        <a14:foregroundMark x1="15200" y1="70311" x2="12467" y2="59289"/>
                        <a14:foregroundMark x1="9000" y1="61067" x2="2600" y2="71822"/>
                        <a14:foregroundMark x1="2600" y1="71822" x2="10067" y2="80444"/>
                        <a14:foregroundMark x1="10067" y1="80444" x2="9800" y2="74756"/>
                        <a14:foregroundMark x1="29800" y1="58578" x2="800" y2="59022"/>
                        <a14:foregroundMark x1="800" y1="59022" x2="4067" y2="73867"/>
                        <a14:foregroundMark x1="4067" y1="73867" x2="15267" y2="78578"/>
                        <a14:foregroundMark x1="15267" y1="78578" x2="15600" y2="78133"/>
                      </a14:backgroundRemoval>
                    </a14:imgEffect>
                  </a14:imgLayer>
                </a14:imgProps>
              </a:ext>
            </a:extLst>
          </a:blip>
          <a:srcRect l="2298" t="23056" r="1330" b="19445"/>
          <a:stretch/>
        </p:blipFill>
        <p:spPr>
          <a:xfrm>
            <a:off x="761999" y="860425"/>
            <a:ext cx="10848976" cy="4667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5292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EB9D8F-BB2C-48FD-B01F-0C2E6C0BC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-381"/>
            <a:ext cx="11430000" cy="1941577"/>
          </a:xfrm>
        </p:spPr>
        <p:txBody>
          <a:bodyPr/>
          <a:lstStyle/>
          <a:p>
            <a:r>
              <a:rPr lang="ru-RU" dirty="0"/>
              <a:t>Белки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6040B9E-B74B-4526-BA51-65B5C0865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325" y="1419225"/>
            <a:ext cx="6076950" cy="48672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600" dirty="0"/>
              <a:t>Белки являются основным материалом, из которого строятся клетки, ткани и органы тела человека. </a:t>
            </a:r>
          </a:p>
          <a:p>
            <a:r>
              <a:rPr lang="ru-RU" sz="2600" dirty="0"/>
              <a:t>Белки являются источником энергии: при окислении 1 г белков выделяется 4 ккал.</a:t>
            </a:r>
          </a:p>
          <a:p>
            <a:r>
              <a:rPr lang="ru-RU" sz="2600" dirty="0"/>
              <a:t>В организме животных, растениях и продуктах питания белки находятся в жидком состоянии (молоко, кровь), полужидком (яйца) и твердом (сухожилия).</a:t>
            </a:r>
          </a:p>
          <a:p>
            <a:r>
              <a:rPr lang="ru-RU" sz="2600" dirty="0"/>
              <a:t>Белки имеют ряд общих свойств: при нагревании выше 50—60°С свертываются (при варке яиц, получении сыра и кисломолочных продуктов образуется сгусток); почти все белки набухают в воде и увеличиваются в объеме (при производстве хлеба, варке макаронных изделий, круп).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5F6D2D3-618D-4602-B0B6-7D79789CF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4" descr="http://im1-tub-ru.yandex.net/i?id=ff929b26dab15f5974d2469e37b3a4a9-127-144&amp;n=21">
            <a:extLst>
              <a:ext uri="{FF2B5EF4-FFF2-40B4-BE49-F238E27FC236}">
                <a16:creationId xmlns="" xmlns:a16="http://schemas.microsoft.com/office/drawing/2014/main" id="{30C4CA34-C7C8-40F1-BFF3-433AAE947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4661202"/>
            <a:ext cx="2400348" cy="1989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im3-tub-ru.yandex.net/i?id=c167ecb60b9da09187227c327d9f132f-07-144&amp;n=21">
            <a:extLst>
              <a:ext uri="{FF2B5EF4-FFF2-40B4-BE49-F238E27FC236}">
                <a16:creationId xmlns="" xmlns:a16="http://schemas.microsoft.com/office/drawing/2014/main" id="{A2582FE3-E7FB-4B1A-809B-D6B115859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1" y="2571171"/>
            <a:ext cx="2400348" cy="1956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103C8BAA-8119-4E47-9028-3D296AB96FF4}"/>
              </a:ext>
            </a:extLst>
          </p:cNvPr>
          <p:cNvSpPr txBox="1">
            <a:spLocks/>
          </p:cNvSpPr>
          <p:nvPr/>
        </p:nvSpPr>
        <p:spPr>
          <a:xfrm>
            <a:off x="457200" y="1"/>
            <a:ext cx="8229600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all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9" name="Содержимое 2">
            <a:extLst>
              <a:ext uri="{FF2B5EF4-FFF2-40B4-BE49-F238E27FC236}">
                <a16:creationId xmlns="" xmlns:a16="http://schemas.microsoft.com/office/drawing/2014/main" id="{A5033FEF-5F92-464F-AF49-F49406BE3B81}"/>
              </a:ext>
            </a:extLst>
          </p:cNvPr>
          <p:cNvSpPr txBox="1">
            <a:spLocks/>
          </p:cNvSpPr>
          <p:nvPr/>
        </p:nvSpPr>
        <p:spPr>
          <a:xfrm>
            <a:off x="0" y="714356"/>
            <a:ext cx="8001024" cy="6143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0" name="Picture 6" descr="http://im1-tub-ru.yandex.net/i?id=338186574eeface7c430d5944047bf0b-115-144&amp;n=21">
            <a:extLst>
              <a:ext uri="{FF2B5EF4-FFF2-40B4-BE49-F238E27FC236}">
                <a16:creationId xmlns="" xmlns:a16="http://schemas.microsoft.com/office/drawing/2014/main" id="{B0F8E043-7914-4E02-8AF5-0BBD37B0A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81999" y="155832"/>
            <a:ext cx="2495550" cy="2415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85699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F3FB6A-E346-449F-A81E-8298A45D0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Жиры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2780228-09E0-4D45-8994-F74D66B0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2" descr="http://im0-tub-ru.yandex.net/i?id=0411a569c42db49eca22e65d5292e1dc-132-144&amp;n=21">
            <a:extLst>
              <a:ext uri="{FF2B5EF4-FFF2-40B4-BE49-F238E27FC236}">
                <a16:creationId xmlns="" xmlns:a16="http://schemas.microsoft.com/office/drawing/2014/main" id="{96BFD180-F8D3-44FF-99F6-0A045F1CD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39405" y="4631304"/>
            <a:ext cx="2171595" cy="1447730"/>
          </a:xfrm>
          <a:prstGeom prst="rect">
            <a:avLst/>
          </a:prstGeom>
          <a:noFill/>
        </p:spPr>
      </p:pic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5714217A-79E0-42EF-9950-8CC961B89586}"/>
              </a:ext>
            </a:extLst>
          </p:cNvPr>
          <p:cNvSpPr txBox="1">
            <a:spLocks/>
          </p:cNvSpPr>
          <p:nvPr/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all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" name="Содержимое 2">
            <a:extLst>
              <a:ext uri="{FF2B5EF4-FFF2-40B4-BE49-F238E27FC236}">
                <a16:creationId xmlns="" xmlns:a16="http://schemas.microsoft.com/office/drawing/2014/main" id="{EB7E845D-41FD-45E4-B323-55FAE68D9A7A}"/>
              </a:ext>
            </a:extLst>
          </p:cNvPr>
          <p:cNvSpPr txBox="1">
            <a:spLocks/>
          </p:cNvSpPr>
          <p:nvPr/>
        </p:nvSpPr>
        <p:spPr>
          <a:xfrm>
            <a:off x="364872" y="2643182"/>
            <a:ext cx="7358114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dirty="0"/>
          </a:p>
        </p:txBody>
      </p:sp>
      <p:pic>
        <p:nvPicPr>
          <p:cNvPr id="9" name="Picture 4" descr="http://im2-tub-ru.yandex.net/i?id=535aa1e4a509d1a7aa3392b9fc1f50c4-37-144&amp;n=21">
            <a:extLst>
              <a:ext uri="{FF2B5EF4-FFF2-40B4-BE49-F238E27FC236}">
                <a16:creationId xmlns="" xmlns:a16="http://schemas.microsoft.com/office/drawing/2014/main" id="{E6A6E91B-0C51-46B2-9437-36964BEE6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34625" y="1038373"/>
            <a:ext cx="1476375" cy="1616469"/>
          </a:xfrm>
          <a:prstGeom prst="rect">
            <a:avLst/>
          </a:prstGeom>
          <a:noFill/>
        </p:spPr>
      </p:pic>
      <p:pic>
        <p:nvPicPr>
          <p:cNvPr id="10" name="Picture 6" descr="http://im2-tub-ru.yandex.net/i?id=e44d48eca70ea3b8c80ee7924fe6aa6f-134-144&amp;n=21">
            <a:extLst>
              <a:ext uri="{FF2B5EF4-FFF2-40B4-BE49-F238E27FC236}">
                <a16:creationId xmlns="" xmlns:a16="http://schemas.microsoft.com/office/drawing/2014/main" id="{3D3C88B1-498A-4D40-8745-F38145C3C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39405" y="2979950"/>
            <a:ext cx="2171595" cy="1410126"/>
          </a:xfrm>
          <a:prstGeom prst="rect">
            <a:avLst/>
          </a:prstGeom>
          <a:noFill/>
        </p:spPr>
      </p:pic>
      <p:pic>
        <p:nvPicPr>
          <p:cNvPr id="11" name="Picture 8" descr="http://im1-tub-ru.yandex.net/i?id=726da03aa9d29b1b6ec3a3baa6cec622-105-144&amp;n=21">
            <a:extLst>
              <a:ext uri="{FF2B5EF4-FFF2-40B4-BE49-F238E27FC236}">
                <a16:creationId xmlns="" xmlns:a16="http://schemas.microsoft.com/office/drawing/2014/main" id="{BD6E5BB0-BF4D-4D36-9B41-B99B7D931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79780" y="4631304"/>
            <a:ext cx="1285875" cy="1428750"/>
          </a:xfrm>
          <a:prstGeom prst="rect">
            <a:avLst/>
          </a:prstGeom>
          <a:noFill/>
        </p:spPr>
      </p:pic>
      <p:pic>
        <p:nvPicPr>
          <p:cNvPr id="12" name="Picture 10" descr="http://im2-tub-ru.yandex.net/i?id=86e002c1ab22e3924529fd100c28b72f-107-144&amp;n=21">
            <a:extLst>
              <a:ext uri="{FF2B5EF4-FFF2-40B4-BE49-F238E27FC236}">
                <a16:creationId xmlns="" xmlns:a16="http://schemas.microsoft.com/office/drawing/2014/main" id="{B5455F44-FD19-4836-B7A5-2EE660FF5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62900" y="2759831"/>
            <a:ext cx="1485900" cy="1485900"/>
          </a:xfrm>
          <a:prstGeom prst="rect">
            <a:avLst/>
          </a:prstGeom>
          <a:noFill/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B91CA1C-AFF9-4DFF-8B63-7EB0EF7A9CFA}"/>
              </a:ext>
            </a:extLst>
          </p:cNvPr>
          <p:cNvSpPr txBox="1"/>
          <p:nvPr/>
        </p:nvSpPr>
        <p:spPr>
          <a:xfrm>
            <a:off x="476251" y="1428750"/>
            <a:ext cx="785812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Жиры входят в состав тканей организма, являются источником энергии: при усвоении 1 г жира выделяется 9 ккал.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организме жиры участвуют в обмене веществ, образовании тканей, служат источником жирорастворимых витаминов (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Е, К).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происхождению различают жиры растительные, животные.</a:t>
            </a:r>
          </a:p>
          <a:p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Жиры имеют ряд общих свойств.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Они легче воды и нерастворимы в ней;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При сильном нагревании (240—250°С) они разлагаются с образованием веществ, имеющих неприятный запах при хранении на воздухе (в присутствии света, кислорода, тепла) жиры окисляются, что приводит к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прогорканию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осаливанию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приобретают горький вкус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29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1E9C0C-9365-4F52-801A-D7DE21197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Углеводы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7432258-2930-4FD9-98AE-542855778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576" y="1390651"/>
            <a:ext cx="7251074" cy="476250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Составляют около 70% пищи человека. Углеводы содержатся в основном в продуктах растительного происхождения. Они входят в состав тканей организма и являются источником энергии: 1 г углеводов выделяет 3,75 ккал.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Сахар – 99,9 %;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Мед, мука, крупа – 65…75%;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Плоды, овощи – 5…20%;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Молочные продукты – до 5%;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Мясо, рыба – до 1%.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Избыток углеводов приводит к образованию и отложению в теле человека жира.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10C17BC-77DB-4C06-8CFD-2A895A1C0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85C7697-9335-4867-AB22-FFB5F66EE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650" y="3800476"/>
            <a:ext cx="3814763" cy="25431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9975765-9251-4318-984C-9B37DA087B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9944" b="89869" l="8000" r="92688">
                        <a14:foregroundMark x1="12875" y1="17073" x2="6063" y2="21295"/>
                        <a14:foregroundMark x1="6063" y1="21295" x2="2125" y2="30206"/>
                        <a14:foregroundMark x1="2125" y1="30206" x2="1875" y2="41651"/>
                        <a14:foregroundMark x1="1875" y1="41651" x2="4313" y2="53659"/>
                        <a14:foregroundMark x1="4313" y1="53659" x2="8000" y2="62383"/>
                        <a14:foregroundMark x1="8000" y1="62383" x2="17313" y2="69325"/>
                        <a14:foregroundMark x1="88500" y1="43058" x2="99000" y2="57317"/>
                        <a14:foregroundMark x1="99000" y1="57317" x2="96313" y2="73452"/>
                        <a14:foregroundMark x1="96313" y1="73452" x2="90125" y2="81238"/>
                        <a14:foregroundMark x1="90125" y1="81238" x2="81688" y2="82176"/>
                        <a14:foregroundMark x1="81688" y1="82176" x2="81063" y2="81238"/>
                        <a14:foregroundMark x1="78438" y1="37899" x2="96188" y2="44747"/>
                        <a14:foregroundMark x1="96188" y1="44747" x2="92688" y2="71576"/>
                        <a14:foregroundMark x1="92688" y1="71576" x2="89063" y2="79456"/>
                        <a14:foregroundMark x1="89063" y1="79456" x2="89063" y2="794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3222" y="847725"/>
            <a:ext cx="4717824" cy="3143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883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AE5699-DD7A-4804-BEDB-ACDD4A697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Витамины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E1F1B1-B939-4449-BB05-F1BFB0324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2827" y="1504950"/>
            <a:ext cx="6708148" cy="4295775"/>
          </a:xfrm>
        </p:spPr>
        <p:txBody>
          <a:bodyPr>
            <a:normAutofit/>
          </a:bodyPr>
          <a:lstStyle/>
          <a:p>
            <a:r>
              <a:rPr lang="ru-RU" sz="2400" dirty="0"/>
              <a:t>Они незаменимы в питании человека, способствуют нормальному обмену веществ, росту организма, повышают сопротивляемость его к заболеваниям. При длительном отсутствии витаминов в пище возникают тяжелые заболевания — авитаминозы, при недостатке их — гиповитаминозы, избыточное поступление их </a:t>
            </a:r>
            <a:r>
              <a:rPr lang="ru-RU" sz="2400"/>
              <a:t>в </a:t>
            </a:r>
            <a:r>
              <a:rPr lang="ru-RU" sz="2400" smtClean="0"/>
              <a:t>организм </a:t>
            </a:r>
            <a:r>
              <a:rPr lang="ru-RU" sz="2400" dirty="0"/>
              <a:t>приводит к гипервитаминозу.</a:t>
            </a:r>
          </a:p>
          <a:p>
            <a:endParaRPr lang="ru-RU" sz="24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B21FDC8-8D8D-4F81-8282-0081B6EA1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2" descr="http://im3-tub-ru.yandex.net/i?id=502d1e949adb742e43b8d6fae2f70c7c-90-144&amp;n=21">
            <a:extLst>
              <a:ext uri="{FF2B5EF4-FFF2-40B4-BE49-F238E27FC236}">
                <a16:creationId xmlns="" xmlns:a16="http://schemas.microsoft.com/office/drawing/2014/main" id="{583E5D89-790E-445A-880C-6B086E713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60731" y="2684360"/>
            <a:ext cx="2359370" cy="1769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3BFDFB2F-E7EF-473B-BCC4-D89AB2C8F9C2}"/>
              </a:ext>
            </a:extLst>
          </p:cNvPr>
          <p:cNvSpPr txBox="1">
            <a:spLocks/>
          </p:cNvSpPr>
          <p:nvPr/>
        </p:nvSpPr>
        <p:spPr>
          <a:xfrm>
            <a:off x="2600325" y="161925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all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" name="Содержимое 2">
            <a:extLst>
              <a:ext uri="{FF2B5EF4-FFF2-40B4-BE49-F238E27FC236}">
                <a16:creationId xmlns="" xmlns:a16="http://schemas.microsoft.com/office/drawing/2014/main" id="{B7F84B3A-EE9C-4E8F-BB77-8E738B228B7C}"/>
              </a:ext>
            </a:extLst>
          </p:cNvPr>
          <p:cNvSpPr txBox="1">
            <a:spLocks/>
          </p:cNvSpPr>
          <p:nvPr/>
        </p:nvSpPr>
        <p:spPr>
          <a:xfrm>
            <a:off x="1571625" y="2219310"/>
            <a:ext cx="778671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9" name="Picture 4" descr="http://im3-tub-ru.yandex.net/i?id=3f30c5061bd360dbf36ecdb3afc5e20e-91-144&amp;n=21">
            <a:extLst>
              <a:ext uri="{FF2B5EF4-FFF2-40B4-BE49-F238E27FC236}">
                <a16:creationId xmlns="" xmlns:a16="http://schemas.microsoft.com/office/drawing/2014/main" id="{3AEBE3C0-6F51-460A-9BBF-73585F5EB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43626" y="1155707"/>
            <a:ext cx="2276475" cy="1428750"/>
          </a:xfrm>
          <a:prstGeom prst="rect">
            <a:avLst/>
          </a:prstGeom>
          <a:noFill/>
        </p:spPr>
      </p:pic>
      <p:pic>
        <p:nvPicPr>
          <p:cNvPr id="10" name="Picture 6" descr="http://im2-tub-ru.yandex.net/i?id=e90557b22610c26ce1d5a70e06802a65-102-144&amp;n=21">
            <a:extLst>
              <a:ext uri="{FF2B5EF4-FFF2-40B4-BE49-F238E27FC236}">
                <a16:creationId xmlns="" xmlns:a16="http://schemas.microsoft.com/office/drawing/2014/main" id="{02601DF6-CD38-459B-A735-4279F67B3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43626" y="4553790"/>
            <a:ext cx="2248448" cy="1606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2731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E43D826-9286-45C4-8628-4E1BC3C1F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032" y="295275"/>
            <a:ext cx="9640767" cy="6019800"/>
          </a:xfrm>
        </p:spPr>
        <p:txBody>
          <a:bodyPr>
            <a:normAutofit fontScale="92500" lnSpcReduction="20000"/>
          </a:bodyPr>
          <a:lstStyle/>
          <a:p>
            <a:r>
              <a:rPr lang="ru-RU" sz="1900" dirty="0"/>
              <a:t>Все витамины условно делят на жирорастворимые лучше всего усваивается в организме в присутствии жира (A, D, Е, К), водорастворимые (С, Р, РР, группы В и др.)</a:t>
            </a:r>
          </a:p>
          <a:p>
            <a:r>
              <a:rPr lang="ru-RU" sz="1900" dirty="0"/>
              <a:t>Недостаток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витамина А</a:t>
            </a:r>
            <a:r>
              <a:rPr lang="ru-RU" sz="1900" dirty="0"/>
              <a:t> (ретинол) в организме приводит к задержке роста.(печень трески, сливочное масло, яичный желток ,морковь, абрикос ).</a:t>
            </a:r>
          </a:p>
          <a:p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Витамин D</a:t>
            </a:r>
            <a:r>
              <a:rPr lang="ru-RU" sz="1900" dirty="0"/>
              <a:t>  - нужен для формирования костей. Содержится в продуктах животного происхождения (рыбьем жире, сливочном масле, печени животных, желтке куриных яиц).</a:t>
            </a:r>
          </a:p>
          <a:p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Витамин Е </a:t>
            </a:r>
            <a:r>
              <a:rPr lang="ru-RU" sz="1900" dirty="0"/>
              <a:t>(токоферол) эффективно защищает кожу от солнца и  позволяет замедлить процессы старения. Богаты им облепиховое, кукурузное масло, зародыши пшеницы и др.</a:t>
            </a:r>
          </a:p>
          <a:p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Витамин С</a:t>
            </a:r>
            <a:r>
              <a:rPr lang="ru-RU" sz="1900" dirty="0"/>
              <a:t> (аскорбиновая кислота) повышает сопротивляемость организма инфекциям. (черная смородина, капуста, цитрусовые и др.). Витамин С нестоек, легко разрушается при доступе кислорода, нагревании. При квашении, замораживании он сохраняется сравнительно хорошо.</a:t>
            </a:r>
          </a:p>
          <a:p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Витамин В1 </a:t>
            </a:r>
            <a:r>
              <a:rPr lang="ru-RU" sz="1900" dirty="0"/>
              <a:t>(тиамин) необходим для деятельности нервной системы организма, содержится в отрубях, муке, крупах, печени, почках.</a:t>
            </a:r>
          </a:p>
          <a:p>
            <a:r>
              <a:rPr lang="ru-RU" sz="1900" dirty="0">
                <a:solidFill>
                  <a:schemeClr val="tx2">
                    <a:lumMod val="75000"/>
                  </a:schemeClr>
                </a:solidFill>
              </a:rPr>
              <a:t>Витамин В2 </a:t>
            </a:r>
            <a:r>
              <a:rPr lang="ru-RU" sz="1900" dirty="0"/>
              <a:t>(рибофлавин) недостаток витамина вызывает сухость и трещины кожи, выпадение волос.(молоко, мясо, дрожжи )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6607428-4D32-4939-85C4-19EEDAD84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4" descr="http://im1-tub-ru.yandex.net/i?id=cdc7371c77cd0a11699c5448d581f852-77-144&amp;n=21">
            <a:extLst>
              <a:ext uri="{FF2B5EF4-FFF2-40B4-BE49-F238E27FC236}">
                <a16:creationId xmlns="" xmlns:a16="http://schemas.microsoft.com/office/drawing/2014/main" id="{22F9249E-2287-49A3-9966-933EC15B7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10799" y="1639317"/>
            <a:ext cx="1466851" cy="1466851"/>
          </a:xfrm>
          <a:prstGeom prst="rect">
            <a:avLst/>
          </a:prstGeom>
          <a:noFill/>
        </p:spPr>
      </p:pic>
      <p:pic>
        <p:nvPicPr>
          <p:cNvPr id="7" name="Picture 2" descr="http://im3-tub-ru.yandex.net/i?id=ad521dedeeaf7e99cd875d7efeb6c277-134-144&amp;n=21">
            <a:extLst>
              <a:ext uri="{FF2B5EF4-FFF2-40B4-BE49-F238E27FC236}">
                <a16:creationId xmlns="" xmlns:a16="http://schemas.microsoft.com/office/drawing/2014/main" id="{B31998C0-45E8-4F51-BD9E-117B4DE0B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10799" y="216048"/>
            <a:ext cx="1466851" cy="1189339"/>
          </a:xfrm>
          <a:prstGeom prst="rect">
            <a:avLst/>
          </a:prstGeom>
          <a:noFill/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0AF80DC3-7CEA-40B0-95C0-51EA850DE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6499" y="5020973"/>
            <a:ext cx="1725469" cy="12941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07A2786-CF5E-400E-BC9C-877580469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6500" y="3340099"/>
            <a:ext cx="1552576" cy="14297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053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BE6D21-CA09-445D-AA97-9B882F4EC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2672"/>
            <a:ext cx="11430000" cy="1243203"/>
          </a:xfrm>
        </p:spPr>
        <p:txBody>
          <a:bodyPr/>
          <a:lstStyle/>
          <a:p>
            <a:r>
              <a:rPr lang="ru-RU" sz="2800" dirty="0"/>
              <a:t>Прочие вещества пищевых продуктов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118F86C-862F-4FCC-A709-CC076228C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026" y="971550"/>
            <a:ext cx="8353424" cy="5384800"/>
          </a:xfrm>
          <a:prstGeom prst="roundRect">
            <a:avLst>
              <a:gd name="adj" fmla="val 94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Дубильные вещества </a:t>
            </a:r>
            <a:r>
              <a:rPr lang="ru-RU" dirty="0"/>
              <a:t>– придают продуктам терпкий вяжущий вкус. Особенно много их в хурме, рябине, черемухе, чае. При созревании плодов количество дубильных веществ уменьшается, а при замерзании разрушаются.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Красящие вещества </a:t>
            </a:r>
            <a:r>
              <a:rPr lang="ru-RU" dirty="0"/>
              <a:t>обуславливают цвет продукта.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1" dirty="0"/>
              <a:t>Антоцианы</a:t>
            </a:r>
            <a:r>
              <a:rPr lang="ru-RU" dirty="0"/>
              <a:t> придают синюю, бордовую, фиолетовую окраску чернике, вишне, баклажанам, свекле, винограду.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1" dirty="0"/>
              <a:t>Каротиноиды </a:t>
            </a:r>
            <a:r>
              <a:rPr lang="ru-RU" dirty="0"/>
              <a:t> (каротин, </a:t>
            </a:r>
            <a:r>
              <a:rPr lang="ru-RU" dirty="0" err="1"/>
              <a:t>ликопин,ксантофилл</a:t>
            </a:r>
            <a:r>
              <a:rPr lang="ru-RU" dirty="0"/>
              <a:t>) окрашивают продукты в оранжевый, желтый и красный цвет. Они содержатся в моркови, тыкве, абрикосах, желтке яиц, помидорах и т.д.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Ароматические вещества </a:t>
            </a:r>
            <a:r>
              <a:rPr lang="ru-RU" dirty="0"/>
              <a:t>обуславливают запах продукта. В плодах, овощах, пряностях они содержатся в виде эфирных масел. При производстве хлебобулочных и кондитерских изделий, напитков могут добавляться пищевые ароматизаторы, которые делят на 3 категории: натуральные, идентичные натуральным и </a:t>
            </a:r>
            <a:r>
              <a:rPr lang="ru-RU" dirty="0" err="1"/>
              <a:t>исскусственные</a:t>
            </a:r>
            <a:r>
              <a:rPr lang="ru-RU" dirty="0"/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1" dirty="0"/>
              <a:t>Натуральные</a:t>
            </a:r>
            <a:r>
              <a:rPr lang="ru-RU" dirty="0"/>
              <a:t> - из душистых растений.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1" dirty="0"/>
              <a:t>Идентичные натуральным </a:t>
            </a:r>
            <a:r>
              <a:rPr lang="ru-RU" dirty="0"/>
              <a:t>получают химическим путем, но они имеют запах, аналогичный природным веществам.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1" dirty="0"/>
              <a:t>Искусственные </a:t>
            </a:r>
            <a:r>
              <a:rPr lang="ru-RU" dirty="0"/>
              <a:t>– имеют запах не существующий в живой природе.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6A071A7-8FB9-4096-8CD7-477EC0F55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1BAF554-564C-4A37-AD63-1FF73E871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5175" y="971550"/>
            <a:ext cx="2895851" cy="18106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21ED80-E87B-4DCA-BCF6-0EA5BAF07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595" y="2833629"/>
            <a:ext cx="2800431" cy="1754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6CCD1D1-791E-4205-A444-2AB5C4F6B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6257" y="4664005"/>
            <a:ext cx="2709043" cy="180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37116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="" xmlns:a16="http://schemas.microsoft.com/office/drawing/2014/main" id="{033CEA6B-4142-ECF5-60D8-01B3C818CB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453610"/>
            <a:ext cx="5053188" cy="1537116"/>
          </a:xfrm>
        </p:spPr>
        <p:txBody>
          <a:bodyPr/>
          <a:lstStyle/>
          <a:p>
            <a:r>
              <a:rPr lang="ru-RU" dirty="0"/>
              <a:t>Товароведение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="" xmlns:a16="http://schemas.microsoft.com/office/drawing/2014/main" id="{7E49ECDA-6D4E-B9D0-3B4E-BF0F9B64C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7376" y="2159519"/>
            <a:ext cx="6276974" cy="368883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dirty="0"/>
              <a:t>Это отрасль науки, которая дает знания о товаре как предмете торговли, его сортах, потребительских свойствах,                способах перевозки и хранения.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dirty="0"/>
              <a:t>Зная товароведение, продавец сможет правильно выложить товар, учитывая его свойства, условия и сроки хранения.</a:t>
            </a:r>
          </a:p>
          <a:p>
            <a:pPr algn="r"/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7FF4270-E7E8-4253-975C-6FCA6E75E2B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69" r="10469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62186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BE6D21-CA09-445D-AA97-9B882F4EC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2672"/>
            <a:ext cx="11430000" cy="1243203"/>
          </a:xfrm>
        </p:spPr>
        <p:txBody>
          <a:bodyPr/>
          <a:lstStyle/>
          <a:p>
            <a:r>
              <a:rPr lang="ru-RU" sz="2800" dirty="0"/>
              <a:t>Прочие вещества пищевых продуктов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118F86C-862F-4FCC-A709-CC076228C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026" y="971550"/>
            <a:ext cx="7505699" cy="5384800"/>
          </a:xfrm>
          <a:prstGeom prst="roundRect">
            <a:avLst>
              <a:gd name="adj" fmla="val 94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Пектиновые</a:t>
            </a:r>
            <a:r>
              <a:rPr lang="ru-RU" dirty="0"/>
              <a:t> вещества содержатся в плодах и овощах и обладают </a:t>
            </a:r>
            <a:r>
              <a:rPr lang="ru-RU" dirty="0" err="1"/>
              <a:t>желирующими</a:t>
            </a:r>
            <a:r>
              <a:rPr lang="ru-RU" dirty="0"/>
              <a:t> свойствами, что используют при производстве джемов, мармелада, пастилы и др. в йогурты пектин добавляют для густоты.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Алкалоиды</a:t>
            </a:r>
            <a:r>
              <a:rPr lang="ru-RU" dirty="0"/>
              <a:t> – вещества, оказывающие воздействие на центральную нервную систему: в малых дозах – возбуждающее и тонизирующее, в больших дозах – угнетающее. Например: кофе, чай – кофеин; шоколад, какао – теобромин; табак – никотин.</a:t>
            </a:r>
            <a:br>
              <a:rPr lang="ru-RU" dirty="0"/>
            </a:br>
            <a:endParaRPr lang="ru-RU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Гликозиды</a:t>
            </a:r>
            <a:r>
              <a:rPr lang="ru-RU" dirty="0"/>
              <a:t> обладают специфическим (обычно горьким) вкусом и ароматом. Содержатся в хрене, горчице, редьке, грейпфруте. В позеленевшем картофеле накапливается ядовитый гликозид – соланин.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Фитонциды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dirty="0"/>
              <a:t>одержатся в чесноке, луке, хрене, цитрусовых, редьке и обладают бактерицидными свойствами.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6A071A7-8FB9-4096-8CD7-477EC0F55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0" name="Picture 4" descr="http://im0-tub-ru.yandex.net/i?id=6b9e348fa23a53f661c614e58b12497b-98-144&amp;n=21">
            <a:extLst>
              <a:ext uri="{FF2B5EF4-FFF2-40B4-BE49-F238E27FC236}">
                <a16:creationId xmlns="" xmlns:a16="http://schemas.microsoft.com/office/drawing/2014/main" id="{CD2FF139-95C4-4DBF-A5A4-64DFFADB2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1" y="971550"/>
            <a:ext cx="2124456" cy="15621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6" descr="http://im0-tub-ru.yandex.net/i?id=b5294fad7676f5bcb876cb94fa22b508-54-144&amp;n=21">
            <a:extLst>
              <a:ext uri="{FF2B5EF4-FFF2-40B4-BE49-F238E27FC236}">
                <a16:creationId xmlns="" xmlns:a16="http://schemas.microsoft.com/office/drawing/2014/main" id="{ED87A531-3942-447E-AF7D-F70886B1E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69167" y="2084789"/>
            <a:ext cx="1903758" cy="18073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4" name="Picture 2" descr="http://im3-tub-ru.yandex.net/i?id=53ddb64c534221e344ca0eff6cead2d3-83-144&amp;n=21">
            <a:extLst>
              <a:ext uri="{FF2B5EF4-FFF2-40B4-BE49-F238E27FC236}">
                <a16:creationId xmlns="" xmlns:a16="http://schemas.microsoft.com/office/drawing/2014/main" id="{2E0A1DD5-7C31-4FEA-B827-32EF666B3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6751" y="3682604"/>
            <a:ext cx="2124456" cy="1428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5" name="Picture 6" descr="http://im2-tub-ru.yandex.net/i?id=23d43e62aeb9f90c22861d85f5bbee75-35-144&amp;n=21">
            <a:extLst>
              <a:ext uri="{FF2B5EF4-FFF2-40B4-BE49-F238E27FC236}">
                <a16:creationId xmlns="" xmlns:a16="http://schemas.microsoft.com/office/drawing/2014/main" id="{F2BDE6CC-99BA-4C66-8C5A-3C4B2C9BC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29800" y="5041108"/>
            <a:ext cx="2143125" cy="1428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7671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BE6D21-CA09-445D-AA97-9B882F4EC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61772"/>
            <a:ext cx="11430000" cy="1243203"/>
          </a:xfrm>
        </p:spPr>
        <p:txBody>
          <a:bodyPr/>
          <a:lstStyle/>
          <a:p>
            <a:r>
              <a:rPr lang="ru-RU" sz="3600" dirty="0"/>
              <a:t>калорийность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118F86C-862F-4FCC-A709-CC076228C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138" y="1924051"/>
            <a:ext cx="9991724" cy="2990850"/>
          </a:xfrm>
          <a:prstGeom prst="roundRect">
            <a:avLst>
              <a:gd name="adj" fmla="val 94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Это энергия, которую получает организм в результате окисления белков, жиров и углеводов, полученных с пищей.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Измеряется в килокалориях(ккал)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1г белков выделяет 4 ккал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1г углеводов -3,75 ккал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1 г жиров 9 ккал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Зная химический состав продукта, можно рассчитать его калорийность.(обычно рассчитывается на 100гр. продукта)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Суточная энергетическая потребность организма составляет 2000…4000 ккал.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6A071A7-8FB9-4096-8CD7-477EC0F55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5462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68205F-9380-69F5-4FD3-18A8E791D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2525" y="2390775"/>
            <a:ext cx="10610850" cy="2924174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dk1"/>
                </a:solidFill>
              </a:rPr>
              <a:t>МЕТОДЫ КОНСЕРВИРОВАНИЯ ПИЩЕВЫХ ПРОДУКТОВ</a:t>
            </a:r>
            <a:endParaRPr lang="en-US" sz="4800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B49117-1289-49FF-B8DF-0CA38A436F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724400" y="6356350"/>
            <a:ext cx="2743200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21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FAAE8E2-E0D5-43BE-A76B-445029430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851" y="547671"/>
            <a:ext cx="8727449" cy="15636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2"/>
                </a:solidFill>
              </a:rPr>
              <a:t>Консервирование</a:t>
            </a:r>
            <a:r>
              <a:rPr lang="ru-RU" dirty="0"/>
              <a:t> - это различные способы обработки продуктов, способствующие сохранению качества и удлиняющие сроки хранения. При консервировании замедляется или полностью прекращается деятельность микроорганизмов, замедляются процессы, проходящие в продуктах и вызывающие их порчу.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F966921-64D0-41A6-B660-96F78CC06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E94F66D5-F386-450E-9263-C2C956FACC8D}"/>
              </a:ext>
            </a:extLst>
          </p:cNvPr>
          <p:cNvSpPr txBox="1">
            <a:spLocks/>
          </p:cNvSpPr>
          <p:nvPr/>
        </p:nvSpPr>
        <p:spPr>
          <a:xfrm>
            <a:off x="397501" y="1976039"/>
            <a:ext cx="9289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Охлаждение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этот метод консервирования предусматривает снижение температуры продукта до 0…6° С. Охлаждению подвергают молочные продукты, колбасы, яйца, мясо, рыбу,  плоды и овощи. Охлаждения позволяет сохранить потребительские свойства товаров, но не обеспечивает длительной сохранности.</a:t>
            </a:r>
          </a:p>
          <a:p>
            <a:endParaRPr lang="ru-RU" sz="1600" dirty="0"/>
          </a:p>
          <a:p>
            <a:endParaRPr lang="ru-RU" sz="1600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65A5B97-E47A-4966-BE2B-52311702C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3148" y="1276987"/>
            <a:ext cx="2145978" cy="13046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Объект 2">
            <a:extLst>
              <a:ext uri="{FF2B5EF4-FFF2-40B4-BE49-F238E27FC236}">
                <a16:creationId xmlns="" xmlns:a16="http://schemas.microsoft.com/office/drawing/2014/main" id="{B04D56F2-C6C9-469D-99C2-54C1AC4A77A0}"/>
              </a:ext>
            </a:extLst>
          </p:cNvPr>
          <p:cNvSpPr txBox="1">
            <a:spLocks/>
          </p:cNvSpPr>
          <p:nvPr/>
        </p:nvSpPr>
        <p:spPr>
          <a:xfrm>
            <a:off x="397501" y="3410178"/>
            <a:ext cx="9289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Замораживание</a:t>
            </a:r>
            <a:r>
              <a:rPr lang="ru-RU" sz="1600" b="1" dirty="0">
                <a:solidFill>
                  <a:schemeClr val="tx2"/>
                </a:solidFill>
              </a:rPr>
              <a:t> - э</a:t>
            </a:r>
            <a:r>
              <a:rPr lang="ru-RU" sz="1600" dirty="0"/>
              <a:t>тот метод консервирования заключается в снижении температуры продукта до – 8°С и ниже. Чаще всего замораживание проводят при температуре -18…-30° С. Замораживают мясо, рыбу, творог, плоды и овощи. Сроки годности таких продуктов исчисляются месяцами и годами.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12" name="Объект 2">
            <a:extLst>
              <a:ext uri="{FF2B5EF4-FFF2-40B4-BE49-F238E27FC236}">
                <a16:creationId xmlns="" xmlns:a16="http://schemas.microsoft.com/office/drawing/2014/main" id="{88D6CE40-E0B8-42D3-97DA-3CB14E229D87}"/>
              </a:ext>
            </a:extLst>
          </p:cNvPr>
          <p:cNvSpPr txBox="1">
            <a:spLocks/>
          </p:cNvSpPr>
          <p:nvPr/>
        </p:nvSpPr>
        <p:spPr>
          <a:xfrm>
            <a:off x="397500" y="4834358"/>
            <a:ext cx="9289424" cy="13949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Пастеризация</a:t>
            </a:r>
            <a:r>
              <a:rPr lang="ru-RU" sz="1600" b="1" dirty="0">
                <a:solidFill>
                  <a:schemeClr val="tx2"/>
                </a:solidFill>
              </a:rPr>
              <a:t> - п</a:t>
            </a:r>
            <a:r>
              <a:rPr lang="ru-RU" sz="1600" dirty="0"/>
              <a:t>ри этом методе консервирования продукт нагревают до температуры 63…98°С(т.е. ниже 100°С) в течение от 0,5 до 30 минут. При этом происходит гибель большинства микроорганизмов, но остаются их споры, поэтому пастеризованные продукты хранятся недолго; и хранить их нужно при пониженной температуре. Пастеризуют молоко, сливки, соки, джемы.</a:t>
            </a:r>
          </a:p>
          <a:p>
            <a:endParaRPr lang="ru-RU" sz="16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E18A3FA-23DD-484F-B373-D94E55339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7484" y="2935832"/>
            <a:ext cx="1937307" cy="15578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FC65092-7A11-47DE-BB9E-98A1ECB757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202" b="5711"/>
          <a:stretch/>
        </p:blipFill>
        <p:spPr>
          <a:xfrm>
            <a:off x="10148446" y="4714835"/>
            <a:ext cx="1557780" cy="17702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80839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0D06549F-AF8C-493D-BF00-0E2DC5734452}"/>
              </a:ext>
            </a:extLst>
          </p:cNvPr>
          <p:cNvSpPr txBox="1">
            <a:spLocks/>
          </p:cNvSpPr>
          <p:nvPr/>
        </p:nvSpPr>
        <p:spPr>
          <a:xfrm>
            <a:off x="502276" y="366314"/>
            <a:ext cx="8527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Стерилизация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это нагревание герметично укупоренных продуктов при температуре 110…140°с (т.е. выше 100°с) продолжительность стерилизации от 10 мин. до 120мин. в зависимости от вида продукта. Этот метод приводит не только к полному уничтожению микроорганизмов, но и их спор, что значительно удлиняет сроки годности продуктов.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5574063E-7708-4ABA-8E3C-63508A6FDA92}"/>
              </a:ext>
            </a:extLst>
          </p:cNvPr>
          <p:cNvSpPr txBox="1">
            <a:spLocks/>
          </p:cNvSpPr>
          <p:nvPr/>
        </p:nvSpPr>
        <p:spPr>
          <a:xfrm>
            <a:off x="502276" y="1924050"/>
            <a:ext cx="8527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Ультрапастеризация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Этот метод консервирования используется при производстве молока, соков. Продукт нагревают на 2…3с до температуры 125…140°С и сразу же охлаждают до 5 …4°С. При этом происходит уничтожение микроорганизмов. </a:t>
            </a:r>
          </a:p>
          <a:p>
            <a:endParaRPr lang="ru-RU" sz="1600" dirty="0"/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6C66D3B5-28C0-4918-901E-FC4AE4D67001}"/>
              </a:ext>
            </a:extLst>
          </p:cNvPr>
          <p:cNvSpPr txBox="1">
            <a:spLocks/>
          </p:cNvSpPr>
          <p:nvPr/>
        </p:nvSpPr>
        <p:spPr>
          <a:xfrm>
            <a:off x="502276" y="3409682"/>
            <a:ext cx="8527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Консервирование солью и сахаром 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Значительные концентраты соли и сахара приводят к обезвоживанию клеток микроорганизмов и к их гибели. С помощью соли сохраняют рыбу, шпик, зелень укропа и петрушки. Консервирующие свойства сахара обычно сочетают с варкой и используют при изготовления варенья, повидла, джема и т.д.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9" name="Объект 2">
            <a:extLst>
              <a:ext uri="{FF2B5EF4-FFF2-40B4-BE49-F238E27FC236}">
                <a16:creationId xmlns="" xmlns:a16="http://schemas.microsoft.com/office/drawing/2014/main" id="{44317280-FE78-42F5-85A8-2D187B0906A1}"/>
              </a:ext>
            </a:extLst>
          </p:cNvPr>
          <p:cNvSpPr txBox="1">
            <a:spLocks/>
          </p:cNvSpPr>
          <p:nvPr/>
        </p:nvSpPr>
        <p:spPr>
          <a:xfrm>
            <a:off x="502276" y="4976414"/>
            <a:ext cx="8527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Сушка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Основана на удалении из продукта значительного количества влаги (до остаточного содержания воды 3…20%) При высушивании остаются споры микроорганизмов, поэтому при увлажнении продукта может начаться его порча. Сушат плоды, овощи, грибы, молоко, мясо. Сушка бывает естественная (на солнце или в тени) и искусственная(с помощью различных устройств)</a:t>
            </a:r>
          </a:p>
          <a:p>
            <a:endParaRPr lang="ru-RU" sz="1600" dirty="0"/>
          </a:p>
          <a:p>
            <a:endParaRPr lang="ru-RU" sz="16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ECDC39F-C327-4078-B08F-88130D4DE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270" y="162087"/>
            <a:ext cx="1309567" cy="1432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26BA067-C760-40C8-8668-563227D438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6603" y="1908508"/>
            <a:ext cx="2383743" cy="1188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51313838-7F12-4937-9AF2-C67624A762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7349" y="3285589"/>
            <a:ext cx="2542252" cy="1432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A233F33-2AAD-4AE2-A810-4AAEC731BF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6603" y="4906471"/>
            <a:ext cx="2383743" cy="142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056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0D06549F-AF8C-493D-BF00-0E2DC5734452}"/>
              </a:ext>
            </a:extLst>
          </p:cNvPr>
          <p:cNvSpPr txBox="1">
            <a:spLocks/>
          </p:cNvSpPr>
          <p:nvPr/>
        </p:nvSpPr>
        <p:spPr>
          <a:xfrm>
            <a:off x="502276" y="366314"/>
            <a:ext cx="8527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Вяление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«Холодная сушка»</a:t>
            </a:r>
          </a:p>
          <a:p>
            <a:pPr marL="0" indent="0">
              <a:buNone/>
            </a:pPr>
            <a:r>
              <a:rPr lang="ru-RU" sz="1600" dirty="0"/>
              <a:t>Сочетает в себе использование консервирующих свойств соли и сушку. Применяется для сохранения рыбы, мяса, колбасных изделий.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5574063E-7708-4ABA-8E3C-63508A6FDA92}"/>
              </a:ext>
            </a:extLst>
          </p:cNvPr>
          <p:cNvSpPr txBox="1">
            <a:spLocks/>
          </p:cNvSpPr>
          <p:nvPr/>
        </p:nvSpPr>
        <p:spPr>
          <a:xfrm>
            <a:off x="502276" y="1924050"/>
            <a:ext cx="8527424" cy="130465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Маринование</a:t>
            </a:r>
            <a:r>
              <a:rPr lang="ru-RU" sz="1600" b="1" dirty="0">
                <a:solidFill>
                  <a:schemeClr val="tx2"/>
                </a:solidFill>
              </a:rPr>
              <a:t> - </a:t>
            </a:r>
            <a:r>
              <a:rPr lang="ru-RU" sz="1600" dirty="0"/>
              <a:t>Используется при переработке плодов, овощей, грибов. Консервирующим веществом при этом методе является уксусная кислота, которая губительно действует на микроорганизмы. Для  лучшей сохраняемости маринованные продукты пастеризуют или стерилизуют. </a:t>
            </a:r>
          </a:p>
          <a:p>
            <a:endParaRPr lang="ru-RU" sz="1600" dirty="0"/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6C66D3B5-28C0-4918-901E-FC4AE4D67001}"/>
              </a:ext>
            </a:extLst>
          </p:cNvPr>
          <p:cNvSpPr txBox="1">
            <a:spLocks/>
          </p:cNvSpPr>
          <p:nvPr/>
        </p:nvSpPr>
        <p:spPr>
          <a:xfrm>
            <a:off x="502276" y="3409682"/>
            <a:ext cx="8527424" cy="21338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/>
                </a:solidFill>
              </a:rPr>
              <a:t>Консерванты – </a:t>
            </a:r>
            <a:r>
              <a:rPr lang="ru-RU" sz="1600" dirty="0"/>
              <a:t>это пищевые добавки, которые увеличивают срок хранения продуктов, защищая их от порчи, вызываемой микроорганизмами.  Такие добавки добавляются в очень малых дозах, и их содержание нормируется стандартами. Консерванты присутствуют почти во всех продуктах. В напитках, кондитерских изделиях, мясных и рыбных продуктах и т. д.  В системе кодификации ЕС консервантам присвоены индексы Е 200 – Е 297.</a:t>
            </a:r>
          </a:p>
          <a:p>
            <a:endParaRPr lang="ru-RU" sz="1600" dirty="0"/>
          </a:p>
          <a:p>
            <a:endParaRPr lang="ru-RU" sz="1600" dirty="0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13A34AA-B229-420D-A6CB-2D0C41AAD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0325" y="293722"/>
            <a:ext cx="2109399" cy="1426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F84D1D2-511A-4A6F-8D0C-238C9ACBE8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0324" y="1796023"/>
            <a:ext cx="2109399" cy="1502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2CCF639-F373-4006-B952-4C4B9463E5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0324" y="3717356"/>
            <a:ext cx="2335451" cy="1513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8205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343167D-D162-42B6-A37A-1273AFB27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2826" y="590551"/>
            <a:ext cx="9805181" cy="55245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МЕТОДЫ ОПРЕДЕЛЕНИЯ КАЧЕСТВА ТОВАРОВ</a:t>
            </a:r>
          </a:p>
          <a:p>
            <a:pPr marL="0" indent="0">
              <a:buNone/>
            </a:pPr>
            <a:r>
              <a:rPr lang="ru-RU" dirty="0"/>
              <a:t>Для оценки качества товаров применяют два основных метода: органолептический и лабораторный.</a:t>
            </a:r>
          </a:p>
          <a:p>
            <a:r>
              <a:rPr lang="ru-RU" b="1" dirty="0">
                <a:solidFill>
                  <a:schemeClr val="tx2"/>
                </a:solidFill>
              </a:rPr>
              <a:t>Органолептический метод </a:t>
            </a:r>
            <a:r>
              <a:rPr lang="ru-RU" dirty="0"/>
              <a:t>основан на определении качества с помощью органов чувств человека – зрения, осязания, обоняния, вкуса и слуха: качество упаковки, внешний вид продукта, консистенция, запах и вкус.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749EB37-BD7B-4DDE-AA42-CB20C2798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E482775-2016-4B30-A4EB-FDD355E89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9729" y="2773215"/>
            <a:ext cx="3052803" cy="22860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6C63D19-F663-42F8-B6D1-EF6703D903CF}"/>
              </a:ext>
            </a:extLst>
          </p:cNvPr>
          <p:cNvSpPr txBox="1"/>
          <p:nvPr/>
        </p:nvSpPr>
        <p:spPr>
          <a:xfrm>
            <a:off x="1279649" y="2773215"/>
            <a:ext cx="725945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Упаковка должна быть ненарушенной, плотно закрытой, чистой, сухой, с полной маркировкой.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 внешним видом продукта подразумевают его форму, размер, состояние поверхности, цвет, прозрачность, вид на разрезе и т.п.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Консистенция - в зависимости от вида продукта может быть твердой, упругой, эластичной, плотной, порошкообразной, жидкой и др.</a:t>
            </a:r>
          </a:p>
        </p:txBody>
      </p:sp>
    </p:spTree>
    <p:extLst>
      <p:ext uri="{BB962C8B-B14F-4D97-AF65-F5344CB8AC3E}">
        <p14:creationId xmlns="" xmlns:p14="http://schemas.microsoft.com/office/powerpoint/2010/main" val="4852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8E15A25-DA33-4016-85A1-EA5BFFB41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C274958-3030-4FC6-BE37-D64102B7B431}"/>
              </a:ext>
            </a:extLst>
          </p:cNvPr>
          <p:cNvSpPr txBox="1"/>
          <p:nvPr/>
        </p:nvSpPr>
        <p:spPr>
          <a:xfrm>
            <a:off x="1652587" y="501650"/>
            <a:ext cx="888682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tx2"/>
                </a:solidFill>
              </a:rPr>
              <a:t>Лабораторный (инструментальный) метод</a:t>
            </a:r>
          </a:p>
          <a:p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Осуществляется с помощью измерительных приборов и химических реактивов.</a:t>
            </a:r>
          </a:p>
          <a:p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Метод отличается точностью и дает более полное представление о качестве продукта.</a:t>
            </a:r>
          </a:p>
          <a:p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Недостаток: сложность, длительность, необходимость специального оборудования и наличие подготовленного персонала.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17B2ABE-1AD5-4A49-90CB-C9CF98796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695" y="3429000"/>
            <a:ext cx="4001005" cy="30024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09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68205F-9380-69F5-4FD3-18A8E791D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899160"/>
            <a:ext cx="10610850" cy="4949189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dk1"/>
                </a:solidFill>
              </a:rPr>
              <a:t>Классификация продовольственных товаров </a:t>
            </a:r>
            <a:r>
              <a:rPr lang="ru-RU" dirty="0">
                <a:solidFill>
                  <a:schemeClr val="dk1"/>
                </a:solidFill>
              </a:rPr>
              <a:t>— это распределение их на группы или классы по общим и наиболее характерным признакам. </a:t>
            </a:r>
          </a:p>
          <a:p>
            <a:pPr algn="l"/>
            <a:r>
              <a:rPr lang="ru-RU" dirty="0">
                <a:solidFill>
                  <a:schemeClr val="dk1"/>
                </a:solidFill>
              </a:rPr>
              <a:t>В основу классификации могут быть положены различные признаки: происхождение товаров, их химический состав, назначение и т. д. </a:t>
            </a:r>
          </a:p>
          <a:p>
            <a:pPr algn="l"/>
            <a:r>
              <a:rPr lang="ru-RU" dirty="0">
                <a:solidFill>
                  <a:schemeClr val="dk1"/>
                </a:solidFill>
              </a:rPr>
              <a:t>В связи с этим существуют различные классификации продовольственных товаров, однако ни одна из них не является общепринятой.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8B49117-1289-49FF-B8DF-0CA38A436F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724400" y="6356350"/>
            <a:ext cx="2743200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56D966C-39A9-4081-9915-99ACB48C15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609" t="11945" r="2257" b="14722"/>
          <a:stretch/>
        </p:blipFill>
        <p:spPr>
          <a:xfrm>
            <a:off x="5372100" y="3539019"/>
            <a:ext cx="6543675" cy="3318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218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3E8B7A-E552-34ED-FADF-0CCD01F8F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15561"/>
            <a:ext cx="11430000" cy="1941577"/>
          </a:xfrm>
        </p:spPr>
        <p:txBody>
          <a:bodyPr/>
          <a:lstStyle/>
          <a:p>
            <a:r>
              <a:rPr lang="ru-RU" sz="3600" dirty="0"/>
              <a:t>По биологической классификации выделяют товары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83DBDDDA-99A1-41E2-FC16-37E0425668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724400" y="6356350"/>
            <a:ext cx="2743200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7" name="Схема 6">
            <a:extLst>
              <a:ext uri="{FF2B5EF4-FFF2-40B4-BE49-F238E27FC236}">
                <a16:creationId xmlns="" xmlns:a16="http://schemas.microsoft.com/office/drawing/2014/main" id="{ECF95D30-A32B-439E-8946-667F7441DFC1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989223301"/>
              </p:ext>
            </p:extLst>
          </p:nvPr>
        </p:nvGraphicFramePr>
        <p:xfrm>
          <a:off x="6210302" y="1900769"/>
          <a:ext cx="5257798" cy="442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>
            <a:extLst>
              <a:ext uri="{FF2B5EF4-FFF2-40B4-BE49-F238E27FC236}">
                <a16:creationId xmlns="" xmlns:a16="http://schemas.microsoft.com/office/drawing/2014/main" id="{FB175E16-9D07-48A6-81F2-C6C3C322FF7D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68553526"/>
              </p:ext>
            </p:extLst>
          </p:nvPr>
        </p:nvGraphicFramePr>
        <p:xfrm>
          <a:off x="1895475" y="1576920"/>
          <a:ext cx="5429250" cy="5111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93018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1692B79D-19BB-A27A-BF12-168FD59A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2672"/>
            <a:ext cx="11430000" cy="1941577"/>
          </a:xfrm>
        </p:spPr>
        <p:txBody>
          <a:bodyPr/>
          <a:lstStyle/>
          <a:p>
            <a:r>
              <a:rPr lang="ru-RU" dirty="0"/>
              <a:t>Торговая классификация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1B772F09-F17A-BC5B-7621-505F7EA2E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2" name="Таблица 12">
            <a:extLst>
              <a:ext uri="{FF2B5EF4-FFF2-40B4-BE49-F238E27FC236}">
                <a16:creationId xmlns="" xmlns:a16="http://schemas.microsoft.com/office/drawing/2014/main" id="{E43487ED-F919-4E2C-89DC-AD7FBA94CE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43604942"/>
              </p:ext>
            </p:extLst>
          </p:nvPr>
        </p:nvGraphicFramePr>
        <p:xfrm>
          <a:off x="1076325" y="1485901"/>
          <a:ext cx="9821864" cy="473173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910932">
                  <a:extLst>
                    <a:ext uri="{9D8B030D-6E8A-4147-A177-3AD203B41FA5}">
                      <a16:colId xmlns="" xmlns:a16="http://schemas.microsoft.com/office/drawing/2014/main" val="3416708785"/>
                    </a:ext>
                  </a:extLst>
                </a:gridCol>
                <a:gridCol w="4910932">
                  <a:extLst>
                    <a:ext uri="{9D8B030D-6E8A-4147-A177-3AD203B41FA5}">
                      <a16:colId xmlns="" xmlns:a16="http://schemas.microsoft.com/office/drawing/2014/main" val="2985792266"/>
                    </a:ext>
                  </a:extLst>
                </a:gridCol>
              </a:tblGrid>
              <a:tr h="73885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Бакалейные товары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Гастрономические товары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34010681"/>
                  </a:ext>
                </a:extLst>
              </a:tr>
              <a:tr h="3629828">
                <a:tc>
                  <a:txBody>
                    <a:bodyPr/>
                    <a:lstStyle/>
                    <a:p>
                      <a:r>
                        <a:rPr lang="ru-RU" sz="3200" dirty="0"/>
                        <a:t>мука, крупа, крахмал, сахар, макаронные изделия,</a:t>
                      </a:r>
                    </a:p>
                    <a:p>
                      <a:r>
                        <a:rPr lang="ru-RU" sz="3200" dirty="0"/>
                        <a:t>чай, кофе , соль, дрожжи, </a:t>
                      </a:r>
                    </a:p>
                    <a:p>
                      <a:r>
                        <a:rPr lang="ru-RU" sz="3200" dirty="0"/>
                        <a:t>растительные масла, </a:t>
                      </a:r>
                    </a:p>
                    <a:p>
                      <a:r>
                        <a:rPr lang="ru-RU" sz="3200" dirty="0"/>
                        <a:t>уксус, пряности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колбасы, мясные копчености, копченая рыба, мясные и рыбные консервы, сыры, коровье масло, сгущенное молоко, молоко и некоторые приправы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08031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8564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F9C8B3-94C1-46C8-9173-411DED032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-62865"/>
            <a:ext cx="11430000" cy="1941577"/>
          </a:xfrm>
        </p:spPr>
        <p:txBody>
          <a:bodyPr/>
          <a:lstStyle/>
          <a:p>
            <a:r>
              <a:rPr lang="ru-RU" dirty="0"/>
              <a:t>Учебная классификация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50CE449-4B70-44DA-9681-48DAEA797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3061" y="1483941"/>
            <a:ext cx="6811650" cy="9306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dirty="0"/>
              <a:t>В её основе — общность товаров по их происхождению или основному сырью, сходству химического состава и использованию.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BAEE3C7-76BC-4C36-A749-382FAF1023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89325" y="2514474"/>
            <a:ext cx="10213350" cy="3841876"/>
          </a:xfrm>
        </p:spPr>
        <p:txBody>
          <a:bodyPr>
            <a:normAutofit/>
          </a:bodyPr>
          <a:lstStyle/>
          <a:p>
            <a:r>
              <a:rPr lang="ru-RU" sz="2000" dirty="0"/>
              <a:t>зерно-мучные</a:t>
            </a:r>
          </a:p>
          <a:p>
            <a:r>
              <a:rPr lang="ru-RU" sz="2000" dirty="0"/>
              <a:t>плодоовощные товары и грибы</a:t>
            </a:r>
          </a:p>
          <a:p>
            <a:r>
              <a:rPr lang="ru-RU" sz="2000" dirty="0" err="1"/>
              <a:t>крахмалопродукты</a:t>
            </a:r>
            <a:endParaRPr lang="ru-RU" sz="2000" dirty="0"/>
          </a:p>
          <a:p>
            <a:r>
              <a:rPr lang="ru-RU" sz="2000" dirty="0"/>
              <a:t> сахар, мед, кондитерские товары</a:t>
            </a:r>
          </a:p>
          <a:p>
            <a:r>
              <a:rPr lang="ru-RU" sz="2000" dirty="0"/>
              <a:t> вкусовые</a:t>
            </a:r>
          </a:p>
          <a:p>
            <a:r>
              <a:rPr lang="ru-RU" sz="2000" dirty="0"/>
              <a:t> пищевые жиры</a:t>
            </a:r>
          </a:p>
          <a:p>
            <a:r>
              <a:rPr lang="ru-RU" sz="2000" dirty="0"/>
              <a:t> молочные товары; яичные; мясные</a:t>
            </a:r>
          </a:p>
          <a:p>
            <a:r>
              <a:rPr lang="ru-RU" sz="2000" dirty="0"/>
              <a:t> рыбные товары</a:t>
            </a:r>
          </a:p>
          <a:p>
            <a:r>
              <a:rPr lang="ru-RU" sz="2000" dirty="0"/>
              <a:t> пищевые концентраты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FB6B90A-D608-428B-A8D7-86C9D9DBC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17" name="Группа 16">
            <a:extLst>
              <a:ext uri="{FF2B5EF4-FFF2-40B4-BE49-F238E27FC236}">
                <a16:creationId xmlns="" xmlns:a16="http://schemas.microsoft.com/office/drawing/2014/main" id="{48A62F6C-08CB-4991-B3C3-C2875F06DD3F}"/>
              </a:ext>
            </a:extLst>
          </p:cNvPr>
          <p:cNvGrpSpPr/>
          <p:nvPr/>
        </p:nvGrpSpPr>
        <p:grpSpPr>
          <a:xfrm>
            <a:off x="7320600" y="1218679"/>
            <a:ext cx="4029075" cy="5137671"/>
            <a:chOff x="7467600" y="1583804"/>
            <a:chExt cx="3735075" cy="4799162"/>
          </a:xfrm>
        </p:grpSpPr>
        <p:sp>
          <p:nvSpPr>
            <p:cNvPr id="13" name="Шестиугольник 12">
              <a:extLst>
                <a:ext uri="{FF2B5EF4-FFF2-40B4-BE49-F238E27FC236}">
                  <a16:creationId xmlns="" xmlns:a16="http://schemas.microsoft.com/office/drawing/2014/main" id="{53EF44DE-B18C-4FE0-ADF6-B2F3B118E7BE}"/>
                </a:ext>
              </a:extLst>
            </p:cNvPr>
            <p:cNvSpPr/>
            <p:nvPr/>
          </p:nvSpPr>
          <p:spPr>
            <a:xfrm>
              <a:off x="7467600" y="2556000"/>
              <a:ext cx="2038350" cy="1813620"/>
            </a:xfrm>
            <a:prstGeom prst="hexagon">
              <a:avLst/>
            </a:prstGeom>
            <a:blipFill>
              <a:blip r:embed="rId2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="" xmlns:a16="http://schemas.microsoft.com/office/drawing/2014/main" id="{01A7C4CF-D65C-4D08-AC92-4524C0BFF1AF}"/>
                </a:ext>
              </a:extLst>
            </p:cNvPr>
            <p:cNvSpPr/>
            <p:nvPr/>
          </p:nvSpPr>
          <p:spPr>
            <a:xfrm>
              <a:off x="9164325" y="3541910"/>
              <a:ext cx="2038350" cy="1813620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Шестиугольник 14">
              <a:extLst>
                <a:ext uri="{FF2B5EF4-FFF2-40B4-BE49-F238E27FC236}">
                  <a16:creationId xmlns="" xmlns:a16="http://schemas.microsoft.com/office/drawing/2014/main" id="{F26D090E-8E59-47AE-A6F7-3DABEF13B52F}"/>
                </a:ext>
              </a:extLst>
            </p:cNvPr>
            <p:cNvSpPr/>
            <p:nvPr/>
          </p:nvSpPr>
          <p:spPr>
            <a:xfrm>
              <a:off x="7467600" y="4569346"/>
              <a:ext cx="2038350" cy="1813620"/>
            </a:xfrm>
            <a:prstGeom prst="hexagon">
              <a:avLst/>
            </a:prstGeom>
            <a:blipFill>
              <a:blip r:embed="rId4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="" xmlns:a16="http://schemas.microsoft.com/office/drawing/2014/main" id="{742D0F80-71BE-48C2-9C44-6854C2837CAF}"/>
                </a:ext>
              </a:extLst>
            </p:cNvPr>
            <p:cNvSpPr/>
            <p:nvPr/>
          </p:nvSpPr>
          <p:spPr>
            <a:xfrm>
              <a:off x="9164325" y="1583804"/>
              <a:ext cx="2038350" cy="1813620"/>
            </a:xfrm>
            <a:prstGeom prst="hexagon">
              <a:avLst/>
            </a:prstGeom>
            <a:blipFill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191778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B737AC-93A4-4A97-A0B7-D4D2CF95A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138" y="417821"/>
            <a:ext cx="9176627" cy="1365124"/>
          </a:xfrm>
        </p:spPr>
        <p:txBody>
          <a:bodyPr/>
          <a:lstStyle/>
          <a:p>
            <a:pPr algn="l"/>
            <a:r>
              <a:rPr lang="ru-RU" sz="2800" dirty="0"/>
              <a:t>В зависимости от назначения пищевые продукты подразделяются на следующие группы: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E523747-53F6-4589-9621-E61787E55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75" y="1624966"/>
            <a:ext cx="8401049" cy="4613909"/>
          </a:xfrm>
        </p:spPr>
        <p:txBody>
          <a:bodyPr>
            <a:normAutofit fontScale="92500"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Продукты массового потребления</a:t>
            </a:r>
            <a:r>
              <a:rPr lang="ru-RU" sz="2400" b="1" dirty="0"/>
              <a:t>, выработанные по традиционной технологии и предназначенные для питания основных групп населения.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Лечебные (диетические) и лечебно-профилактические продукты </a:t>
            </a:r>
            <a:r>
              <a:rPr lang="ru-RU" sz="2400" b="1" dirty="0"/>
              <a:t>— специально созданные для профилактического и лечебного питания (витаминизированные, низкожировые, низкокалорийные, с повышенным содержанием пищевых волокон, уменьшенным количеством сахара и т. д.).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Продукты детского питания </a:t>
            </a:r>
            <a:r>
              <a:rPr lang="ru-RU" sz="2400" b="1" dirty="0"/>
              <a:t>— специально созданные для питания здоровых и больных детей до трехлетнего возраста.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497C1EE-1015-40B0-BBAF-EFA862C75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="" xmlns:a16="http://schemas.microsoft.com/office/drawing/2014/main" id="{6328FFBA-F486-439E-8CB7-AB51DF787FDC}"/>
              </a:ext>
            </a:extLst>
          </p:cNvPr>
          <p:cNvSpPr/>
          <p:nvPr/>
        </p:nvSpPr>
        <p:spPr>
          <a:xfrm>
            <a:off x="9202274" y="514169"/>
            <a:ext cx="2380792" cy="2265861"/>
          </a:xfrm>
          <a:prstGeom prst="flowChartConnector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="" xmlns:a16="http://schemas.microsoft.com/office/drawing/2014/main" id="{2BEDF275-B368-47AE-B93E-282C28F258AA}"/>
              </a:ext>
            </a:extLst>
          </p:cNvPr>
          <p:cNvSpPr/>
          <p:nvPr/>
        </p:nvSpPr>
        <p:spPr>
          <a:xfrm>
            <a:off x="9202274" y="2428801"/>
            <a:ext cx="2380792" cy="2265861"/>
          </a:xfrm>
          <a:prstGeom prst="flowChartConnector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="" xmlns:a16="http://schemas.microsoft.com/office/drawing/2014/main" id="{600DA6BC-3A55-4078-B52C-450154815140}"/>
              </a:ext>
            </a:extLst>
          </p:cNvPr>
          <p:cNvSpPr/>
          <p:nvPr/>
        </p:nvSpPr>
        <p:spPr>
          <a:xfrm>
            <a:off x="9202274" y="4429199"/>
            <a:ext cx="2380792" cy="2265861"/>
          </a:xfrm>
          <a:prstGeom prst="flowChartConnector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166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F219D65-37E7-4C59-950A-3099DAF3A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405" y="514350"/>
            <a:ext cx="8324850" cy="5829300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Ассортиментом</a:t>
            </a:r>
            <a:r>
              <a:rPr lang="ru-RU" sz="2800" dirty="0"/>
              <a:t> называют набор (совокупность) товаров, объединенных по какому-либо признаку. </a:t>
            </a:r>
          </a:p>
          <a:p>
            <a:pPr marL="0" indent="0">
              <a:buNone/>
            </a:pPr>
            <a:r>
              <a:rPr lang="ru-RU" sz="2800" dirty="0"/>
              <a:t>Различают ассортимент промышленный и торговый. 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Промышленный</a:t>
            </a:r>
            <a:r>
              <a:rPr lang="ru-RU" sz="2800" dirty="0"/>
              <a:t> ассортимент объединяет изделия, вырабатываемые на данном предприятии (ассортимент предприятия) или определенной отраслью промышленности (ассортимент отрасли). 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Торговый</a:t>
            </a:r>
            <a:r>
              <a:rPr lang="ru-RU" sz="2800" dirty="0"/>
              <a:t> ассортимент — это номенклатура товаров, реализуемых через оптовую и розничную сеть. Он подразделяется на ассортимент предприятия (магазина, базы) и ассортимент товарной группы (кондитерских, молочных, мясных и т. д. товаров).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6924442-A224-4687-B4FC-A6A600586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3577D4D-CED5-4CC0-8AF2-F3890E48D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4934" y="1942335"/>
            <a:ext cx="2798915" cy="1486665"/>
          </a:xfrm>
          <a:prstGeom prst="rect">
            <a:avLst/>
          </a:prstGeom>
        </p:spPr>
      </p:pic>
      <p:sp>
        <p:nvSpPr>
          <p:cNvPr id="8" name="Блок-схема: узел 7">
            <a:extLst>
              <a:ext uri="{FF2B5EF4-FFF2-40B4-BE49-F238E27FC236}">
                <a16:creationId xmlns="" xmlns:a16="http://schemas.microsoft.com/office/drawing/2014/main" id="{F8BDEF00-E47B-4B24-95DA-A94D289187EF}"/>
              </a:ext>
            </a:extLst>
          </p:cNvPr>
          <p:cNvSpPr/>
          <p:nvPr/>
        </p:nvSpPr>
        <p:spPr>
          <a:xfrm>
            <a:off x="8873255" y="3958459"/>
            <a:ext cx="3067050" cy="1486665"/>
          </a:xfrm>
          <a:prstGeom prst="flowChartConnector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002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1A683C-2201-4373-B96F-9C44CBB84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Химический состав продовольственных товаров 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="" xmlns:a16="http://schemas.microsoft.com/office/drawing/2014/main" id="{1716B69E-B2D2-4ECE-974F-7FD36230A9E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="" xmlns:p14="http://schemas.microsoft.com/office/powerpoint/2010/main" val="2818298173"/>
              </p:ext>
            </p:extLst>
          </p:nvPr>
        </p:nvGraphicFramePr>
        <p:xfrm>
          <a:off x="1198563" y="1984249"/>
          <a:ext cx="9699624" cy="369296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852041">
                  <a:extLst>
                    <a:ext uri="{9D8B030D-6E8A-4147-A177-3AD203B41FA5}">
                      <a16:colId xmlns="" xmlns:a16="http://schemas.microsoft.com/office/drawing/2014/main" val="3413775270"/>
                    </a:ext>
                  </a:extLst>
                </a:gridCol>
                <a:gridCol w="4847583">
                  <a:extLst>
                    <a:ext uri="{9D8B030D-6E8A-4147-A177-3AD203B41FA5}">
                      <a16:colId xmlns="" xmlns:a16="http://schemas.microsoft.com/office/drawing/2014/main" val="716863581"/>
                    </a:ext>
                  </a:extLst>
                </a:gridCol>
              </a:tblGrid>
              <a:tr h="746778">
                <a:tc>
                  <a:txBody>
                    <a:bodyPr/>
                    <a:lstStyle/>
                    <a:p>
                      <a:r>
                        <a:rPr lang="ru-RU" dirty="0"/>
                        <a:t>Органические вещества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Неорганические вещества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93469172"/>
                  </a:ext>
                </a:extLst>
              </a:tr>
              <a:tr h="2946191">
                <a:tc>
                  <a:txBody>
                    <a:bodyPr/>
                    <a:lstStyle/>
                    <a:p>
                      <a:r>
                        <a:rPr lang="ru-RU" sz="2400" dirty="0"/>
                        <a:t>углеводы, жиры, азотсодержащие вещества, ферменты, витамины, фенольные соединения, органические кислоты, красящие и ароматические (пахучие) вещества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/>
                        <a:t>вода и минеральные (зольные) соединения </a:t>
                      </a:r>
                    </a:p>
                    <a:p>
                      <a:endParaRPr lang="ru-RU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19308581"/>
                  </a:ext>
                </a:extLst>
              </a:tr>
            </a:tbl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CA0547F-C6BC-42B9-885A-A3D7F7A5C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9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TM11161285">
      <a:dk1>
        <a:srgbClr val="000000"/>
      </a:dk1>
      <a:lt1>
        <a:srgbClr val="FFFFFF"/>
      </a:lt1>
      <a:dk2>
        <a:srgbClr val="9C350D"/>
      </a:dk2>
      <a:lt2>
        <a:srgbClr val="E7E6E6"/>
      </a:lt2>
      <a:accent1>
        <a:srgbClr val="EF9316"/>
      </a:accent1>
      <a:accent2>
        <a:srgbClr val="C1B46A"/>
      </a:accent2>
      <a:accent3>
        <a:srgbClr val="4AAF72"/>
      </a:accent3>
      <a:accent4>
        <a:srgbClr val="569EB7"/>
      </a:accent4>
      <a:accent5>
        <a:srgbClr val="D07DF8"/>
      </a:accent5>
      <a:accent6>
        <a:srgbClr val="F97E5C"/>
      </a:accent6>
      <a:hlink>
        <a:srgbClr val="0563C1"/>
      </a:hlink>
      <a:folHlink>
        <a:srgbClr val="954F72"/>
      </a:folHlink>
    </a:clrScheme>
    <a:fontScheme name="Custom 113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M11161285_win32_SL_V10" id="{EDA0DED9-7866-43C7-AAE0-FF2BF7894006}" vid="{392D8875-CB51-4401-81BF-DCAE09DF28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120E86-8EBF-4A45-BB42-6385F45559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98E2AA-96EA-44F8-9A2C-8D407107E61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B31796BC-EFB4-4758-9E84-D19E82556C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2064</Words>
  <Application>Microsoft Office PowerPoint</Application>
  <PresentationFormat>Произвольный</PresentationFormat>
  <Paragraphs>168</Paragraphs>
  <Slides>27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Berlin</vt:lpstr>
      <vt:lpstr>Товароведение продовольственных товаров</vt:lpstr>
      <vt:lpstr>Товароведение</vt:lpstr>
      <vt:lpstr>Слайд 3</vt:lpstr>
      <vt:lpstr>По биологической классификации выделяют товары </vt:lpstr>
      <vt:lpstr>Торговая классификация</vt:lpstr>
      <vt:lpstr>Учебная классификация</vt:lpstr>
      <vt:lpstr>В зависимости от назначения пищевые продукты подразделяются на следующие группы: </vt:lpstr>
      <vt:lpstr>Слайд 8</vt:lpstr>
      <vt:lpstr>Химический состав продовольственных товаров </vt:lpstr>
      <vt:lpstr>Вода</vt:lpstr>
      <vt:lpstr>Слайд 11</vt:lpstr>
      <vt:lpstr>Минеральные вещества</vt:lpstr>
      <vt:lpstr>Слайд 13</vt:lpstr>
      <vt:lpstr>Белки</vt:lpstr>
      <vt:lpstr>Жиры</vt:lpstr>
      <vt:lpstr>Углеводы</vt:lpstr>
      <vt:lpstr>Витамины</vt:lpstr>
      <vt:lpstr>Слайд 18</vt:lpstr>
      <vt:lpstr>Прочие вещества пищевых продуктов</vt:lpstr>
      <vt:lpstr>Прочие вещества пищевых продуктов</vt:lpstr>
      <vt:lpstr>калорийность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MARKETING MEETING</dc:title>
  <dc:creator>Dinara</dc:creator>
  <cp:lastModifiedBy>Admin</cp:lastModifiedBy>
  <cp:revision>22</cp:revision>
  <dcterms:created xsi:type="dcterms:W3CDTF">2024-01-24T18:09:33Z</dcterms:created>
  <dcterms:modified xsi:type="dcterms:W3CDTF">2024-09-17T11:43:42Z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