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304" r:id="rId4"/>
    <p:sldId id="306" r:id="rId5"/>
    <p:sldId id="307" r:id="rId6"/>
    <p:sldId id="308" r:id="rId7"/>
    <p:sldId id="305" r:id="rId8"/>
    <p:sldId id="302" r:id="rId9"/>
    <p:sldId id="303" r:id="rId10"/>
    <p:sldId id="309" r:id="rId11"/>
    <p:sldId id="286" r:id="rId12"/>
    <p:sldId id="312" r:id="rId13"/>
    <p:sldId id="264" r:id="rId14"/>
    <p:sldId id="265" r:id="rId15"/>
    <p:sldId id="266" r:id="rId16"/>
    <p:sldId id="268" r:id="rId17"/>
    <p:sldId id="270" r:id="rId18"/>
    <p:sldId id="288" r:id="rId19"/>
    <p:sldId id="311" r:id="rId20"/>
    <p:sldId id="287" r:id="rId21"/>
    <p:sldId id="289" r:id="rId22"/>
    <p:sldId id="274" r:id="rId23"/>
    <p:sldId id="293" r:id="rId24"/>
    <p:sldId id="295" r:id="rId25"/>
    <p:sldId id="296" r:id="rId26"/>
    <p:sldId id="298" r:id="rId27"/>
    <p:sldId id="299" r:id="rId28"/>
    <p:sldId id="301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8CEB22-8749-46D3-A057-4FE9B37070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FA0A61-90DC-45DC-B01F-226367F145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9490C6-2AEE-4F45-BFB7-0CAE4E69A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3B12CD-A23F-40C3-BDD2-1988F370F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C84965-51A6-43EF-A547-FCBF5BECE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5A1B3EA-1923-428E-A5E0-25789CAA1F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31B9759-6441-4C0A-9C1D-58E9BC60BA30}"/>
              </a:ext>
            </a:extLst>
          </p:cNvPr>
          <p:cNvSpPr/>
          <p:nvPr userDrawn="1"/>
        </p:nvSpPr>
        <p:spPr>
          <a:xfrm>
            <a:off x="267855" y="237836"/>
            <a:ext cx="11665527" cy="6382327"/>
          </a:xfrm>
          <a:prstGeom prst="rect">
            <a:avLst/>
          </a:prstGeom>
          <a:noFill/>
          <a:ln w="666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30E932C-F99F-42C3-968E-D095F306F6F5}"/>
              </a:ext>
            </a:extLst>
          </p:cNvPr>
          <p:cNvSpPr/>
          <p:nvPr userDrawn="1"/>
        </p:nvSpPr>
        <p:spPr>
          <a:xfrm>
            <a:off x="5373255" y="1657785"/>
            <a:ext cx="4645891" cy="4253055"/>
          </a:xfrm>
          <a:custGeom>
            <a:avLst/>
            <a:gdLst>
              <a:gd name="connsiteX0" fmla="*/ 0 w 11665527"/>
              <a:gd name="connsiteY0" fmla="*/ 0 h 2378073"/>
              <a:gd name="connsiteX1" fmla="*/ 11665527 w 11665527"/>
              <a:gd name="connsiteY1" fmla="*/ 0 h 2378073"/>
              <a:gd name="connsiteX2" fmla="*/ 11665527 w 11665527"/>
              <a:gd name="connsiteY2" fmla="*/ 2378073 h 2378073"/>
              <a:gd name="connsiteX3" fmla="*/ 0 w 11665527"/>
              <a:gd name="connsiteY3" fmla="*/ 2378073 h 2378073"/>
              <a:gd name="connsiteX4" fmla="*/ 0 w 11665527"/>
              <a:gd name="connsiteY4" fmla="*/ 0 h 2378073"/>
              <a:gd name="connsiteX0" fmla="*/ 0 w 11665527"/>
              <a:gd name="connsiteY0" fmla="*/ 572655 h 2950728"/>
              <a:gd name="connsiteX1" fmla="*/ 9698181 w 11665527"/>
              <a:gd name="connsiteY1" fmla="*/ 0 h 2950728"/>
              <a:gd name="connsiteX2" fmla="*/ 11665527 w 11665527"/>
              <a:gd name="connsiteY2" fmla="*/ 2950728 h 2950728"/>
              <a:gd name="connsiteX3" fmla="*/ 0 w 11665527"/>
              <a:gd name="connsiteY3" fmla="*/ 2950728 h 2950728"/>
              <a:gd name="connsiteX4" fmla="*/ 0 w 11665527"/>
              <a:gd name="connsiteY4" fmla="*/ 572655 h 2950728"/>
              <a:gd name="connsiteX0" fmla="*/ 0 w 10178473"/>
              <a:gd name="connsiteY0" fmla="*/ 572655 h 4253055"/>
              <a:gd name="connsiteX1" fmla="*/ 9698181 w 10178473"/>
              <a:gd name="connsiteY1" fmla="*/ 0 h 4253055"/>
              <a:gd name="connsiteX2" fmla="*/ 10178473 w 10178473"/>
              <a:gd name="connsiteY2" fmla="*/ 4253055 h 4253055"/>
              <a:gd name="connsiteX3" fmla="*/ 0 w 10178473"/>
              <a:gd name="connsiteY3" fmla="*/ 2950728 h 4253055"/>
              <a:gd name="connsiteX4" fmla="*/ 0 w 10178473"/>
              <a:gd name="connsiteY4" fmla="*/ 572655 h 4253055"/>
              <a:gd name="connsiteX0" fmla="*/ 0 w 10178473"/>
              <a:gd name="connsiteY0" fmla="*/ 572655 h 4253055"/>
              <a:gd name="connsiteX1" fmla="*/ 9698181 w 10178473"/>
              <a:gd name="connsiteY1" fmla="*/ 0 h 4253055"/>
              <a:gd name="connsiteX2" fmla="*/ 10178473 w 10178473"/>
              <a:gd name="connsiteY2" fmla="*/ 4253055 h 4253055"/>
              <a:gd name="connsiteX3" fmla="*/ 6040582 w 10178473"/>
              <a:gd name="connsiteY3" fmla="*/ 4114510 h 4253055"/>
              <a:gd name="connsiteX4" fmla="*/ 0 w 10178473"/>
              <a:gd name="connsiteY4" fmla="*/ 572655 h 4253055"/>
              <a:gd name="connsiteX0" fmla="*/ 0 w 4645891"/>
              <a:gd name="connsiteY0" fmla="*/ 572655 h 4253055"/>
              <a:gd name="connsiteX1" fmla="*/ 4165599 w 4645891"/>
              <a:gd name="connsiteY1" fmla="*/ 0 h 4253055"/>
              <a:gd name="connsiteX2" fmla="*/ 4645891 w 4645891"/>
              <a:gd name="connsiteY2" fmla="*/ 4253055 h 4253055"/>
              <a:gd name="connsiteX3" fmla="*/ 508000 w 4645891"/>
              <a:gd name="connsiteY3" fmla="*/ 4114510 h 4253055"/>
              <a:gd name="connsiteX4" fmla="*/ 0 w 4645891"/>
              <a:gd name="connsiteY4" fmla="*/ 572655 h 4253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5891" h="4253055">
                <a:moveTo>
                  <a:pt x="0" y="572655"/>
                </a:moveTo>
                <a:lnTo>
                  <a:pt x="4165599" y="0"/>
                </a:lnTo>
                <a:lnTo>
                  <a:pt x="4645891" y="4253055"/>
                </a:lnTo>
                <a:lnTo>
                  <a:pt x="508000" y="4114510"/>
                </a:lnTo>
                <a:lnTo>
                  <a:pt x="0" y="572655"/>
                </a:lnTo>
                <a:close/>
              </a:path>
            </a:pathLst>
          </a:custGeom>
          <a:solidFill>
            <a:schemeClr val="bg1">
              <a:alpha val="62000"/>
            </a:schemeClr>
          </a:solidFill>
          <a:ln w="666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857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37A1DC-E9F6-4771-B914-5BB7A72A5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50E4533-3532-43A7-86D6-18006E42CF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61F5B7-400B-4E85-99CC-9EF606514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429974-CD57-43EB-AE7A-B52ECFCE3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F50E48-7119-4DDB-81B8-320746072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439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6F816DB-7D02-49F5-85AB-E6BA42075E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D6A5790-C829-4EE1-AD6F-01BA6DC9F5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9600BA-5BD8-4307-99EE-D80F582ED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C23D15-822C-46C4-8D40-87B314BD2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1FCFAB-A41B-4057-85E2-9DE066AC4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573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CA7431-21BB-4C79-9C36-338726888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3DF6F9-DDA6-4CBF-99BA-5A4E65492E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3D6F73-6CCA-442D-8B43-D5025378E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EE6112-7151-49A5-B799-CCB8DD629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7D6978-094A-408B-8C4A-CD8E52ED8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962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2760DB-51AC-4704-BE8A-526623F72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DB436E-A489-45ED-9C76-754863275E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B7CA72-7539-4D17-B2B1-F8D07FD74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9238F8-7715-4AD9-B9E7-B692EE5B1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C024DC-423A-4169-94E8-8D7794A58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323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BB7664-8B0E-4E4D-AC09-B82BDA4D6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524B03-0F7A-4670-A634-18AB0A141F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FFD17F-8565-4CF3-B17D-868344480D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5E76164-8D9B-4B74-BC01-73FADB41C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51D213-6FB8-4093-9090-D96B5F254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127C5F-702D-4BD9-912D-BA6BAEAFC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438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E0689E-4118-4BA3-8472-E4D1ACC23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C6A38F-A9A0-481D-89BD-BC10762131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35CD21E-F100-4E92-8AF1-55A52CC2A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216368B-883D-49E5-AFE2-E53016D820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0789A56-B14D-42FA-919E-8AB94A828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DE0DE55-BF36-469E-894A-3AE8F0F3D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FC45B7B-7B37-45E8-B032-FCDAA3E4B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E6E9A09-0CDD-4808-8C86-6C03849EE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602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004ABF-4D3A-42BA-923E-5BC13B580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DD6B723-40B5-4E71-9C34-A0A5C3C5B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B837806-AD95-4221-A63A-13928278D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4F2C429-35D3-4278-9B02-D76B4DEED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33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3BBFF43-4E55-48AE-A7E0-1CE591EBB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71F636-922D-44DC-8723-818C7AC3B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5115A12-5237-40C8-A363-D9E87F635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86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8A5993-C7ED-40BD-AF6D-FC2659035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8BDC7B-6A55-488E-9394-9BC81C80E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55AB70-4B16-4C99-8735-F0881388E6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A9AD7-73F7-44B5-81C7-CD4E13D2A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5546BF-1853-4D1D-B6FE-3CBA17991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05954F-A376-4EB8-8BB7-B4A0DC106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332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51933F-7430-4475-826C-B64CFEE99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831F1E0-44E4-4115-90B0-1D057E137C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E3C3CAB-5CD5-4D5E-9D36-29344D6641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1C28F73-C0DD-4414-BABC-C7A03397C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B488-239D-4213-9D80-3762A439F580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1648CFB-58B8-40D0-9908-EA8307BD6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38A96E-D396-4F8C-8690-5BBE8803B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422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4F580C-0DF5-4EFE-9C98-116FD3159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30A29D-3215-4D3C-89D7-1AD3A4A71A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E4C641-AED7-463D-94E0-CE8B52672B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9B488-239D-4213-9D80-3762A439F580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0E316D-0CC7-46E9-93A8-4C9227FE3C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7484C5-4B5D-42ED-BDB1-71E24ABFBE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C6BA4-CB40-4C9C-B081-848B1047CD5B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222C58A-35CB-45BF-B983-9D244B33329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1AFD3C6-F4C1-4A48-AC20-A148EC9DDA6F}"/>
              </a:ext>
            </a:extLst>
          </p:cNvPr>
          <p:cNvSpPr/>
          <p:nvPr userDrawn="1"/>
        </p:nvSpPr>
        <p:spPr>
          <a:xfrm>
            <a:off x="267855" y="237836"/>
            <a:ext cx="11665527" cy="6382327"/>
          </a:xfrm>
          <a:prstGeom prst="rect">
            <a:avLst/>
          </a:prstGeom>
          <a:noFill/>
          <a:ln w="666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4FE2073-9418-4C36-870A-0B432BD9A071}"/>
              </a:ext>
            </a:extLst>
          </p:cNvPr>
          <p:cNvSpPr/>
          <p:nvPr userDrawn="1"/>
        </p:nvSpPr>
        <p:spPr>
          <a:xfrm>
            <a:off x="420255" y="390236"/>
            <a:ext cx="11365345" cy="6102639"/>
          </a:xfrm>
          <a:prstGeom prst="rect">
            <a:avLst/>
          </a:prstGeom>
          <a:solidFill>
            <a:schemeClr val="bg1">
              <a:alpha val="79000"/>
            </a:schemeClr>
          </a:solidFill>
          <a:ln w="666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706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vk.com/wall-217794372_188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oo-krgv.ru/direction/rest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2CA050-84AF-4CD5-9C42-87B535B928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21009058">
            <a:off x="5394054" y="2499455"/>
            <a:ext cx="4435306" cy="1859089"/>
          </a:xfrm>
        </p:spPr>
        <p:txBody>
          <a:bodyPr>
            <a:noAutofit/>
            <a:scene3d>
              <a:camera prst="isometricOffAxis2Left"/>
              <a:lightRig rig="threePt" dir="t"/>
            </a:scene3d>
          </a:bodyPr>
          <a:lstStyle/>
          <a:p>
            <a:r>
              <a:rPr lang="ru-RU" sz="4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Родительское собрание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2B3F92D-4D22-4ECD-A1E4-0C8DA4005C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21009058">
            <a:off x="4883972" y="4399845"/>
            <a:ext cx="5606473" cy="1655762"/>
          </a:xfrm>
        </p:spPr>
        <p:txBody>
          <a:bodyPr>
            <a:normAutofit/>
            <a:scene3d>
              <a:camera prst="isometricOffAxis2Left"/>
              <a:lightRig rig="threePt" dir="t"/>
            </a:scene3d>
          </a:bodyPr>
          <a:lstStyle/>
          <a:p>
            <a:pPr>
              <a:spcBef>
                <a:spcPts val="0"/>
              </a:spcBef>
            </a:pPr>
            <a:r>
              <a:rPr lang="ru-RU" sz="1600" dirty="0"/>
              <a:t>ГБОУ СОШ №478</a:t>
            </a:r>
          </a:p>
          <a:p>
            <a:pPr>
              <a:spcBef>
                <a:spcPts val="0"/>
              </a:spcBef>
            </a:pPr>
            <a:r>
              <a:rPr lang="ru-RU" sz="1600" dirty="0"/>
              <a:t>Красногвардейский район</a:t>
            </a:r>
          </a:p>
          <a:p>
            <a:pPr>
              <a:spcBef>
                <a:spcPts val="0"/>
              </a:spcBef>
            </a:pPr>
            <a:r>
              <a:rPr lang="ru-RU" sz="1600" dirty="0"/>
              <a:t>г. Санкт-Петербург</a:t>
            </a:r>
          </a:p>
          <a:p>
            <a:pPr>
              <a:spcBef>
                <a:spcPts val="0"/>
              </a:spcBef>
            </a:pPr>
            <a:endParaRPr lang="ru-RU" sz="1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20E070-B12E-4B71-990E-D268515F7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4" y="355111"/>
            <a:ext cx="1851804" cy="200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601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A244CA-D2CC-4FE4-AA80-DEAF864C0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842" y="365126"/>
            <a:ext cx="11534274" cy="645528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семейных традиций в воспитании детей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ED62AB-E002-4629-B725-35D4E4FA3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4" y="1251284"/>
            <a:ext cx="11534274" cy="5241590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Порождают и воспитывают в людях важные ценности: любовь к семье, уважение к родным, заботу о близких, правильное понимание семьи и её роли в жизни.</a:t>
            </a: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Укрепляют семьи и привязанности, делают разнообразной жизнь в кругу родственников – совместное времяпрепровождение становится интереснее.</a:t>
            </a: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Способствуют формированию семейных ценностей.</a:t>
            </a: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Укрепляют в детях чувство благодарности к родителям, а также к бабушкам и дедушкам, прививая уважение к старшему поколению.</a:t>
            </a: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Дают супругам ощущение незыблемости, стабильности семейных отношений.</a:t>
            </a: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Создают положительный заряд и хорошие воспоминания на всю жизнь.</a:t>
            </a: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Помогают ребёнку развить личность.</a:t>
            </a:r>
          </a:p>
          <a:p>
            <a:pPr marL="0" indent="0" algn="just">
              <a:buNone/>
            </a:pPr>
            <a:r>
              <a:rPr lang="ru-RU" sz="31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Дают ребёнку чувство безопасности.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538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tatar-inform.ru/images/uploads/900e36ee6f13e6339687fd56b9c1c13e.JPG">
            <a:extLst>
              <a:ext uri="{FF2B5EF4-FFF2-40B4-BE49-F238E27FC236}">
                <a16:creationId xmlns:a16="http://schemas.microsoft.com/office/drawing/2014/main" id="{C010CA7E-52E3-4343-B017-19760A08E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642938"/>
            <a:ext cx="11144250" cy="557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153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7892C7-9D66-4F10-A8F1-606597154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365125"/>
            <a:ext cx="11277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НА МУРИНСКОЙ ДОРОГЕ  Д. 17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16.02.2024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ADF889-D7C0-4BEB-9E8B-CB9A85B85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11:00-12.30 уличные гуляния "Весёлая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масленница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13.00-14.15 концерт в актовом зале "Родная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масленница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13.00-15.00 - спортивные командные игры (спортивные залы)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A65F938-6114-4104-8366-FD06F0105C47}"/>
              </a:ext>
            </a:extLst>
          </p:cNvPr>
          <p:cNvSpPr/>
          <p:nvPr/>
        </p:nvSpPr>
        <p:spPr>
          <a:xfrm>
            <a:off x="2032000" y="2274837"/>
            <a:ext cx="711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381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2">
            <a:extLst>
              <a:ext uri="{FF2B5EF4-FFF2-40B4-BE49-F238E27FC236}">
                <a16:creationId xmlns:a16="http://schemas.microsoft.com/office/drawing/2014/main" id="{85E526EA-3D28-42A8-9662-1A33F8AEA574}"/>
              </a:ext>
            </a:extLst>
          </p:cNvPr>
          <p:cNvGrpSpPr>
            <a:grpSpLocks/>
          </p:cNvGrpSpPr>
          <p:nvPr/>
        </p:nvGrpSpPr>
        <p:grpSpPr bwMode="auto">
          <a:xfrm>
            <a:off x="3116758" y="2389461"/>
            <a:ext cx="5272088" cy="1590676"/>
            <a:chOff x="1055" y="1988"/>
            <a:chExt cx="3321" cy="1002"/>
          </a:xfrm>
        </p:grpSpPr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A6769D9B-B7CA-4147-A2B6-E35E88A3787D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277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84114D10-EAD4-49B0-AF4F-31E869E5E4BD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091" y="1952"/>
              <a:ext cx="838" cy="910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>
              <a:extLst>
                <a:ext uri="{FF2B5EF4-FFF2-40B4-BE49-F238E27FC236}">
                  <a16:creationId xmlns:a16="http://schemas.microsoft.com/office/drawing/2014/main" id="{E2E886BF-F980-4301-87F9-779DF66F393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060" y="2020"/>
              <a:ext cx="2316" cy="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4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Безопасность </a:t>
              </a:r>
            </a:p>
            <a:p>
              <a:pPr algn="ctr"/>
              <a:r>
                <a:rPr lang="ru-RU" sz="4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обучающихся</a:t>
              </a:r>
              <a:endParaRPr lang="en-US" sz="5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6">
              <a:extLst>
                <a:ext uri="{FF2B5EF4-FFF2-40B4-BE49-F238E27FC236}">
                  <a16:creationId xmlns:a16="http://schemas.microsoft.com/office/drawing/2014/main" id="{90AD5570-70C0-4F34-9FDD-72DFD9CCBDD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423" y="2137"/>
              <a:ext cx="31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4800" b="1" dirty="0">
                  <a:solidFill>
                    <a:srgbClr val="FFFFFF"/>
                  </a:solidFill>
                </a:rPr>
                <a:t>3</a:t>
              </a:r>
              <a:endParaRPr lang="en-US" sz="48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FB7C1C7-847F-49C8-B048-216D654EFF3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048" y="407683"/>
            <a:ext cx="1061445" cy="114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26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2">
            <a:extLst>
              <a:ext uri="{FF2B5EF4-FFF2-40B4-BE49-F238E27FC236}">
                <a16:creationId xmlns:a16="http://schemas.microsoft.com/office/drawing/2014/main" id="{85E526EA-3D28-42A8-9662-1A33F8AEA574}"/>
              </a:ext>
            </a:extLst>
          </p:cNvPr>
          <p:cNvGrpSpPr>
            <a:grpSpLocks/>
          </p:cNvGrpSpPr>
          <p:nvPr/>
        </p:nvGrpSpPr>
        <p:grpSpPr bwMode="auto">
          <a:xfrm>
            <a:off x="555296" y="589505"/>
            <a:ext cx="4708525" cy="555625"/>
            <a:chOff x="1248" y="2640"/>
            <a:chExt cx="2966" cy="350"/>
          </a:xfrm>
        </p:grpSpPr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A6769D9B-B7CA-4147-A2B6-E35E88A3787D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277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84114D10-EAD4-49B0-AF4F-31E869E5E4BD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>
              <a:extLst>
                <a:ext uri="{FF2B5EF4-FFF2-40B4-BE49-F238E27FC236}">
                  <a16:creationId xmlns:a16="http://schemas.microsoft.com/office/drawing/2014/main" id="{E2E886BF-F980-4301-87F9-779DF66F393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36" y="2645"/>
              <a:ext cx="247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Безопасность обучающегося</a:t>
              </a:r>
              <a:endPara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6">
              <a:extLst>
                <a:ext uri="{FF2B5EF4-FFF2-40B4-BE49-F238E27FC236}">
                  <a16:creationId xmlns:a16="http://schemas.microsoft.com/office/drawing/2014/main" id="{90AD5570-70C0-4F34-9FDD-72DFD9CCBDD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FB7C1C7-847F-49C8-B048-216D654EFF3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048" y="407683"/>
            <a:ext cx="1061445" cy="11465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54CCB4-8A59-4AE6-A3A1-224D544D7858}"/>
              </a:ext>
            </a:extLst>
          </p:cNvPr>
          <p:cNvSpPr txBox="1"/>
          <p:nvPr/>
        </p:nvSpPr>
        <p:spPr>
          <a:xfrm>
            <a:off x="860096" y="1297438"/>
            <a:ext cx="89884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в школе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пластиковые карточки (для входа в школу)</a:t>
            </a:r>
          </a:p>
          <a:p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47D766-6FF7-4070-A23C-455B82025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6" y="2623133"/>
            <a:ext cx="3209366" cy="24449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3D6699-44D5-4E41-A28A-0DAE8832DB8F}"/>
              </a:ext>
            </a:extLst>
          </p:cNvPr>
          <p:cNvSpPr txBox="1"/>
          <p:nvPr/>
        </p:nvSpPr>
        <p:spPr>
          <a:xfrm>
            <a:off x="3909087" y="2427758"/>
            <a:ext cx="4174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Личную карту обучающегося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запрещено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передавать третьим лицам!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7253BC-5125-4DB1-B98B-F6F82034E2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4104">
            <a:off x="7724299" y="2355692"/>
            <a:ext cx="3840488" cy="243840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223E44B-FBF2-4A68-884B-F1E3FAE9C5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4255">
            <a:off x="8491193" y="3013618"/>
            <a:ext cx="746504" cy="62154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E04567-7863-4E76-A5BA-175ED73659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8224">
            <a:off x="9977443" y="3024926"/>
            <a:ext cx="746504" cy="62154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86A75ED-70FB-4697-BD50-20FC51BC70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973" y="4407722"/>
            <a:ext cx="2536661" cy="1932475"/>
          </a:xfrm>
          <a:prstGeom prst="rect">
            <a:avLst/>
          </a:prstGeom>
        </p:spPr>
      </p:pic>
      <p:sp>
        <p:nvSpPr>
          <p:cNvPr id="6" name="Символ &quot;Запрещено&quot; 5">
            <a:extLst>
              <a:ext uri="{FF2B5EF4-FFF2-40B4-BE49-F238E27FC236}">
                <a16:creationId xmlns:a16="http://schemas.microsoft.com/office/drawing/2014/main" id="{77395273-B1F1-40E7-BB09-654FEB204EF1}"/>
              </a:ext>
            </a:extLst>
          </p:cNvPr>
          <p:cNvSpPr/>
          <p:nvPr/>
        </p:nvSpPr>
        <p:spPr>
          <a:xfrm>
            <a:off x="4937307" y="4316291"/>
            <a:ext cx="1991999" cy="1871792"/>
          </a:xfrm>
          <a:prstGeom prst="noSmoking">
            <a:avLst>
              <a:gd name="adj" fmla="val 2197"/>
            </a:avLst>
          </a:prstGeom>
          <a:solidFill>
            <a:srgbClr val="A50021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52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2">
            <a:extLst>
              <a:ext uri="{FF2B5EF4-FFF2-40B4-BE49-F238E27FC236}">
                <a16:creationId xmlns:a16="http://schemas.microsoft.com/office/drawing/2014/main" id="{85E526EA-3D28-42A8-9662-1A33F8AEA574}"/>
              </a:ext>
            </a:extLst>
          </p:cNvPr>
          <p:cNvGrpSpPr>
            <a:grpSpLocks/>
          </p:cNvGrpSpPr>
          <p:nvPr/>
        </p:nvGrpSpPr>
        <p:grpSpPr bwMode="auto">
          <a:xfrm>
            <a:off x="555296" y="589505"/>
            <a:ext cx="4708525" cy="555625"/>
            <a:chOff x="1248" y="2640"/>
            <a:chExt cx="2966" cy="350"/>
          </a:xfrm>
        </p:grpSpPr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A6769D9B-B7CA-4147-A2B6-E35E88A3787D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277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84114D10-EAD4-49B0-AF4F-31E869E5E4BD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>
              <a:extLst>
                <a:ext uri="{FF2B5EF4-FFF2-40B4-BE49-F238E27FC236}">
                  <a16:creationId xmlns:a16="http://schemas.microsoft.com/office/drawing/2014/main" id="{E2E886BF-F980-4301-87F9-779DF66F393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36" y="2645"/>
              <a:ext cx="247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Безопасность обучающегося</a:t>
              </a:r>
              <a:endPara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6">
              <a:extLst>
                <a:ext uri="{FF2B5EF4-FFF2-40B4-BE49-F238E27FC236}">
                  <a16:creationId xmlns:a16="http://schemas.microsoft.com/office/drawing/2014/main" id="{90AD5570-70C0-4F34-9FDD-72DFD9CCBDD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FB7C1C7-847F-49C8-B048-216D654EFF3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048" y="407683"/>
            <a:ext cx="1061445" cy="11465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54CCB4-8A59-4AE6-A3A1-224D544D7858}"/>
              </a:ext>
            </a:extLst>
          </p:cNvPr>
          <p:cNvSpPr txBox="1"/>
          <p:nvPr/>
        </p:nvSpPr>
        <p:spPr>
          <a:xfrm>
            <a:off x="860096" y="1039575"/>
            <a:ext cx="8988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в школе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Запрещенные предметы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884D273-33C5-4BB4-8AAE-6DCA733DD92B}"/>
              </a:ext>
            </a:extLst>
          </p:cNvPr>
          <p:cNvSpPr/>
          <p:nvPr/>
        </p:nvSpPr>
        <p:spPr>
          <a:xfrm>
            <a:off x="311770" y="1741336"/>
            <a:ext cx="1156845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Любые виды оружия и боеприпасов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Имитаторы и муляжи оружия и боеприпасов;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Взрывчатые вещества, взрывные устройства, дымовые шашки, сигнальные ракеты;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Пиротехнические изделия (фейерверки; бенгальские огни, салюты, хлопушки и т.п.);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Электрошоковые устройства;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Газовые баллончики, аэрозольные распылители нервнопаралитического и слезоточивого воздействия;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Колющие и режущие предметы;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Предметы и вещества, представляющие опасность для жизни и здоровья ученика или окружающих лиц, которые могут быть использованы в качестве огнестрельного или холодного оружия;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Огнеопасные, взрывчатые, ядовитые, отравляющие и едко пахнущие вещества;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Легковоспламеняющиеся, пожароопасные материалы, предметы, жидкости и вещества;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Радиоактивные материалы и вещества;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Табачные изделия, электронные сигареты, наркотические и психотропные вещества и средства, вызывающие опьянение или отравление;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 Алкоголь, спиртосодержащие напитки, пиво, энергетические напитки.</a:t>
            </a:r>
          </a:p>
        </p:txBody>
      </p:sp>
    </p:spTree>
    <p:extLst>
      <p:ext uri="{BB962C8B-B14F-4D97-AF65-F5344CB8AC3E}">
        <p14:creationId xmlns:p14="http://schemas.microsoft.com/office/powerpoint/2010/main" val="4014004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2">
            <a:extLst>
              <a:ext uri="{FF2B5EF4-FFF2-40B4-BE49-F238E27FC236}">
                <a16:creationId xmlns:a16="http://schemas.microsoft.com/office/drawing/2014/main" id="{85E526EA-3D28-42A8-9662-1A33F8AEA574}"/>
              </a:ext>
            </a:extLst>
          </p:cNvPr>
          <p:cNvGrpSpPr>
            <a:grpSpLocks/>
          </p:cNvGrpSpPr>
          <p:nvPr/>
        </p:nvGrpSpPr>
        <p:grpSpPr bwMode="auto">
          <a:xfrm>
            <a:off x="555296" y="589505"/>
            <a:ext cx="4708525" cy="555625"/>
            <a:chOff x="1248" y="2640"/>
            <a:chExt cx="2966" cy="350"/>
          </a:xfrm>
        </p:grpSpPr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A6769D9B-B7CA-4147-A2B6-E35E88A3787D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277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84114D10-EAD4-49B0-AF4F-31E869E5E4BD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>
              <a:extLst>
                <a:ext uri="{FF2B5EF4-FFF2-40B4-BE49-F238E27FC236}">
                  <a16:creationId xmlns:a16="http://schemas.microsoft.com/office/drawing/2014/main" id="{E2E886BF-F980-4301-87F9-779DF66F393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36" y="2645"/>
              <a:ext cx="247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Безопасность обучающегося</a:t>
              </a:r>
              <a:endPara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6">
              <a:extLst>
                <a:ext uri="{FF2B5EF4-FFF2-40B4-BE49-F238E27FC236}">
                  <a16:creationId xmlns:a16="http://schemas.microsoft.com/office/drawing/2014/main" id="{90AD5570-70C0-4F34-9FDD-72DFD9CCBDD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FFFFFF"/>
                  </a:solidFill>
                </a:rPr>
                <a:t>1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FB7C1C7-847F-49C8-B048-216D654EFF3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048" y="407683"/>
            <a:ext cx="1061445" cy="11465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54CCB4-8A59-4AE6-A3A1-224D544D7858}"/>
              </a:ext>
            </a:extLst>
          </p:cNvPr>
          <p:cNvSpPr txBox="1"/>
          <p:nvPr/>
        </p:nvSpPr>
        <p:spPr>
          <a:xfrm>
            <a:off x="860096" y="1297438"/>
            <a:ext cx="10280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в школе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Общие правила поведения в школе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289431C-BA40-47F4-9308-877C3B10E339}"/>
              </a:ext>
            </a:extLst>
          </p:cNvPr>
          <p:cNvSpPr/>
          <p:nvPr/>
        </p:nvSpPr>
        <p:spPr>
          <a:xfrm>
            <a:off x="553673" y="2449972"/>
            <a:ext cx="111548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+mj-lt"/>
              <a:buAutoNum type="arabicPeriod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пропускать занятия без уважительной причины.</a:t>
            </a:r>
          </a:p>
          <a:p>
            <a:pPr algn="just">
              <a:buFont typeface="+mj-lt"/>
              <a:buAutoNum type="arabicPeriod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учебные требования учителя.</a:t>
            </a:r>
          </a:p>
          <a:p>
            <a:pPr algn="just">
              <a:buFont typeface="+mj-lt"/>
              <a:buAutoNum type="arabicPeriod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Иметь необходимые для учебного процесса школьные принадлежности.</a:t>
            </a:r>
          </a:p>
          <a:p>
            <a:pPr algn="just">
              <a:buFont typeface="+mj-lt"/>
              <a:buAutoNum type="arabicPeriod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расписание занятий, в случае освобождения от физкультуры находиться в спортзале вместе с классом на отведённых местах.</a:t>
            </a:r>
          </a:p>
          <a:p>
            <a:pPr algn="just">
              <a:buFont typeface="+mj-lt"/>
              <a:buAutoNum type="arabicPeriod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правила внутреннего распорядка:</a:t>
            </a:r>
          </a:p>
          <a:p>
            <a:pPr lvl="1"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приходить в школу не позднее, чем за пятнадцать  минут до начала занятий;</a:t>
            </a:r>
          </a:p>
          <a:p>
            <a:pPr lvl="1"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 входе в школу здороваться, вытирать ноги.</a:t>
            </a:r>
          </a:p>
        </p:txBody>
      </p:sp>
    </p:spTree>
    <p:extLst>
      <p:ext uri="{BB962C8B-B14F-4D97-AF65-F5344CB8AC3E}">
        <p14:creationId xmlns:p14="http://schemas.microsoft.com/office/powerpoint/2010/main" val="2311180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2">
            <a:extLst>
              <a:ext uri="{FF2B5EF4-FFF2-40B4-BE49-F238E27FC236}">
                <a16:creationId xmlns:a16="http://schemas.microsoft.com/office/drawing/2014/main" id="{85E526EA-3D28-42A8-9662-1A33F8AEA574}"/>
              </a:ext>
            </a:extLst>
          </p:cNvPr>
          <p:cNvGrpSpPr>
            <a:grpSpLocks/>
          </p:cNvGrpSpPr>
          <p:nvPr/>
        </p:nvGrpSpPr>
        <p:grpSpPr bwMode="auto">
          <a:xfrm>
            <a:off x="555296" y="589505"/>
            <a:ext cx="4708525" cy="555625"/>
            <a:chOff x="1248" y="2640"/>
            <a:chExt cx="2966" cy="350"/>
          </a:xfrm>
        </p:grpSpPr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A6769D9B-B7CA-4147-A2B6-E35E88A3787D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277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84114D10-EAD4-49B0-AF4F-31E869E5E4BD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>
              <a:extLst>
                <a:ext uri="{FF2B5EF4-FFF2-40B4-BE49-F238E27FC236}">
                  <a16:creationId xmlns:a16="http://schemas.microsoft.com/office/drawing/2014/main" id="{E2E886BF-F980-4301-87F9-779DF66F393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36" y="2645"/>
              <a:ext cx="247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Безопасность обучающегося</a:t>
              </a:r>
              <a:endPara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6">
              <a:extLst>
                <a:ext uri="{FF2B5EF4-FFF2-40B4-BE49-F238E27FC236}">
                  <a16:creationId xmlns:a16="http://schemas.microsoft.com/office/drawing/2014/main" id="{90AD5570-70C0-4F34-9FDD-72DFD9CCBDD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FFFFFF"/>
                  </a:solidFill>
                </a:rPr>
                <a:t>1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FB7C1C7-847F-49C8-B048-216D654EFF3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048" y="407683"/>
            <a:ext cx="1061445" cy="11465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54CCB4-8A59-4AE6-A3A1-224D544D7858}"/>
              </a:ext>
            </a:extLst>
          </p:cNvPr>
          <p:cNvSpPr txBox="1"/>
          <p:nvPr/>
        </p:nvSpPr>
        <p:spPr>
          <a:xfrm>
            <a:off x="860096" y="1297438"/>
            <a:ext cx="10280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в школе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Общие правила поведения в школе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289431C-BA40-47F4-9308-877C3B10E339}"/>
              </a:ext>
            </a:extLst>
          </p:cNvPr>
          <p:cNvSpPr/>
          <p:nvPr/>
        </p:nvSpPr>
        <p:spPr>
          <a:xfrm>
            <a:off x="304800" y="2128435"/>
            <a:ext cx="1140369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Являться в школу опрятно одетыми, форма одежды должна быть деловой. 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Примечание: джинсы любого цвета и покроя не относятся к деловому стилю.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Иметь сменную чистую обувь.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Соблюдать чистоту и порядок во всех помещениях школы и на пришкольной территории;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Беречь здание школы, школьное оборудование, имущество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Бережно относиться к имуществу других обучающихся и педагогов;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Экономно расходовать электроэнергию, воду, беречь тепло в холодное время года.</a:t>
            </a: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1332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50A25-E0F4-4690-A203-9ED20CB5B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Беречь здание школы, школьное оборудование, имущество!!!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8A71594-C4BA-4C64-8A19-ABD8475AFB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2269" y="1841667"/>
            <a:ext cx="2449231" cy="43093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A9F05A-451E-4B28-8BE6-EA89564028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500" y="1841665"/>
            <a:ext cx="2959102" cy="43093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34D9F4-AE27-4B49-964A-8750E4E43A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2602" y="1841666"/>
            <a:ext cx="2638948" cy="43093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92EB3EF-E9B7-4CEF-A5AE-B3262CE64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5600" y="1841667"/>
            <a:ext cx="2514600" cy="430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766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BEE7D1-49EB-4E33-8058-D4F626594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Беречь здание школы, школьное оборудование, имущество!!!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A7E2D62-C652-4135-ADE0-7B5E8D9B7E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48" y="1754188"/>
            <a:ext cx="3263503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7364FE9-1DE4-45F7-8EE3-C31E050BAA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413" y="1754188"/>
            <a:ext cx="2379114" cy="441483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0E6A5DE-F065-4FA6-A018-6AD4AF359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270" y="1754189"/>
            <a:ext cx="2640527" cy="44148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061374F-3CD2-485A-92EC-2FCB815624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6143" y="1708842"/>
            <a:ext cx="2379114" cy="446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41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>
            <a:extLst>
              <a:ext uri="{FF2B5EF4-FFF2-40B4-BE49-F238E27FC236}">
                <a16:creationId xmlns:a16="http://schemas.microsoft.com/office/drawing/2014/main" id="{87095EE7-5E11-40B9-90E8-276EB667E6BE}"/>
              </a:ext>
            </a:extLst>
          </p:cNvPr>
          <p:cNvGrpSpPr>
            <a:grpSpLocks/>
          </p:cNvGrpSpPr>
          <p:nvPr/>
        </p:nvGrpSpPr>
        <p:grpSpPr bwMode="auto">
          <a:xfrm>
            <a:off x="3116758" y="2389461"/>
            <a:ext cx="5272088" cy="1590676"/>
            <a:chOff x="1055" y="1988"/>
            <a:chExt cx="3321" cy="1002"/>
          </a:xfrm>
        </p:grpSpPr>
        <p:sp>
          <p:nvSpPr>
            <p:cNvPr id="5" name="Line 13">
              <a:extLst>
                <a:ext uri="{FF2B5EF4-FFF2-40B4-BE49-F238E27FC236}">
                  <a16:creationId xmlns:a16="http://schemas.microsoft.com/office/drawing/2014/main" id="{63344932-9FB9-4F52-B316-DF4AFA94F249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277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14">
              <a:extLst>
                <a:ext uri="{FF2B5EF4-FFF2-40B4-BE49-F238E27FC236}">
                  <a16:creationId xmlns:a16="http://schemas.microsoft.com/office/drawing/2014/main" id="{07F00D62-B9D7-4DC8-AB16-EB3D3B7F05E9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091" y="1952"/>
              <a:ext cx="838" cy="910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" name="Text Box 15">
              <a:extLst>
                <a:ext uri="{FF2B5EF4-FFF2-40B4-BE49-F238E27FC236}">
                  <a16:creationId xmlns:a16="http://schemas.microsoft.com/office/drawing/2014/main" id="{25FDCA5A-848A-4598-808C-F9739DA9D56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060" y="2020"/>
              <a:ext cx="2316" cy="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4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Родительский </a:t>
              </a:r>
            </a:p>
            <a:p>
              <a:pPr algn="ctr"/>
              <a:r>
                <a:rPr lang="ru-RU" sz="4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лекторий</a:t>
              </a:r>
              <a:endParaRPr lang="en-US" sz="5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Box 16">
              <a:extLst>
                <a:ext uri="{FF2B5EF4-FFF2-40B4-BE49-F238E27FC236}">
                  <a16:creationId xmlns:a16="http://schemas.microsoft.com/office/drawing/2014/main" id="{744AB5A4-92BD-470D-8357-C961D29E234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423" y="2137"/>
              <a:ext cx="31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4800" b="1" dirty="0">
                  <a:solidFill>
                    <a:srgbClr val="FFFFFF"/>
                  </a:solidFill>
                </a:rPr>
                <a:t>1</a:t>
              </a:r>
              <a:endParaRPr lang="en-US" sz="4800" b="1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14533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8A767AA-1B6C-4CAE-83B7-F6CD856206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926" y="368969"/>
            <a:ext cx="11486147" cy="585536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контроль родителей за личными вещами, которые несовершеннолетние берут в школу. </a:t>
            </a:r>
          </a:p>
          <a:p>
            <a:pPr marL="0" indent="0">
              <a:lnSpc>
                <a:spcPct val="100000"/>
              </a:lnSpc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НАПОМИНАЕМ! Школа не несет ответственности за вещи обучающихся.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00000"/>
              </a:lnSpc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самокатах и велосипедах должен быть индивидуальный замок, чтобы ребенок самостоятельно его мог закрепить, во избежание потери.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транспортные средства дети должны парковать в специально отведенных местах.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4236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B3A4FBA-11D7-4D94-AB24-42D707F6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12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 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«Альбом потеряшек»</a:t>
            </a:r>
          </a:p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https://vk.com/wall-217794372_188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42782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7">
            <a:extLst>
              <a:ext uri="{FF2B5EF4-FFF2-40B4-BE49-F238E27FC236}">
                <a16:creationId xmlns:a16="http://schemas.microsoft.com/office/drawing/2014/main" id="{7BB8BA41-A86E-4E76-80E8-72FEA2C9D95A}"/>
              </a:ext>
            </a:extLst>
          </p:cNvPr>
          <p:cNvGrpSpPr>
            <a:grpSpLocks/>
          </p:cNvGrpSpPr>
          <p:nvPr/>
        </p:nvGrpSpPr>
        <p:grpSpPr bwMode="auto">
          <a:xfrm>
            <a:off x="1971827" y="2520972"/>
            <a:ext cx="8002590" cy="1574802"/>
            <a:chOff x="1057" y="2587"/>
            <a:chExt cx="5041" cy="992"/>
          </a:xfrm>
        </p:grpSpPr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8A4634D7-EECE-4FA1-9841-62E6AE662E10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4657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50A0995E-A647-4677-8EAF-09A373452B7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093" y="2551"/>
              <a:ext cx="831" cy="903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>
              <a:extLst>
                <a:ext uri="{FF2B5EF4-FFF2-40B4-BE49-F238E27FC236}">
                  <a16:creationId xmlns:a16="http://schemas.microsoft.com/office/drawing/2014/main" id="{C2867A72-5101-4E64-8045-492885B1EA5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991" y="2727"/>
              <a:ext cx="3984" cy="8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 организации отдыха </a:t>
              </a:r>
            </a:p>
            <a:p>
              <a:pPr algn="ctr"/>
              <a:r>
                <a:rPr lang="ru-RU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оздоровления школьников</a:t>
              </a:r>
              <a:endParaRPr lang="en-US" sz="4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 Box 21">
              <a:extLst>
                <a:ext uri="{FF2B5EF4-FFF2-40B4-BE49-F238E27FC236}">
                  <a16:creationId xmlns:a16="http://schemas.microsoft.com/office/drawing/2014/main" id="{5259FB51-D07D-4402-9959-4A60CF6DCDE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428" y="2752"/>
              <a:ext cx="31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4800" b="1" dirty="0">
                  <a:solidFill>
                    <a:srgbClr val="FFFFFF"/>
                  </a:solidFill>
                </a:rPr>
                <a:t>4</a:t>
              </a:r>
              <a:endParaRPr lang="en-US" sz="48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79737E6-1B2F-46B0-995C-340B02BBDDE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048" y="407683"/>
            <a:ext cx="1061445" cy="114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910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52A4D7-833C-4ADA-9820-D358DCD0A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558" y="120322"/>
            <a:ext cx="10515600" cy="8861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 летних каникул</a:t>
            </a:r>
            <a:br>
              <a:rPr lang="ru-RU" sz="3600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(первая смена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27.05.2024 по 25.06.2024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84A9AB7-9299-4CF2-B415-01FE894305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7825830"/>
              </p:ext>
            </p:extLst>
          </p:nvPr>
        </p:nvGraphicFramePr>
        <p:xfrm>
          <a:off x="320843" y="1006481"/>
          <a:ext cx="11550315" cy="57311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5010">
                  <a:extLst>
                    <a:ext uri="{9D8B030D-6E8A-4147-A177-3AD203B41FA5}">
                      <a16:colId xmlns:a16="http://schemas.microsoft.com/office/drawing/2014/main" val="2085842852"/>
                    </a:ext>
                  </a:extLst>
                </a:gridCol>
                <a:gridCol w="3978442">
                  <a:extLst>
                    <a:ext uri="{9D8B030D-6E8A-4147-A177-3AD203B41FA5}">
                      <a16:colId xmlns:a16="http://schemas.microsoft.com/office/drawing/2014/main" val="114333067"/>
                    </a:ext>
                  </a:extLst>
                </a:gridCol>
                <a:gridCol w="4299284">
                  <a:extLst>
                    <a:ext uri="{9D8B030D-6E8A-4147-A177-3AD203B41FA5}">
                      <a16:colId xmlns:a16="http://schemas.microsoft.com/office/drawing/2014/main" val="2342343647"/>
                    </a:ext>
                  </a:extLst>
                </a:gridCol>
                <a:gridCol w="2887579">
                  <a:extLst>
                    <a:ext uri="{9D8B030D-6E8A-4147-A177-3AD203B41FA5}">
                      <a16:colId xmlns:a16="http://schemas.microsoft.com/office/drawing/2014/main" val="3996273995"/>
                    </a:ext>
                  </a:extLst>
                </a:gridCol>
              </a:tblGrid>
              <a:tr h="2607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№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№ школы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Адрес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Телефон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150790586"/>
                  </a:ext>
                </a:extLst>
              </a:tr>
              <a:tr h="66482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СОШ № 127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пр. Ударников, д.22, кор.3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529-41-93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794567454"/>
                  </a:ext>
                </a:extLst>
              </a:tr>
              <a:tr h="4805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СОШ № 160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шоссе Революции, д.35, кор.5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222-56-46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03247908"/>
                  </a:ext>
                </a:extLst>
              </a:tr>
              <a:tr h="4805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СОШ № 164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Пейзажная ул., д.20, стр.1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246-79-84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348647877"/>
                  </a:ext>
                </a:extLst>
              </a:tr>
              <a:tr h="4805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СОШ № 188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Стасовой, д.4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417-25-27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987120685"/>
                  </a:ext>
                </a:extLst>
              </a:tr>
              <a:tr h="4805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5.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гимназия № 196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пр. Энтузиастов, д. 28, кор.2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417-22-03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452395134"/>
                  </a:ext>
                </a:extLst>
              </a:tr>
              <a:tr h="4805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6.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СОШ № 478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Муринская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дорога, д.70, кор.2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630-32-74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092406725"/>
                  </a:ext>
                </a:extLst>
              </a:tr>
              <a:tr h="4805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7.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СОШ № 490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Новочеркасский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пр., д.50, кор.3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444-43-42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485413119"/>
                  </a:ext>
                </a:extLst>
              </a:tr>
              <a:tr h="4805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8.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СОШ № 491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пр. Энергетиков, д.9, кор.5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246-39-01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526455023"/>
                  </a:ext>
                </a:extLst>
              </a:tr>
              <a:tr h="4805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9.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СОШ № 515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Шепетовская ул., д. 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224-20-31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646273297"/>
                  </a:ext>
                </a:extLst>
              </a:tr>
              <a:tr h="4805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10.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гимназия № 628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Коммуны, д.42, кор.3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529-23-12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404081539"/>
                  </a:ext>
                </a:extLst>
              </a:tr>
              <a:tr h="4805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11.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ГБНОУ «Школа здоровья»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Хасанская, д.18 к.3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417-24-40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581587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98465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52A4D7-833C-4ADA-9820-D358DCD0A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558" y="389188"/>
            <a:ext cx="10515600" cy="8861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 летних каникул</a:t>
            </a:r>
            <a:br>
              <a:rPr lang="ru-RU" sz="3600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(вторая смена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26.06.2024 по 24.07.2024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3CE1CDEB-719A-402E-9B56-3CF8B5F521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5479342"/>
              </p:ext>
            </p:extLst>
          </p:nvPr>
        </p:nvGraphicFramePr>
        <p:xfrm>
          <a:off x="838200" y="1331495"/>
          <a:ext cx="10515600" cy="18240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663">
                  <a:extLst>
                    <a:ext uri="{9D8B030D-6E8A-4147-A177-3AD203B41FA5}">
                      <a16:colId xmlns:a16="http://schemas.microsoft.com/office/drawing/2014/main" val="2282467662"/>
                    </a:ext>
                  </a:extLst>
                </a:gridCol>
                <a:gridCol w="3866148">
                  <a:extLst>
                    <a:ext uri="{9D8B030D-6E8A-4147-A177-3AD203B41FA5}">
                      <a16:colId xmlns:a16="http://schemas.microsoft.com/office/drawing/2014/main" val="554890126"/>
                    </a:ext>
                  </a:extLst>
                </a:gridCol>
                <a:gridCol w="3767889">
                  <a:extLst>
                    <a:ext uri="{9D8B030D-6E8A-4147-A177-3AD203B41FA5}">
                      <a16:colId xmlns:a16="http://schemas.microsoft.com/office/drawing/2014/main" val="247454466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291930666"/>
                    </a:ext>
                  </a:extLst>
                </a:gridCol>
              </a:tblGrid>
              <a:tr h="1717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 dirty="0">
                          <a:effectLst/>
                        </a:rPr>
                        <a:t>№ школы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Адрес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Телефон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475774684"/>
                  </a:ext>
                </a:extLst>
              </a:tr>
              <a:tr h="7274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СОШ № 152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ул. Стахановцев, д.15, кор.2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444-02-40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827618322"/>
                  </a:ext>
                </a:extLst>
              </a:tr>
              <a:tr h="8454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0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СОШ № 195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пр. Энтузиастов, д.47, кор.2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520-10-11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263041443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158FEC1-9DD1-47B2-8017-3347F6E4B2B3}"/>
              </a:ext>
            </a:extLst>
          </p:cNvPr>
          <p:cNvSpPr/>
          <p:nvPr/>
        </p:nvSpPr>
        <p:spPr>
          <a:xfrm>
            <a:off x="465221" y="3911928"/>
            <a:ext cx="11261557" cy="593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Прием заявлений на летний отдых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будет осуществляться</a:t>
            </a:r>
            <a:r>
              <a:rPr lang="ru-RU" sz="32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E3FD22A0-4D1C-487F-ACF1-74932A684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895014"/>
              </p:ext>
            </p:extLst>
          </p:nvPr>
        </p:nvGraphicFramePr>
        <p:xfrm>
          <a:off x="838200" y="4569187"/>
          <a:ext cx="10515600" cy="12229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4125944739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56954255"/>
                    </a:ext>
                  </a:extLst>
                </a:gridCol>
              </a:tblGrid>
              <a:tr h="61145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 летнюю смену 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08.04.2024-22.05.2024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551817605"/>
                  </a:ext>
                </a:extLst>
              </a:tr>
              <a:tr h="61145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 летнюю смену 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08.04.2024-21.06.2024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611947164"/>
                  </a:ext>
                </a:extLst>
              </a:tr>
            </a:tbl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FB8F218-70C5-4F65-8147-68BEBD66E530}"/>
              </a:ext>
            </a:extLst>
          </p:cNvPr>
          <p:cNvSpPr/>
          <p:nvPr/>
        </p:nvSpPr>
        <p:spPr>
          <a:xfrm>
            <a:off x="1058779" y="5856050"/>
            <a:ext cx="10515600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способах подачи заявлений будет сообщено дополнительно.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1799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8F8634-EA4A-410F-A570-D20348A86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3864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путевок на летние смены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2EFCB-8440-48A5-8097-2D232FCD5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4" y="1138990"/>
            <a:ext cx="11614484" cy="5353884"/>
          </a:xfrm>
        </p:spPr>
        <p:txBody>
          <a:bodyPr/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Полная стоимость путевки составляет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12 789,00 руб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льготных категорий путевки предоставляются бесплатно (за счет средств бюджета Санкт-Петербурга).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работающих граждан 60% от стоимости путевки оплачивается из бюджета Санкт-Петербурга (сертификат не требуется), родительская плата в размере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5 115,60 руб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вносится на лицевой счет школы по квитанции.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Подробная информация о льготных категориях и подтверждающих документах размещена на сайте отдела образования: 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http://oo-krgv.ru/direction/rest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88830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7">
            <a:extLst>
              <a:ext uri="{FF2B5EF4-FFF2-40B4-BE49-F238E27FC236}">
                <a16:creationId xmlns:a16="http://schemas.microsoft.com/office/drawing/2014/main" id="{7BB8BA41-A86E-4E76-80E8-72FEA2C9D95A}"/>
              </a:ext>
            </a:extLst>
          </p:cNvPr>
          <p:cNvGrpSpPr>
            <a:grpSpLocks/>
          </p:cNvGrpSpPr>
          <p:nvPr/>
        </p:nvGrpSpPr>
        <p:grpSpPr bwMode="auto">
          <a:xfrm>
            <a:off x="598638" y="1719283"/>
            <a:ext cx="10252079" cy="3786192"/>
            <a:chOff x="192" y="2082"/>
            <a:chExt cx="6458" cy="2385"/>
          </a:xfrm>
        </p:grpSpPr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8A4634D7-EECE-4FA1-9841-62E6AE662E10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4657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50A0995E-A647-4677-8EAF-09A373452B7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228" y="2562"/>
              <a:ext cx="831" cy="903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>
              <a:extLst>
                <a:ext uri="{FF2B5EF4-FFF2-40B4-BE49-F238E27FC236}">
                  <a16:creationId xmlns:a16="http://schemas.microsoft.com/office/drawing/2014/main" id="{C2867A72-5101-4E64-8045-492885B1EA5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12" y="2082"/>
              <a:ext cx="5438" cy="2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40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Инструктажи </a:t>
              </a:r>
            </a:p>
            <a:p>
              <a:pPr algn="ctr"/>
              <a:r>
                <a:rPr lang="ru-RU" sz="40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технике безопасности в период весенних каникул </a:t>
              </a:r>
            </a:p>
            <a:p>
              <a:pPr algn="ctr"/>
              <a:r>
                <a:rPr lang="ru-RU" sz="40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№ 2, 4, 5, 6, 9, 30 </a:t>
              </a:r>
            </a:p>
            <a:p>
              <a:pPr algn="ctr"/>
              <a:r>
                <a:rPr lang="ru-RU" sz="40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были направлены в родительские чаты.</a:t>
              </a:r>
            </a:p>
          </p:txBody>
        </p:sp>
        <p:sp>
          <p:nvSpPr>
            <p:cNvPr id="23" name="Text Box 21">
              <a:extLst>
                <a:ext uri="{FF2B5EF4-FFF2-40B4-BE49-F238E27FC236}">
                  <a16:creationId xmlns:a16="http://schemas.microsoft.com/office/drawing/2014/main" id="{5259FB51-D07D-4402-9959-4A60CF6DCDE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87" y="2752"/>
              <a:ext cx="31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4800" b="1" dirty="0">
                  <a:solidFill>
                    <a:srgbClr val="FFFFFF"/>
                  </a:solidFill>
                </a:rPr>
                <a:t>5</a:t>
              </a:r>
              <a:endParaRPr lang="en-US" sz="48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79737E6-1B2F-46B0-995C-340B02BBDDE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048" y="407683"/>
            <a:ext cx="1061445" cy="114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39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7">
            <a:extLst>
              <a:ext uri="{FF2B5EF4-FFF2-40B4-BE49-F238E27FC236}">
                <a16:creationId xmlns:a16="http://schemas.microsoft.com/office/drawing/2014/main" id="{7BB8BA41-A86E-4E76-80E8-72FEA2C9D95A}"/>
              </a:ext>
            </a:extLst>
          </p:cNvPr>
          <p:cNvGrpSpPr>
            <a:grpSpLocks/>
          </p:cNvGrpSpPr>
          <p:nvPr/>
        </p:nvGrpSpPr>
        <p:grpSpPr bwMode="auto">
          <a:xfrm>
            <a:off x="905553" y="2505098"/>
            <a:ext cx="10220327" cy="1590677"/>
            <a:chOff x="385" y="2577"/>
            <a:chExt cx="6438" cy="1002"/>
          </a:xfrm>
        </p:grpSpPr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8A4634D7-EECE-4FA1-9841-62E6AE662E10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4657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50A0995E-A647-4677-8EAF-09A373452B7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421" y="2551"/>
              <a:ext cx="831" cy="903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>
              <a:extLst>
                <a:ext uri="{FF2B5EF4-FFF2-40B4-BE49-F238E27FC236}">
                  <a16:creationId xmlns:a16="http://schemas.microsoft.com/office/drawing/2014/main" id="{C2867A72-5101-4E64-8045-492885B1EA5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314" y="2577"/>
              <a:ext cx="5509" cy="8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Предварительные итоги 3 четверти. </a:t>
              </a:r>
            </a:p>
            <a:p>
              <a:pPr algn="ctr"/>
              <a:r>
                <a:rPr lang="ru-RU" sz="40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Плановые даты каникул. </a:t>
              </a:r>
            </a:p>
          </p:txBody>
        </p:sp>
        <p:sp>
          <p:nvSpPr>
            <p:cNvPr id="23" name="Text Box 21">
              <a:extLst>
                <a:ext uri="{FF2B5EF4-FFF2-40B4-BE49-F238E27FC236}">
                  <a16:creationId xmlns:a16="http://schemas.microsoft.com/office/drawing/2014/main" id="{5259FB51-D07D-4402-9959-4A60CF6DCDE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80" y="2725"/>
              <a:ext cx="31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4800" b="1" dirty="0">
                  <a:solidFill>
                    <a:srgbClr val="FFFFFF"/>
                  </a:solidFill>
                </a:rPr>
                <a:t>6</a:t>
              </a:r>
              <a:endParaRPr lang="en-US" sz="48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79737E6-1B2F-46B0-995C-340B02BBDDE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048" y="407683"/>
            <a:ext cx="1061445" cy="114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6154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7">
            <a:extLst>
              <a:ext uri="{FF2B5EF4-FFF2-40B4-BE49-F238E27FC236}">
                <a16:creationId xmlns:a16="http://schemas.microsoft.com/office/drawing/2014/main" id="{7BB8BA41-A86E-4E76-80E8-72FEA2C9D95A}"/>
              </a:ext>
            </a:extLst>
          </p:cNvPr>
          <p:cNvGrpSpPr>
            <a:grpSpLocks/>
          </p:cNvGrpSpPr>
          <p:nvPr/>
        </p:nvGrpSpPr>
        <p:grpSpPr bwMode="auto">
          <a:xfrm>
            <a:off x="905553" y="2520973"/>
            <a:ext cx="9307514" cy="1574802"/>
            <a:chOff x="385" y="2587"/>
            <a:chExt cx="5863" cy="992"/>
          </a:xfrm>
        </p:grpSpPr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8A4634D7-EECE-4FA1-9841-62E6AE662E10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4657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50A0995E-A647-4677-8EAF-09A373452B7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421" y="2551"/>
              <a:ext cx="831" cy="903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>
              <a:extLst>
                <a:ext uri="{FF2B5EF4-FFF2-40B4-BE49-F238E27FC236}">
                  <a16:creationId xmlns:a16="http://schemas.microsoft.com/office/drawing/2014/main" id="{C2867A72-5101-4E64-8045-492885B1EA5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674" y="2713"/>
              <a:ext cx="457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48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Разные вопросы </a:t>
              </a:r>
            </a:p>
          </p:txBody>
        </p:sp>
        <p:sp>
          <p:nvSpPr>
            <p:cNvPr id="23" name="Text Box 21">
              <a:extLst>
                <a:ext uri="{FF2B5EF4-FFF2-40B4-BE49-F238E27FC236}">
                  <a16:creationId xmlns:a16="http://schemas.microsoft.com/office/drawing/2014/main" id="{5259FB51-D07D-4402-9959-4A60CF6DCDE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80" y="2725"/>
              <a:ext cx="31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4800" b="1" dirty="0">
                  <a:solidFill>
                    <a:srgbClr val="FFFFFF"/>
                  </a:solidFill>
                </a:rPr>
                <a:t>7</a:t>
              </a:r>
              <a:endParaRPr lang="en-US" sz="48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79737E6-1B2F-46B0-995C-340B02BBDDE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048" y="407683"/>
            <a:ext cx="1061445" cy="114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698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C43E56-DDF0-4F9C-9E86-D4425592D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740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Стили воспитания в семье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3E79D5-C310-429E-BA7A-B7FE369AC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053" y="962526"/>
            <a:ext cx="11421979" cy="5895474"/>
          </a:xfrm>
        </p:spPr>
        <p:txBody>
          <a:bodyPr>
            <a:normAutofit fontScale="85000" lnSpcReduction="20000"/>
          </a:bodyPr>
          <a:lstStyle/>
          <a:p>
            <a:pPr marL="514350" indent="-514350" algn="just">
              <a:buAutoNum type="arabicPeriod"/>
            </a:pPr>
            <a:r>
              <a:rPr lang="ru-RU" sz="33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Авторитарный стиль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Он подразумевает беспрекословное подчинение младших старшим. Родители чётко знают, каким должен быть их ребёнок и достигают своей цели любыми способами. Они настойчивы, решительны, неуступчивы и категоричны в своих требованиях. При этом подавляют любую инициативу со стороны ребёнка, постоянно контролируют его слова, действия и поступки.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такого воспитания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вырастают нервными, робкими и неуверенными в себе, самостоятельно неспособными решать свои проблемы, они с трудом приспосабливаются к жизни в социуме. 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Наоборот – в подростковом возрасте активные и сильные представители начинают бунтовать против жёсткого контроля, становятся конфликтными и нетерпимыми, а порой агрессивными и жестокими, относятся к окружающим людям подозрительно и враждебно. 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возможен третий вариант – в присутствии родителей такие дети могут казаться послушными и исполнительными, внешне спокойными, но как только контроль и угроза наказания исчезает, поведение ребенка становится неуправляемым.</a:t>
            </a:r>
          </a:p>
        </p:txBody>
      </p:sp>
    </p:spTree>
    <p:extLst>
      <p:ext uri="{BB962C8B-B14F-4D97-AF65-F5344CB8AC3E}">
        <p14:creationId xmlns:p14="http://schemas.microsoft.com/office/powerpoint/2010/main" val="1093805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C43E56-DDF0-4F9C-9E86-D4425592D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740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Стили воспитания в семье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3E79D5-C310-429E-BA7A-B7FE369AC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053" y="962526"/>
            <a:ext cx="11421979" cy="5895474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33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Либеральный стиль 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Такие родители предоставляют ребёнку полную свободу, у них отсутствуют правила поведения, всяческие запреты и, к сожалению, реальная помощь и советы. При этом практически нет контроля, всё пущено на самотёк, не поставлены цели воспитания и развития. Они полагают, что приобретая собственный опыт, ребёнок становится самостоятельным и ответственным. Родители доверяют ребёнку, присутствуют лёгкие и тёплые отношения, прощаются все шалости. Ребёнок имеет возможность раскрыть себя, проявить свою индивидуальность и творческие способности.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такого воспитания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Вседозволенность, инфантильность, высокая тревожность, отсутствие независимости, страх реальной деятельности и достижений. Ребёнок не понимает слов «нельзя» и «надо», не выполняет требования взрослых. В детском саду у такого ребенка возможны частые конфликты из-за того, что он не приучен уступать, слушаться старших, следовать законам и правилам. Он не способен противостоять жизненным проблемам, конфликтует с теми, кто не потакает ему, может попасть в плохую компанию, имеет психологические проблемы, склонен к депрессии. У него не сформировано чувство собственного достоинства, нет адекватной самооценки. Он замкнут и с недоверием относится к окружающим</a:t>
            </a:r>
          </a:p>
        </p:txBody>
      </p:sp>
    </p:spTree>
    <p:extLst>
      <p:ext uri="{BB962C8B-B14F-4D97-AF65-F5344CB8AC3E}">
        <p14:creationId xmlns:p14="http://schemas.microsoft.com/office/powerpoint/2010/main" val="2721773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C43E56-DDF0-4F9C-9E86-D4425592D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740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Стили воспитания в семье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3E79D5-C310-429E-BA7A-B7FE369AC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053" y="962526"/>
            <a:ext cx="11421979" cy="58954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3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3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Гиперопекающий</a:t>
            </a:r>
            <a:r>
              <a:rPr lang="ru-RU" sz="33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стиль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Родители заботятся о ребёнке и опекают его, но здесь важно не переступить ту черту, что постоянно тревожась о судьбе ребёнка, они лишают его самостоятельных поступков, неосознанно тормозят формирование у ребёнка навыков и умений. Они привыкают решать все проблемы, излишне беспокоятся о его питании и здоровье, вводят различные ограничения.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такого воспитания: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Ребёнок растёт несамостоятельным, инфантильным, капризным, неуверенным в себе. Потом он или привыкает, что всё решают за него, или в подростковом возрасте будет вырываться от контроля и опеки, научится хитрить и скрывать. Именно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гиперопека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виновата в том, что из детей потом вырастают «маменькины сынки»</a:t>
            </a:r>
          </a:p>
        </p:txBody>
      </p:sp>
    </p:spTree>
    <p:extLst>
      <p:ext uri="{BB962C8B-B14F-4D97-AF65-F5344CB8AC3E}">
        <p14:creationId xmlns:p14="http://schemas.microsoft.com/office/powerpoint/2010/main" val="2191934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C43E56-DDF0-4F9C-9E86-D4425592D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740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Стили воспитания в семье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3E79D5-C310-429E-BA7A-B7FE369AC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053" y="962526"/>
            <a:ext cx="11421979" cy="589547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33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Демократический стиль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Родители разными способами поощряют инициативу и самостоятельность со стороны ребёнка, при этом учитывая его интересы и потребности. На семейных советах дети участвуют в обсуждении проблем, к их мнению обязательно прислушиваются и принимаются совместные решения. Но в то же время родители тверды и последовательны, требуют соблюдения дисциплины. Они действуют силой своего авторитета и убеждают ребёнка учитывать и его, и свои интересы, права и обязанности. Но контроль с их стороны не является тотальным.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такого воспитания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Ребенок растёт любознательным, с активной жизненной позицией и чувством собственного достоинства. Ребёнок способен быть самостоятельным и ответственным за себя и своих близких. Он практически не подвержен негативному влиянию со стороны сверстников. В коллективе хорошо ладит с людьми, идет на уступки, продуктивно строит взаимоотношения с людьми и часто бывает лидером. Ребёнок становится инициативным, рассудительным, уверенным в себе, в будущем является поддержкой и опорой для всей семьи. </a:t>
            </a:r>
          </a:p>
        </p:txBody>
      </p:sp>
    </p:spTree>
    <p:extLst>
      <p:ext uri="{BB962C8B-B14F-4D97-AF65-F5344CB8AC3E}">
        <p14:creationId xmlns:p14="http://schemas.microsoft.com/office/powerpoint/2010/main" val="116414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E76F7F-E841-4594-94C4-259D9AF4B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Стиль воспитания в вашей семье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9EE8FC-4221-455E-BF18-9403059CB8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ru-RU" alt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простое. </a:t>
            </a:r>
          </a:p>
          <a:p>
            <a:pPr marL="0" indent="0" algn="ctr">
              <a:buNone/>
            </a:pPr>
            <a:r>
              <a:rPr lang="ru-RU" alt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Распрямите ладонь и отвечайте на вопросы. Их всего пять. </a:t>
            </a:r>
          </a:p>
          <a:p>
            <a:pPr marL="0" indent="0" algn="ctr">
              <a:buNone/>
            </a:pPr>
            <a:r>
              <a:rPr lang="ru-RU" alt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Отвечайте односложно: «Да» или «Нет».</a:t>
            </a:r>
          </a:p>
          <a:p>
            <a:pPr marL="0" indent="0" algn="ctr">
              <a:buNone/>
            </a:pPr>
            <a:endParaRPr lang="ru-RU" alt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ответили «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ru-RU" alt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загните один палец</a:t>
            </a:r>
            <a:r>
              <a:rPr lang="ru-RU" alt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 marL="0" indent="0" algn="ctr">
              <a:buNone/>
            </a:pPr>
            <a:endParaRPr lang="ru-RU" alt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ответили «</a:t>
            </a: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</a:t>
            </a:r>
            <a:r>
              <a:rPr lang="ru-RU" alt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, </a:t>
            </a: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палец остается в прежнем положении</a:t>
            </a:r>
            <a:r>
              <a:rPr lang="ru-RU" alt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179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B543B1-80FF-441A-AF07-839C64808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Стиль воспитания в вашей семье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06490A-D6BD-4E5D-AEAE-EF6BAD40B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095" y="1331495"/>
            <a:ext cx="11341767" cy="5277852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alt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altLang="ru-RU" sz="4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Можете ли вы при любых обстоятельствах, даже отчасти компрометирующих вас, сказать: «Я мать, мне можно», «Я отец, мне простительно. Я накажу, я и пожалею»?</a:t>
            </a:r>
          </a:p>
          <a:p>
            <a:pPr marL="0" indent="0" algn="just">
              <a:buNone/>
            </a:pPr>
            <a:br>
              <a:rPr lang="ru-RU" altLang="ru-RU" sz="4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4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Можете ли вы уйти из дома по делам, не попрощавшись?</a:t>
            </a:r>
          </a:p>
          <a:p>
            <a:pPr marL="0" indent="0" algn="just">
              <a:buNone/>
            </a:pPr>
            <a:br>
              <a:rPr lang="ru-RU" altLang="ru-RU" sz="4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4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Можете ли вы не навестить родственника, находящегося в больнице длительное время? (Родственник со стороны мужа, если вы женщина, или родственник со стороны жены, если вы мужчина. Причем вы знаете, что больного навещают другие родственники, и он не одинок)</a:t>
            </a:r>
          </a:p>
          <a:p>
            <a:pPr marL="0" indent="0" algn="just">
              <a:buNone/>
            </a:pPr>
            <a:br>
              <a:rPr lang="ru-RU" altLang="ru-RU" sz="4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4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Кричите ли вы на своих близких?</a:t>
            </a:r>
          </a:p>
          <a:p>
            <a:pPr marL="0" indent="0" algn="just">
              <a:buNone/>
            </a:pPr>
            <a:br>
              <a:rPr lang="ru-RU" altLang="ru-RU" sz="4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4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Утаиваете ли вы деньги от других членов семьи?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2122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F7C365-793D-40D6-BA0F-99A689F30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344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Стиль воспитания в вашей семье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A03341-709B-4316-95F9-0C43BA4B2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179" y="978568"/>
            <a:ext cx="11336421" cy="564682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altLang="ru-RU" sz="41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Подведем итог:</a:t>
            </a:r>
          </a:p>
          <a:p>
            <a:pPr marL="0" indent="0" algn="just">
              <a:buNone/>
            </a:pPr>
            <a:r>
              <a:rPr lang="ru-RU" altLang="ru-RU" sz="3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altLang="ru-RU" sz="3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на все 5 вопросов вы ответили «Да» </a:t>
            </a:r>
            <a:r>
              <a:rPr lang="ru-RU" altLang="ru-RU" sz="3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и, согласно инструкции, последовательно загибали один палец за другим, то у вашей семьи преобладает </a:t>
            </a:r>
            <a:r>
              <a:rPr lang="ru-RU" altLang="ru-RU" sz="3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авторитарный стиль руководства</a:t>
            </a:r>
            <a:r>
              <a:rPr lang="ru-RU" altLang="ru-RU" sz="3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причем вы играете не последнюю роль в его утверждении (для наглядности посмотрите на свой КУЛАК, возможно так вы поймете, что несколько перегибаете палку со своими домашними)</a:t>
            </a:r>
          </a:p>
          <a:p>
            <a:pPr marL="0" indent="0" algn="just">
              <a:buNone/>
            </a:pPr>
            <a:r>
              <a:rPr lang="ru-RU" altLang="ru-RU" sz="3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altLang="ru-RU" sz="3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вы загнули только 2-3 пальца </a:t>
            </a:r>
            <a:r>
              <a:rPr lang="ru-RU" altLang="ru-RU" sz="3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значит, еще </a:t>
            </a:r>
            <a:r>
              <a:rPr lang="ru-RU" altLang="ru-RU" sz="3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все потеряно</a:t>
            </a:r>
            <a:r>
              <a:rPr lang="ru-RU" altLang="ru-RU" sz="3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вы можете многое изменить в лучшую сторону, что касается семейных отношений. Вообще, это как раз самый распространенный вариант.</a:t>
            </a:r>
          </a:p>
          <a:p>
            <a:pPr marL="0" indent="0" algn="just">
              <a:buNone/>
            </a:pPr>
            <a:r>
              <a:rPr lang="ru-RU" altLang="ru-RU" sz="3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altLang="ru-RU" sz="3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ладонь осталась открытой </a:t>
            </a:r>
            <a:r>
              <a:rPr lang="ru-RU" altLang="ru-RU" sz="3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altLang="ru-RU" sz="3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святой человек</a:t>
            </a:r>
            <a:r>
              <a:rPr lang="ru-RU" altLang="ru-RU" sz="3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 знайте, что такого практически не бывает, так что, очевидно, вы не вполне объективно себя оцениваете.</a:t>
            </a:r>
            <a:endParaRPr lang="ru-RU" sz="3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73821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2053</Words>
  <Application>Microsoft Office PowerPoint</Application>
  <PresentationFormat>Широкоэкранный</PresentationFormat>
  <Paragraphs>198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Тема Office</vt:lpstr>
      <vt:lpstr>Родительское собрание</vt:lpstr>
      <vt:lpstr>Презентация PowerPoint</vt:lpstr>
      <vt:lpstr>Стили воспитания в семье</vt:lpstr>
      <vt:lpstr>Стили воспитания в семье</vt:lpstr>
      <vt:lpstr>Стили воспитания в семье</vt:lpstr>
      <vt:lpstr>Стили воспитания в семье</vt:lpstr>
      <vt:lpstr>Стиль воспитания в вашей семье</vt:lpstr>
      <vt:lpstr>Стиль воспитания в вашей семье</vt:lpstr>
      <vt:lpstr>Стиль воспитания в вашей семье</vt:lpstr>
      <vt:lpstr>Роль семейных традиций в воспитании детей</vt:lpstr>
      <vt:lpstr>Презентация PowerPoint</vt:lpstr>
      <vt:lpstr>МЕРОПРИЯТИЯ НА МУРИНСКОЙ ДОРОГЕ  Д. 17 16.02.2024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Беречь здание школы, школьное оборудование, имущество!!!</vt:lpstr>
      <vt:lpstr>Беречь здание школы, школьное оборудование, имущество!!!</vt:lpstr>
      <vt:lpstr>Презентация PowerPoint</vt:lpstr>
      <vt:lpstr>Презентация PowerPoint</vt:lpstr>
      <vt:lpstr>Презентация PowerPoint</vt:lpstr>
      <vt:lpstr>В период летних каникул  (первая смена 27.05.2024 по 25.06.2024)</vt:lpstr>
      <vt:lpstr>В период летних каникул  (вторая смена 26.06.2024 по 24.07.2024)</vt:lpstr>
      <vt:lpstr>Стоимость путевок на летние смены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User</cp:lastModifiedBy>
  <cp:revision>52</cp:revision>
  <dcterms:created xsi:type="dcterms:W3CDTF">2021-07-29T09:49:35Z</dcterms:created>
  <dcterms:modified xsi:type="dcterms:W3CDTF">2024-02-29T17:31:02Z</dcterms:modified>
</cp:coreProperties>
</file>