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66" r:id="rId5"/>
    <p:sldId id="265" r:id="rId6"/>
    <p:sldId id="260" r:id="rId7"/>
    <p:sldId id="261" r:id="rId8"/>
    <p:sldId id="263" r:id="rId9"/>
    <p:sldId id="264" r:id="rId10"/>
    <p:sldId id="267" r:id="rId11"/>
    <p:sldId id="268" r:id="rId12"/>
    <p:sldId id="269" r:id="rId13"/>
    <p:sldId id="270" r:id="rId14"/>
    <p:sldId id="273" r:id="rId15"/>
    <p:sldId id="271" r:id="rId16"/>
    <p:sldId id="272" r:id="rId17"/>
    <p:sldId id="274" r:id="rId18"/>
    <p:sldId id="275" r:id="rId19"/>
    <p:sldId id="284" r:id="rId20"/>
    <p:sldId id="285" r:id="rId21"/>
    <p:sldId id="276" r:id="rId22"/>
    <p:sldId id="277" r:id="rId23"/>
    <p:sldId id="278" r:id="rId24"/>
    <p:sldId id="279" r:id="rId25"/>
    <p:sldId id="282" r:id="rId26"/>
    <p:sldId id="286" r:id="rId27"/>
    <p:sldId id="287" r:id="rId28"/>
    <p:sldId id="288" r:id="rId29"/>
    <p:sldId id="281" r:id="rId30"/>
    <p:sldId id="280" r:id="rId31"/>
    <p:sldId id="283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69" d="100"/>
          <a:sy n="69" d="100"/>
        </p:scale>
        <p:origin x="564" y="4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4" y="2514601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4" y="4777381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56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9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1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32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5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1" y="4323812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4529542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4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4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31781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3244141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50" y="609600"/>
            <a:ext cx="839392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5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4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8" y="31781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3244141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2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4" y="498308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50" y="609600"/>
            <a:ext cx="8393927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8" y="491172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4" y="498308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4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189" indent="0">
              <a:buFontTx/>
              <a:buNone/>
              <a:defRPr/>
            </a:lvl2pPr>
            <a:lvl3pPr marL="914377" indent="0">
              <a:buFontTx/>
              <a:buNone/>
              <a:defRPr/>
            </a:lvl3pPr>
            <a:lvl4pPr marL="1371566" indent="0">
              <a:buFontTx/>
              <a:buNone/>
              <a:defRPr/>
            </a:lvl4pPr>
            <a:lvl5pPr marL="1828754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4" y="498308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3" y="627407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7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4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4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18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377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56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754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5943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131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32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50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31781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3244141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787784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4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30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189" indent="0">
              <a:buNone/>
              <a:defRPr sz="2000" b="1"/>
            </a:lvl2pPr>
            <a:lvl3pPr marL="914377" indent="0">
              <a:buNone/>
              <a:defRPr sz="1800" b="1"/>
            </a:lvl3pPr>
            <a:lvl4pPr marL="1371566" indent="0">
              <a:buNone/>
              <a:defRPr sz="1600" b="1"/>
            </a:lvl4pPr>
            <a:lvl5pPr marL="1828754" indent="0">
              <a:buNone/>
              <a:defRPr sz="1600" b="1"/>
            </a:lvl5pPr>
            <a:lvl6pPr marL="2285943" indent="0">
              <a:buNone/>
              <a:defRPr sz="1600" b="1"/>
            </a:lvl6pPr>
            <a:lvl7pPr marL="2743131" indent="0">
              <a:buNone/>
              <a:defRPr sz="1600" b="1"/>
            </a:lvl7pPr>
            <a:lvl8pPr marL="3200320" indent="0">
              <a:buNone/>
              <a:defRPr sz="1600" b="1"/>
            </a:lvl8pPr>
            <a:lvl9pPr marL="3657509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5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4" y="787784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4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90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4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71437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189" indent="0">
              <a:buNone/>
              <a:defRPr sz="1600"/>
            </a:lvl2pPr>
            <a:lvl3pPr marL="914377" indent="0">
              <a:buNone/>
              <a:defRPr sz="1600"/>
            </a:lvl3pPr>
            <a:lvl4pPr marL="1371566" indent="0">
              <a:buNone/>
              <a:defRPr sz="1600"/>
            </a:lvl4pPr>
            <a:lvl5pPr marL="1828754" indent="0">
              <a:buNone/>
              <a:defRPr sz="1600"/>
            </a:lvl5pPr>
            <a:lvl6pPr marL="2285943" indent="0">
              <a:buNone/>
              <a:defRPr sz="1600"/>
            </a:lvl6pPr>
            <a:lvl7pPr marL="2743131" indent="0">
              <a:buNone/>
              <a:defRPr sz="1600"/>
            </a:lvl7pPr>
            <a:lvl8pPr marL="3200320" indent="0">
              <a:buNone/>
              <a:defRPr sz="1600"/>
            </a:lvl8pPr>
            <a:lvl9pPr marL="3657509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189" indent="0">
              <a:buNone/>
              <a:defRPr sz="1200"/>
            </a:lvl2pPr>
            <a:lvl3pPr marL="914377" indent="0">
              <a:buNone/>
              <a:defRPr sz="1000"/>
            </a:lvl3pPr>
            <a:lvl4pPr marL="1371566" indent="0">
              <a:buNone/>
              <a:defRPr sz="900"/>
            </a:lvl4pPr>
            <a:lvl5pPr marL="1828754" indent="0">
              <a:buNone/>
              <a:defRPr sz="900"/>
            </a:lvl5pPr>
            <a:lvl6pPr marL="2285943" indent="0">
              <a:buNone/>
              <a:defRPr sz="900"/>
            </a:lvl6pPr>
            <a:lvl7pPr marL="2743131" indent="0">
              <a:buNone/>
              <a:defRPr sz="900"/>
            </a:lvl7pPr>
            <a:lvl8pPr marL="3200320" indent="0">
              <a:buNone/>
              <a:defRPr sz="900"/>
            </a:lvl8pPr>
            <a:lvl9pPr marL="3657509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8" y="4911727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4" y="4983089"/>
            <a:ext cx="779767" cy="365125"/>
          </a:xfrm>
        </p:spPr>
        <p:txBody>
          <a:bodyPr/>
          <a:lstStyle/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2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157"/>
            <a:ext cx="2356675" cy="6853096"/>
            <a:chOff x="6627813" y="195610"/>
            <a:chExt cx="1952625" cy="5678141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5610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6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dirty="0"/>
              <a:pPr/>
              <a:t>1/27/2025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4" y="6135810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4" y="787784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D57F1E4F-1CFF-5643-939E-217C01CDF565}" type="slidenum">
              <a:rPr lang="en-US" dirty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60" r:id="rId10"/>
    <p:sldLayoutId id="2147483661" r:id="rId11"/>
    <p:sldLayoutId id="2147483662" r:id="rId12"/>
    <p:sldLayoutId id="2147483663" r:id="rId13"/>
    <p:sldLayoutId id="2147483664" r:id="rId14"/>
    <p:sldLayoutId id="2147483658" r:id="rId15"/>
    <p:sldLayoutId id="2147483659" r:id="rId16"/>
  </p:sldLayoutIdLst>
  <p:txStyles>
    <p:titleStyle>
      <a:lvl1pPr algn="l" defTabSz="457189" rtl="0" eaLnBrk="1" latinLnBrk="0" hangingPunct="1">
        <a:spcBef>
          <a:spcPct val="0"/>
        </a:spcBef>
        <a:buNone/>
        <a:defRPr sz="3600" kern="1200">
          <a:solidFill>
            <a:schemeClr val="accent2">
              <a:lumMod val="7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891" indent="-342891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32" indent="-28574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2971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160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349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537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726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8914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103" indent="-228594" algn="l" defTabSz="457189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45718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31273" y="1323110"/>
            <a:ext cx="11573163" cy="2262781"/>
          </a:xfrm>
        </p:spPr>
        <p:txBody>
          <a:bodyPr/>
          <a:lstStyle/>
          <a:p>
            <a:r>
              <a:rPr lang="ru-RU" dirty="0" smtClean="0"/>
              <a:t>СЕВЕРНАЯ ВОЙНА 1700-1721 гг.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275178" y="3585891"/>
            <a:ext cx="8915399" cy="1126283"/>
          </a:xfrm>
        </p:spPr>
        <p:txBody>
          <a:bodyPr/>
          <a:lstStyle/>
          <a:p>
            <a:r>
              <a:rPr lang="ru-RU" dirty="0" smtClean="0"/>
              <a:t>Пар.4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049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40160" y="218124"/>
            <a:ext cx="8911687" cy="1280890"/>
          </a:xfrm>
        </p:spPr>
        <p:txBody>
          <a:bodyPr>
            <a:normAutofit/>
          </a:bodyPr>
          <a:lstStyle/>
          <a:p>
            <a:pPr algn="ctr"/>
            <a:r>
              <a:rPr lang="ru-RU" sz="5400" b="1" dirty="0" smtClean="0"/>
              <a:t>Военная реформа:</a:t>
            </a:r>
            <a:endParaRPr lang="ru-RU" sz="54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093420" y="1129725"/>
            <a:ext cx="600516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cap="none" spc="0" dirty="0" smtClean="0">
                <a:ln/>
                <a:solidFill>
                  <a:schemeClr val="accent4"/>
                </a:solidFill>
                <a:effectLst/>
              </a:rPr>
              <a:t>Регулярная армия</a:t>
            </a:r>
            <a:r>
              <a:rPr lang="ru-RU" sz="3200" b="1" dirty="0" smtClean="0">
                <a:ln/>
                <a:solidFill>
                  <a:schemeClr val="accent4"/>
                </a:solidFill>
              </a:rPr>
              <a:t>=рекруты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627274" y="1756112"/>
            <a:ext cx="7520008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3200" b="1" dirty="0">
                <a:ln/>
                <a:solidFill>
                  <a:schemeClr val="accent4"/>
                </a:solidFill>
              </a:rPr>
              <a:t>о</a:t>
            </a:r>
            <a:r>
              <a:rPr lang="ru-RU" sz="3200" b="1" cap="none" spc="0" dirty="0" smtClean="0">
                <a:ln/>
                <a:solidFill>
                  <a:schemeClr val="accent4"/>
                </a:solidFill>
                <a:effectLst/>
              </a:rPr>
              <a:t>ружейные мануфактуры</a:t>
            </a:r>
            <a:r>
              <a:rPr lang="ru-RU" sz="3200" b="1" cap="none" spc="0" dirty="0" smtClean="0">
                <a:ln/>
                <a:solidFill>
                  <a:schemeClr val="accent4"/>
                </a:solidFill>
                <a:effectLst/>
              </a:rPr>
              <a:t>, заводы</a:t>
            </a:r>
            <a:endParaRPr lang="ru-RU" sz="32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613495" y="2262476"/>
            <a:ext cx="57919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/>
                </a:solidFill>
              </a:rPr>
              <a:t>военные школы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822330" y="3948579"/>
            <a:ext cx="848982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5400" b="1" dirty="0" smtClean="0">
                <a:ln/>
                <a:solidFill>
                  <a:schemeClr val="accent4"/>
                </a:solidFill>
              </a:rPr>
              <a:t>Введение </a:t>
            </a:r>
            <a:r>
              <a:rPr lang="ru-RU" sz="5400" b="1" dirty="0" err="1" smtClean="0">
                <a:ln/>
                <a:solidFill>
                  <a:schemeClr val="accent4"/>
                </a:solidFill>
              </a:rPr>
              <a:t>воен.уставов</a:t>
            </a:r>
            <a:endParaRPr lang="ru-RU" sz="54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84982" y="3066652"/>
            <a:ext cx="93297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4"/>
                </a:solidFill>
                <a:effectLst/>
              </a:rPr>
              <a:t>Отказ от иностранных войск</a:t>
            </a:r>
            <a:endParaRPr lang="ru-RU" sz="4800" b="1" cap="none" spc="0" dirty="0">
              <a:ln/>
              <a:solidFill>
                <a:schemeClr val="accent4"/>
              </a:solidFill>
              <a:effectLst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84982" y="5042606"/>
            <a:ext cx="1125821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ru-RU" sz="4800" b="1" cap="none" spc="0" dirty="0" smtClean="0">
                <a:ln/>
                <a:solidFill>
                  <a:schemeClr val="accent4"/>
                </a:solidFill>
                <a:effectLst/>
              </a:rPr>
              <a:t>Создание военно-морского флота</a:t>
            </a:r>
            <a:endParaRPr lang="ru-RU" sz="4800" b="1" cap="none" spc="0" dirty="0">
              <a:ln/>
              <a:solidFill>
                <a:schemeClr val="accent4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28918235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400" b="1" dirty="0" smtClean="0"/>
              <a:t>Первые победы:</a:t>
            </a:r>
            <a:endParaRPr lang="ru-RU" sz="44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9718" y="1551709"/>
            <a:ext cx="4781407" cy="3777622"/>
          </a:xfrm>
        </p:spPr>
        <p:txBody>
          <a:bodyPr>
            <a:normAutofit fontScale="92500" lnSpcReduction="20000"/>
          </a:bodyPr>
          <a:lstStyle/>
          <a:p>
            <a:pPr marL="342900" lvl="0" indent="-34290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  <a:buClrTx/>
              <a:buNone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Взятие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крепостей Орешек (1702), </a:t>
            </a: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  <a:buClrTx/>
              <a:buNone/>
              <a:tabLst>
                <a:tab pos="457200" algn="l"/>
              </a:tabLst>
            </a:pP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Нарва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и Тарту (1704); </a:t>
            </a:r>
            <a:endParaRPr lang="ru-RU" sz="4000" b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Bef>
                <a:spcPts val="0"/>
              </a:spcBef>
              <a:spcAft>
                <a:spcPts val="375"/>
              </a:spcAft>
              <a:buClrTx/>
              <a:buNone/>
              <a:tabLst>
                <a:tab pos="457200" algn="l"/>
              </a:tabLst>
            </a:pP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4000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снование </a:t>
            </a:r>
            <a:r>
              <a:rPr lang="ru-RU" sz="40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Санкт‑Петербурга </a:t>
            </a:r>
            <a:r>
              <a:rPr lang="ru-RU" sz="4000" b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16 мая 1703 г.</a:t>
            </a:r>
            <a:endParaRPr lang="ru-RU" sz="3600" b="1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ru-RU" sz="3600" b="1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78689" y="1431925"/>
            <a:ext cx="7000875" cy="51905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87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16364" y="0"/>
            <a:ext cx="9084541" cy="105441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12029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81018" y="624110"/>
            <a:ext cx="9823595" cy="992254"/>
          </a:xfrm>
        </p:spPr>
        <p:txBody>
          <a:bodyPr/>
          <a:lstStyle/>
          <a:p>
            <a:pPr>
              <a:lnSpc>
                <a:spcPts val="2100"/>
              </a:lnSpc>
              <a:spcBef>
                <a:spcPts val="2550"/>
              </a:spcBef>
              <a:spcAft>
                <a:spcPts val="450"/>
              </a:spcAft>
            </a:pPr>
            <a:r>
              <a:rPr lang="ru-RU" b="1" dirty="0">
                <a:solidFill>
                  <a:srgbClr val="FF0000"/>
                </a:solidFill>
                <a:latin typeface="Helvetica" panose="020B060402020202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Перелом в войне</a:t>
            </a:r>
            <a: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/>
            </a:r>
            <a:br>
              <a:rPr lang="ru-RU" sz="2000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в битве </a:t>
            </a:r>
            <a:r>
              <a:rPr lang="ru-RU" sz="4000" b="1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при Лесной (28 сентября 1708 </a:t>
            </a:r>
            <a:r>
              <a:rPr lang="ru-RU" sz="4000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год)</a:t>
            </a:r>
            <a:endParaRPr lang="ru-RU" sz="40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342303" y="1810327"/>
            <a:ext cx="8915400" cy="377762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945" y="1529329"/>
            <a:ext cx="8862435" cy="56789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27280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5782" y="0"/>
            <a:ext cx="10547927" cy="6793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4778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50110" y="4613821"/>
            <a:ext cx="10627156" cy="960531"/>
          </a:xfrm>
        </p:spPr>
        <p:txBody>
          <a:bodyPr>
            <a:noAutofit/>
          </a:bodyPr>
          <a:lstStyle/>
          <a:p>
            <a:pPr marL="0" indent="0" algn="just">
              <a:buNone/>
            </a:pPr>
            <a:r>
              <a:rPr lang="ru-RU" sz="2000" b="1" dirty="0" smtClean="0">
                <a:solidFill>
                  <a:srgbClr val="FF0000"/>
                </a:solidFill>
              </a:rPr>
              <a:t>Итог:</a:t>
            </a:r>
            <a:r>
              <a:rPr lang="ru-RU" sz="2000" dirty="0" smtClean="0"/>
              <a:t> Битва при Лесной лишила Карла 12 материальной базы — пропитания и боеприпасов. Мазепа также не спешил выполнять свои обещания. Армия Петра, помимо трофеев (обоза и пушек) обрела уверенность в победе. Позже царь назвал </a:t>
            </a:r>
            <a:r>
              <a:rPr lang="ru-RU" sz="2000" b="1" dirty="0" smtClean="0">
                <a:solidFill>
                  <a:srgbClr val="FF0000"/>
                </a:solidFill>
              </a:rPr>
              <a:t>военный успех при Лесной «матерью Полтавской баталии». </a:t>
            </a:r>
            <a:r>
              <a:rPr lang="ru-RU" sz="2000" dirty="0" smtClean="0"/>
              <a:t>Шведы были деморализованы. К Полтаве они подошли уже практически небоеспособными: без питания, без амуниции, без пушек.</a:t>
            </a:r>
            <a:endParaRPr lang="ru-RU" sz="20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8229023" cy="4469977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88098" y="65149"/>
            <a:ext cx="2962275" cy="4476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55792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21164" y="145992"/>
            <a:ext cx="9579735" cy="1280890"/>
          </a:xfrm>
        </p:spPr>
        <p:txBody>
          <a:bodyPr>
            <a:noAutofit/>
          </a:bodyPr>
          <a:lstStyle/>
          <a:p>
            <a:r>
              <a:rPr lang="ru-RU" sz="4000" b="1" dirty="0"/>
              <a:t>ПОЛТАВСКАЯ БИТВА - 27 июня 1709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33235" y="787704"/>
            <a:ext cx="9647959" cy="6070296"/>
          </a:xfrm>
          <a:prstGeom prst="rect">
            <a:avLst/>
          </a:prstGeom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50556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83946" y="84049"/>
            <a:ext cx="7750353" cy="6773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9165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ru-RU" sz="4900" b="1" dirty="0">
                <a:solidFill>
                  <a:srgbClr val="FF0000"/>
                </a:solidFill>
                <a:latin typeface="Merriweather"/>
              </a:rPr>
              <a:t>Соотношение сил</a:t>
            </a:r>
            <a:r>
              <a:rPr lang="ru-RU" dirty="0">
                <a:solidFill>
                  <a:srgbClr val="151515"/>
                </a:solidFill>
                <a:latin typeface="Merriweather"/>
              </a:rPr>
              <a:t/>
            </a:r>
            <a:br>
              <a:rPr lang="ru-RU" dirty="0">
                <a:solidFill>
                  <a:srgbClr val="151515"/>
                </a:solidFill>
                <a:latin typeface="Merriweather"/>
              </a:rPr>
            </a:b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half" idx="1"/>
          </p:nvPr>
        </p:nvSpPr>
        <p:spPr>
          <a:xfrm>
            <a:off x="1153815" y="1718931"/>
            <a:ext cx="5236351" cy="3777622"/>
          </a:xfrm>
        </p:spPr>
        <p:txBody>
          <a:bodyPr>
            <a:noAutofit/>
          </a:bodyPr>
          <a:lstStyle/>
          <a:p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Шведская армия перед битвой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:</a:t>
            </a:r>
            <a:endParaRPr lang="ru-RU" sz="2400" b="1" u="sng" dirty="0">
              <a:solidFill>
                <a:schemeClr val="accent2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Montserrat"/>
            </a:endParaRP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51515"/>
                </a:solidFill>
                <a:latin typeface="Montserrat"/>
              </a:rPr>
              <a:t>Численность - 37000 человек (30000 шведов, 6000 казаков, 1000 валахов).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51515"/>
                </a:solidFill>
                <a:latin typeface="Montserrat"/>
              </a:rPr>
              <a:t>Орудия - 4 штуки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400" dirty="0">
                <a:solidFill>
                  <a:srgbClr val="151515"/>
                </a:solidFill>
                <a:latin typeface="Montserrat"/>
              </a:rPr>
              <a:t>Генералы - Карл 12, </a:t>
            </a:r>
            <a:r>
              <a:rPr lang="ru-RU" sz="2400" dirty="0" err="1">
                <a:solidFill>
                  <a:srgbClr val="151515"/>
                </a:solidFill>
                <a:latin typeface="Montserrat"/>
              </a:rPr>
              <a:t>Реншильд</a:t>
            </a:r>
            <a:r>
              <a:rPr lang="ru-RU" sz="2400" dirty="0">
                <a:solidFill>
                  <a:srgbClr val="151515"/>
                </a:solidFill>
                <a:latin typeface="Montserrat"/>
              </a:rPr>
              <a:t> Карл Густав, </a:t>
            </a:r>
            <a:r>
              <a:rPr lang="ru-RU" sz="2400" dirty="0" err="1">
                <a:solidFill>
                  <a:srgbClr val="151515"/>
                </a:solidFill>
                <a:latin typeface="Montserrat"/>
              </a:rPr>
              <a:t>Левенгаупт</a:t>
            </a:r>
            <a:r>
              <a:rPr lang="ru-RU" sz="2400" dirty="0">
                <a:solidFill>
                  <a:srgbClr val="151515"/>
                </a:solidFill>
                <a:latin typeface="Montserrat"/>
              </a:rPr>
              <a:t> Адам Людвиг, </a:t>
            </a:r>
            <a:r>
              <a:rPr lang="ru-RU" sz="2400" dirty="0" err="1">
                <a:solidFill>
                  <a:srgbClr val="151515"/>
                </a:solidFill>
                <a:latin typeface="Montserrat"/>
              </a:rPr>
              <a:t>Роос</a:t>
            </a:r>
            <a:r>
              <a:rPr lang="ru-RU" sz="2400" dirty="0">
                <a:solidFill>
                  <a:srgbClr val="151515"/>
                </a:solidFill>
                <a:latin typeface="Montserrat"/>
              </a:rPr>
              <a:t> Карл </a:t>
            </a:r>
            <a:r>
              <a:rPr lang="ru-RU" sz="2400" dirty="0" err="1">
                <a:solidFill>
                  <a:srgbClr val="151515"/>
                </a:solidFill>
                <a:latin typeface="Montserrat"/>
              </a:rPr>
              <a:t>Густав,Мазепа</a:t>
            </a:r>
            <a:r>
              <a:rPr lang="ru-RU" sz="2400" dirty="0">
                <a:solidFill>
                  <a:srgbClr val="151515"/>
                </a:solidFill>
                <a:latin typeface="Montserrat"/>
              </a:rPr>
              <a:t> Иван Степанович.</a:t>
            </a:r>
          </a:p>
          <a:p>
            <a:pPr marL="0" indent="0">
              <a:buNone/>
            </a:pPr>
            <a:endParaRPr lang="ru-RU" sz="2400" dirty="0"/>
          </a:p>
        </p:txBody>
      </p:sp>
      <p:sp>
        <p:nvSpPr>
          <p:cNvPr id="5" name="Объект 4"/>
          <p:cNvSpPr>
            <a:spLocks noGrp="1"/>
          </p:cNvSpPr>
          <p:nvPr>
            <p:ph sz="half" idx="2"/>
          </p:nvPr>
        </p:nvSpPr>
        <p:spPr>
          <a:xfrm>
            <a:off x="6655981" y="1718931"/>
            <a:ext cx="5454503" cy="4968948"/>
          </a:xfrm>
        </p:spPr>
        <p:txBody>
          <a:bodyPr>
            <a:normAutofit/>
          </a:bodyPr>
          <a:lstStyle/>
          <a:p>
            <a:r>
              <a:rPr lang="ru-RU" sz="2400" b="1" u="sng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Русская армия перед битвой</a:t>
            </a:r>
            <a:r>
              <a:rPr lang="ru-RU" sz="2400" b="1" u="sng" dirty="0" smtClean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Montserrat"/>
              </a:rPr>
              <a:t>: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151515"/>
                </a:solidFill>
                <a:latin typeface="Montserrat"/>
              </a:rPr>
              <a:t>Численность - 60000 человек (52000 русских, 8000 казаков) - по некоторым данным - 80000 человек.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151515"/>
                </a:solidFill>
                <a:latin typeface="Montserrat"/>
              </a:rPr>
              <a:t>Орудия - 111 штук</a:t>
            </a:r>
          </a:p>
          <a:p>
            <a:pPr>
              <a:buFont typeface="Arial" panose="020B0604020202020204" pitchFamily="34" charset="0"/>
              <a:buChar char="•"/>
            </a:pPr>
            <a:r>
              <a:rPr lang="ru-RU" sz="2200" dirty="0">
                <a:solidFill>
                  <a:srgbClr val="151515"/>
                </a:solidFill>
                <a:latin typeface="Montserrat"/>
              </a:rPr>
              <a:t>Генералы - Петр 1, Шереметев Борис Петрович, Репин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Аникита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 Иванович,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Алларт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 Людвиг Николаевич, Меньшиков Александр Данилович,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Ренне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 Карл Эдвард,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Баур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Радион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 </a:t>
            </a:r>
            <a:r>
              <a:rPr lang="ru-RU" sz="2200" dirty="0" err="1">
                <a:solidFill>
                  <a:srgbClr val="151515"/>
                </a:solidFill>
                <a:latin typeface="Montserrat"/>
              </a:rPr>
              <a:t>Христианович</a:t>
            </a:r>
            <a:r>
              <a:rPr lang="ru-RU" sz="2200" dirty="0">
                <a:solidFill>
                  <a:srgbClr val="151515"/>
                </a:solidFill>
                <a:latin typeface="Montserrat"/>
              </a:rPr>
              <a:t>, Скоропадский Иван Ильич.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5973975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Участники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Пётр Великий</a:t>
            </a:r>
          </a:p>
          <a:p>
            <a:r>
              <a:rPr lang="ru-RU" sz="2800" b="1" dirty="0" smtClean="0"/>
              <a:t>А. Меньшиков</a:t>
            </a:r>
          </a:p>
          <a:p>
            <a:r>
              <a:rPr lang="ru-RU" sz="2800" b="1" dirty="0" smtClean="0"/>
              <a:t>Б.Шереметьев</a:t>
            </a:r>
          </a:p>
          <a:p>
            <a:r>
              <a:rPr lang="ru-RU" sz="2800" b="1" dirty="0" smtClean="0"/>
              <a:t>Н. Репнин</a:t>
            </a:r>
          </a:p>
          <a:p>
            <a:r>
              <a:rPr lang="ru-RU" sz="3200" b="1" dirty="0" smtClean="0">
                <a:solidFill>
                  <a:srgbClr val="FF0000"/>
                </a:solidFill>
              </a:rPr>
              <a:t>РОССИЯ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Карл </a:t>
            </a:r>
            <a:r>
              <a:rPr lang="en-US" sz="2800" b="1" dirty="0" smtClean="0"/>
              <a:t> XII</a:t>
            </a:r>
            <a:endParaRPr lang="ru-RU" sz="2800" b="1" dirty="0" smtClean="0"/>
          </a:p>
          <a:p>
            <a:r>
              <a:rPr lang="ru-RU" sz="2800" b="1" dirty="0"/>
              <a:t>И</a:t>
            </a:r>
            <a:r>
              <a:rPr lang="ru-RU" sz="2800" b="1" dirty="0" smtClean="0"/>
              <a:t>. </a:t>
            </a:r>
            <a:r>
              <a:rPr lang="ru-RU" sz="2800" b="1" dirty="0" smtClean="0"/>
              <a:t>Мазепа</a:t>
            </a:r>
          </a:p>
          <a:p>
            <a:r>
              <a:rPr lang="ru-RU" sz="2800" b="1" dirty="0" smtClean="0"/>
              <a:t>К. Г. </a:t>
            </a:r>
            <a:r>
              <a:rPr lang="ru-RU" sz="2800" b="1" dirty="0" err="1" smtClean="0"/>
              <a:t>Реншильд</a:t>
            </a:r>
            <a:r>
              <a:rPr lang="ru-RU" sz="2800" b="1" dirty="0" smtClean="0"/>
              <a:t>, </a:t>
            </a:r>
          </a:p>
          <a:p>
            <a:r>
              <a:rPr lang="ru-RU" sz="2800" b="1" dirty="0" smtClean="0"/>
              <a:t>Л. </a:t>
            </a:r>
            <a:r>
              <a:rPr lang="ru-RU" sz="2800" b="1" dirty="0" err="1" smtClean="0"/>
              <a:t>Левенгаупт</a:t>
            </a:r>
            <a:endParaRPr lang="ru-RU" sz="2800" b="1" dirty="0" smtClean="0"/>
          </a:p>
          <a:p>
            <a:r>
              <a:rPr lang="ru-RU" sz="3200" b="1" dirty="0" smtClean="0">
                <a:solidFill>
                  <a:srgbClr val="FF0000"/>
                </a:solidFill>
              </a:rPr>
              <a:t> ШВЕЦИЯ</a:t>
            </a:r>
            <a:endParaRPr lang="ru-RU" sz="32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/>
              <a:t>Причины Северной войны:</a:t>
            </a:r>
            <a:br>
              <a:rPr lang="ru-RU" b="1" dirty="0"/>
            </a:b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754909" y="1450110"/>
            <a:ext cx="9435667" cy="4304095"/>
          </a:xfrm>
        </p:spPr>
        <p:txBody>
          <a:bodyPr/>
          <a:lstStyle/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1.	Стремление к господству на Балтике Швеции</a:t>
            </a:r>
          </a:p>
          <a:p>
            <a:r>
              <a:rPr lang="ru-RU" sz="3200" b="1" dirty="0">
                <a:latin typeface="Arial" panose="020B0604020202020204" pitchFamily="34" charset="0"/>
                <a:cs typeface="Arial" panose="020B0604020202020204" pitchFamily="34" charset="0"/>
              </a:rPr>
              <a:t>2.	Необходимость получения Россией выхода в Европу через Балтийское море и прибалтийские территории</a:t>
            </a:r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71450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Планы </a:t>
            </a:r>
            <a:r>
              <a:rPr lang="ru-RU" dirty="0" err="1" smtClean="0"/>
              <a:t>строн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Швеция – быстрая битва и разгром войск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Россия - ?</a:t>
            </a:r>
            <a:endParaRPr lang="ru-RU" sz="2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49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Итоги битвы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sp>
        <p:nvSpPr>
          <p:cNvPr id="6" name="Объект 5"/>
          <p:cNvSpPr>
            <a:spLocks noGrp="1"/>
          </p:cNvSpPr>
          <p:nvPr>
            <p:ph idx="1"/>
          </p:nvPr>
        </p:nvSpPr>
        <p:spPr>
          <a:xfrm>
            <a:off x="1940626" y="1326836"/>
            <a:ext cx="10251374" cy="3777622"/>
          </a:xfrm>
        </p:spPr>
        <p:txBody>
          <a:bodyPr>
            <a:normAutofit/>
          </a:bodyPr>
          <a:lstStyle/>
          <a:p>
            <a:r>
              <a:rPr lang="ru-RU" sz="3200" b="1" dirty="0">
                <a:solidFill>
                  <a:srgbClr val="151515"/>
                </a:solidFill>
                <a:latin typeface="Montserrat"/>
              </a:rPr>
              <a:t>безоговорочная победа русской </a:t>
            </a:r>
            <a:r>
              <a:rPr lang="ru-RU" sz="3200" b="1" dirty="0" smtClean="0">
                <a:solidFill>
                  <a:srgbClr val="151515"/>
                </a:solidFill>
                <a:latin typeface="Montserrat"/>
              </a:rPr>
              <a:t>армии, шведская </a:t>
            </a:r>
            <a:r>
              <a:rPr lang="ru-RU" sz="3200" b="1" dirty="0">
                <a:solidFill>
                  <a:srgbClr val="151515"/>
                </a:solidFill>
                <a:latin typeface="Montserrat"/>
              </a:rPr>
              <a:t>пехота перестала существовать</a:t>
            </a:r>
            <a:endParaRPr lang="ru-RU" sz="3200" b="1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9228" y="2477387"/>
            <a:ext cx="5149450" cy="41636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1879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05958" y="343596"/>
            <a:ext cx="8911687" cy="1280890"/>
          </a:xfrm>
        </p:spPr>
        <p:txBody>
          <a:bodyPr>
            <a:normAutofit/>
          </a:bodyPr>
          <a:lstStyle/>
          <a:p>
            <a:r>
              <a:rPr lang="ru-RU" sz="4400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«Турецкий»</a:t>
            </a:r>
            <a:r>
              <a:rPr lang="ru-RU" sz="4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4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этап (1709-1714):</a:t>
            </a:r>
            <a:endParaRPr lang="ru-RU" sz="44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613" t="7321" r="3464" b="12532"/>
          <a:stretch/>
        </p:blipFill>
        <p:spPr>
          <a:xfrm>
            <a:off x="-38636" y="1463040"/>
            <a:ext cx="6643370" cy="503728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10386" y="1801368"/>
            <a:ext cx="5561435" cy="44041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804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47499" t="11575" r="10126" b="74031"/>
          <a:stretch/>
        </p:blipFill>
        <p:spPr>
          <a:xfrm>
            <a:off x="1536192" y="102601"/>
            <a:ext cx="7982712" cy="2030999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24855" y="1503676"/>
            <a:ext cx="6630825" cy="5378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89159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7086" y="249206"/>
            <a:ext cx="8911687" cy="1280890"/>
          </a:xfrm>
        </p:spPr>
        <p:txBody>
          <a:bodyPr/>
          <a:lstStyle/>
          <a:p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«Норвежско‑шведский» </a:t>
            </a:r>
            <a:r>
              <a:rPr lang="ru-RU" b="1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этап (1714-1721</a:t>
            </a:r>
            <a:r>
              <a:rPr lang="ru-RU" b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) 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1952" y="986028"/>
            <a:ext cx="8817483" cy="56890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309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0976" y="0"/>
            <a:ext cx="10201656" cy="77834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9012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24185" y="1710520"/>
            <a:ext cx="8915400" cy="3777622"/>
          </a:xfrm>
        </p:spPr>
        <p:txBody>
          <a:bodyPr>
            <a:normAutofit/>
          </a:bodyPr>
          <a:lstStyle/>
          <a:p>
            <a:r>
              <a:rPr lang="ru-RU" sz="4800" b="1" dirty="0" smtClean="0"/>
              <a:t>У Р. – Ф.П. АПРАКСИН</a:t>
            </a:r>
          </a:p>
          <a:p>
            <a:r>
              <a:rPr lang="ru-RU" sz="4800" b="1" dirty="0" smtClean="0"/>
              <a:t>У Ш. - ВАТРАНГ</a:t>
            </a:r>
            <a:endParaRPr lang="ru-RU" sz="4800" b="1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8222918" y="188439"/>
            <a:ext cx="3095625" cy="372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 l="3918" t="20731" r="5669" b="9131"/>
          <a:stretch>
            <a:fillRect/>
          </a:stretch>
        </p:blipFill>
        <p:spPr bwMode="auto">
          <a:xfrm>
            <a:off x="1023582" y="313897"/>
            <a:ext cx="10577015" cy="614587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9154" name="Picture 2" descr="Picture background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93056" y="183532"/>
            <a:ext cx="9520688" cy="644927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40280" y="148209"/>
            <a:ext cx="7875651" cy="99631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0389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УЧАСТНИКИ:</a:t>
            </a:r>
            <a:endParaRPr lang="ru-RU" dirty="0"/>
          </a:p>
        </p:txBody>
      </p:sp>
      <p:sp>
        <p:nvSpPr>
          <p:cNvPr id="5" name="Объект 4"/>
          <p:cNvSpPr>
            <a:spLocks noGrp="1"/>
          </p:cNvSpPr>
          <p:nvPr>
            <p:ph sz="half" idx="1"/>
          </p:nvPr>
        </p:nvSpPr>
        <p:spPr>
          <a:xfrm>
            <a:off x="2262910" y="1403929"/>
            <a:ext cx="4640167" cy="4507295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ru-RU" sz="2800" b="1" dirty="0"/>
              <a:t>Северный союз:</a:t>
            </a:r>
          </a:p>
          <a:p>
            <a:r>
              <a:rPr lang="ru-RU" sz="2800" b="1" dirty="0"/>
              <a:t>Дания (Фредерик </a:t>
            </a:r>
            <a:r>
              <a:rPr lang="en-US" sz="2800" b="1" dirty="0"/>
              <a:t>IV</a:t>
            </a:r>
            <a:r>
              <a:rPr lang="ru-RU" sz="2800" b="1" dirty="0"/>
              <a:t>)</a:t>
            </a:r>
          </a:p>
          <a:p>
            <a:r>
              <a:rPr lang="ru-RU" sz="2800" b="1" dirty="0"/>
              <a:t>Саксония и Польша (Август Сильный)</a:t>
            </a:r>
          </a:p>
          <a:p>
            <a:r>
              <a:rPr lang="ru-RU" sz="2800" b="1" dirty="0"/>
              <a:t>Россия (Пётр </a:t>
            </a:r>
            <a:r>
              <a:rPr lang="en-US" sz="2800" b="1" dirty="0"/>
              <a:t>I</a:t>
            </a:r>
            <a:r>
              <a:rPr lang="ru-RU" sz="2800" b="1" dirty="0"/>
              <a:t>)</a:t>
            </a:r>
          </a:p>
          <a:p>
            <a:r>
              <a:rPr lang="ru-RU" sz="2800" b="1" dirty="0"/>
              <a:t>гетман </a:t>
            </a:r>
            <a:r>
              <a:rPr lang="ru-RU" sz="2800" b="1" dirty="0" err="1"/>
              <a:t>Мазема</a:t>
            </a:r>
            <a:r>
              <a:rPr lang="ru-RU" sz="2800" b="1" dirty="0"/>
              <a:t> (украинец)</a:t>
            </a:r>
          </a:p>
          <a:p>
            <a:r>
              <a:rPr lang="ru-RU" sz="2800" b="1" dirty="0" err="1"/>
              <a:t>Апраксин,Меньшиков</a:t>
            </a:r>
            <a:r>
              <a:rPr lang="ru-RU" sz="2800" b="1" dirty="0"/>
              <a:t>, Шереметьев, Крон и др.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7148945" y="1403928"/>
            <a:ext cx="4355667" cy="4499917"/>
          </a:xfrm>
        </p:spPr>
        <p:txBody>
          <a:bodyPr>
            <a:normAutofit/>
          </a:bodyPr>
          <a:lstStyle/>
          <a:p>
            <a:r>
              <a:rPr lang="ru-RU" sz="2800" b="1" dirty="0"/>
              <a:t>Швеция (Карл </a:t>
            </a:r>
            <a:r>
              <a:rPr lang="en-US" sz="2800" b="1" dirty="0"/>
              <a:t>XII</a:t>
            </a:r>
            <a:r>
              <a:rPr lang="ru-RU" sz="2800" b="1" dirty="0"/>
              <a:t>)</a:t>
            </a:r>
          </a:p>
          <a:p>
            <a:r>
              <a:rPr lang="ru-RU" sz="2800" b="1" dirty="0"/>
              <a:t>Англия (Анна Стюарт, Георг</a:t>
            </a:r>
            <a:r>
              <a:rPr lang="en-US" sz="2800" b="1" dirty="0"/>
              <a:t> I)</a:t>
            </a:r>
            <a:endParaRPr lang="ru-RU" sz="2800" b="1" dirty="0"/>
          </a:p>
          <a:p>
            <a:r>
              <a:rPr lang="ru-RU" sz="2800" b="1" dirty="0" err="1"/>
              <a:t>Левенгаупт</a:t>
            </a:r>
            <a:endParaRPr lang="ru-RU" sz="2800" b="1" dirty="0"/>
          </a:p>
          <a:p>
            <a:r>
              <a:rPr lang="ru-RU" sz="2800" b="1" dirty="0"/>
              <a:t>Карл де </a:t>
            </a:r>
            <a:r>
              <a:rPr lang="ru-RU" sz="2800" b="1" dirty="0" err="1"/>
              <a:t>Круа</a:t>
            </a:r>
            <a:endParaRPr lang="ru-RU" sz="2800" b="1" dirty="0"/>
          </a:p>
        </p:txBody>
      </p:sp>
    </p:spTree>
    <p:extLst>
      <p:ext uri="{BB962C8B-B14F-4D97-AF65-F5344CB8AC3E}">
        <p14:creationId xmlns:p14="http://schemas.microsoft.com/office/powerpoint/2010/main" val="20217216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4960" y="109728"/>
            <a:ext cx="9387840" cy="70408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5890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4188" r="6000" b="27346"/>
          <a:stretch/>
        </p:blipFill>
        <p:spPr>
          <a:xfrm>
            <a:off x="1682496" y="535115"/>
            <a:ext cx="9610344" cy="5823178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9317736" y="6007608"/>
            <a:ext cx="1426464" cy="25603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1338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0366" y="168564"/>
            <a:ext cx="10911101" cy="5848350"/>
          </a:xfrm>
          <a:prstGeom prst="rect">
            <a:avLst/>
          </a:prstGeom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953491"/>
              </p:ext>
            </p:extLst>
          </p:nvPr>
        </p:nvGraphicFramePr>
        <p:xfrm>
          <a:off x="1948872" y="6016913"/>
          <a:ext cx="8423564" cy="6517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211782">
                  <a:extLst>
                    <a:ext uri="{9D8B030D-6E8A-4147-A177-3AD203B41FA5}">
                      <a16:colId xmlns:a16="http://schemas.microsoft.com/office/drawing/2014/main" val="1452490402"/>
                    </a:ext>
                  </a:extLst>
                </a:gridCol>
                <a:gridCol w="4211782">
                  <a:extLst>
                    <a:ext uri="{9D8B030D-6E8A-4147-A177-3AD203B41FA5}">
                      <a16:colId xmlns:a16="http://schemas.microsoft.com/office/drawing/2014/main" val="2186302881"/>
                    </a:ext>
                  </a:extLst>
                </a:gridCol>
              </a:tblGrid>
              <a:tr h="651741">
                <a:tc>
                  <a:txBody>
                    <a:bodyPr/>
                    <a:lstStyle/>
                    <a:p>
                      <a:r>
                        <a:rPr lang="ru-RU" dirty="0" smtClean="0"/>
                        <a:t>Пётр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I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dirty="0" smtClean="0"/>
                        <a:t>Карл</a:t>
                      </a:r>
                      <a:r>
                        <a:rPr lang="ru-RU" baseline="0" dirty="0" smtClean="0"/>
                        <a:t> </a:t>
                      </a:r>
                      <a:r>
                        <a:rPr lang="en-US" baseline="0" dirty="0" smtClean="0"/>
                        <a:t>XII</a:t>
                      </a:r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75132194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48417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60945" y="535710"/>
            <a:ext cx="7684655" cy="6011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3645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16596018"/>
              </p:ext>
            </p:extLst>
          </p:nvPr>
        </p:nvGraphicFramePr>
        <p:xfrm>
          <a:off x="2401455" y="369455"/>
          <a:ext cx="8497455" cy="6056884"/>
        </p:xfrm>
        <a:graphic>
          <a:graphicData uri="http://schemas.openxmlformats.org/drawingml/2006/table">
            <a:tbl>
              <a:tblPr firstRow="1" firstCol="1" bandRow="1"/>
              <a:tblGrid>
                <a:gridCol w="8497455">
                  <a:extLst>
                    <a:ext uri="{9D8B030D-6E8A-4147-A177-3AD203B41FA5}">
                      <a16:colId xmlns:a16="http://schemas.microsoft.com/office/drawing/2014/main" val="4035836789"/>
                    </a:ext>
                  </a:extLst>
                </a:gridCol>
              </a:tblGrid>
              <a:tr h="6056884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000" b="1" i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Основные этапы Северной войны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75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«Датский»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(1700-1701) — нападение Швеции на Данию и вывод ее из войны и Северного союза; поражение русской армии под Нарвой (ноябрь 1700).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75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«Польский»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(1701-1706) — военные действия Швеции в Европе на территории Саксонии и Польши; поражение Саксонии, ее выход из Северного союза; успехи русских войск в Прибалтике: </a:t>
                      </a:r>
                      <a:r>
                        <a:rPr lang="ru-RU" sz="2000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взятие крепостей Орешек (1702), Нарва и Тарту (1704); основание Санкт‑Петербурга 16 мая 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1703 г.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75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«Русский»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(1707-1709) — боевые действия в России и победы русской армии у дер. Лесная (сентябрь 1708), под Полтавой (27 июня 1709). Разгром шведской армии короля Карла XII.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75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«Турецкий»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(1709-1714) — поражение России в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Прутском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походе (1710-1711). В 1710 г. при подстрекательстве европейских держав, Франции и Швеции, Турция объявила войну России.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342900" lvl="0" indent="-342900">
                        <a:lnSpc>
                          <a:spcPct val="107000"/>
                        </a:lnSpc>
                        <a:spcAft>
                          <a:spcPts val="375"/>
                        </a:spcAft>
                        <a:tabLst>
                          <a:tab pos="457200" algn="l"/>
                        </a:tabLst>
                      </a:pPr>
                      <a:r>
                        <a:rPr lang="ru-RU" sz="2000" b="1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«Норвежско‑шведский»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(1714-1721) — победы русского флота у мыса Гангут (1714), у острова </a:t>
                      </a:r>
                      <a:r>
                        <a:rPr lang="ru-RU" sz="200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Гренгам</a:t>
                      </a:r>
                      <a:r>
                        <a:rPr lang="ru-RU" sz="2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(1720).</a:t>
                      </a:r>
                      <a:endParaRPr lang="ru-RU" sz="19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1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 </a:t>
                      </a:r>
                    </a:p>
                  </a:txBody>
                  <a:tcPr marL="67368" marR="6736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706143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51090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5184" y="0"/>
            <a:ext cx="6808216" cy="6821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381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>
                <a:solidFill>
                  <a:srgbClr val="333333"/>
                </a:solidFill>
                <a:latin typeface="Circe"/>
              </a:rPr>
              <a:t>«Нарвская </a:t>
            </a:r>
            <a:r>
              <a:rPr lang="ru-RU" b="1" dirty="0" err="1">
                <a:solidFill>
                  <a:srgbClr val="333333"/>
                </a:solidFill>
                <a:latin typeface="Circe"/>
              </a:rPr>
              <a:t>конфузия</a:t>
            </a:r>
            <a:r>
              <a:rPr lang="ru-RU" b="1" dirty="0">
                <a:solidFill>
                  <a:srgbClr val="333333"/>
                </a:solidFill>
                <a:latin typeface="Circe"/>
              </a:rPr>
              <a:t>»</a:t>
            </a:r>
            <a:br>
              <a:rPr lang="ru-RU" b="1" dirty="0">
                <a:solidFill>
                  <a:srgbClr val="333333"/>
                </a:solidFill>
                <a:latin typeface="Circe"/>
              </a:rPr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77912" y="1371600"/>
            <a:ext cx="10758488" cy="3777622"/>
          </a:xfrm>
        </p:spPr>
        <p:txBody>
          <a:bodyPr/>
          <a:lstStyle/>
          <a:p>
            <a:pPr marL="0" indent="0">
              <a:buNone/>
            </a:pPr>
            <a:r>
              <a:rPr lang="ru-RU" dirty="0"/>
              <a:t>Пётр I намеревался захватить Нарву. Крепость была крупнейшей в регионе и занимала исключительно важное стратегическое расположение на границе между балтийскими областями </a:t>
            </a:r>
            <a:r>
              <a:rPr lang="ru-RU" dirty="0" err="1"/>
              <a:t>Эстляндией</a:t>
            </a:r>
            <a:r>
              <a:rPr lang="ru-RU" dirty="0"/>
              <a:t> и </a:t>
            </a:r>
            <a:r>
              <a:rPr lang="ru-RU" dirty="0" err="1"/>
              <a:t>Ингерманландией</a:t>
            </a:r>
            <a:r>
              <a:rPr lang="ru-RU" dirty="0"/>
              <a:t>, на которую претендовала Россия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800" y="2534614"/>
            <a:ext cx="5256212" cy="419638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31756" y="2289954"/>
            <a:ext cx="4693444" cy="45680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99433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Причины поражения?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b="1" dirty="0" smtClean="0"/>
              <a:t>Ст. 26 пункт 2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0973377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Легкий дым">
  <a:themeElements>
    <a:clrScheme name="Wisp">
      <a:dk1>
        <a:sysClr val="windowText" lastClr="000000"/>
      </a:dk1>
      <a:lt1>
        <a:sysClr val="window" lastClr="FFFFFF"/>
      </a:lt1>
      <a:dk2>
        <a:srgbClr val="2E5369"/>
      </a:dk2>
      <a:lt2>
        <a:srgbClr val="CFE2E7"/>
      </a:lt2>
      <a:accent1>
        <a:srgbClr val="353535"/>
      </a:accent1>
      <a:accent2>
        <a:srgbClr val="31B4E6"/>
      </a:accent2>
      <a:accent3>
        <a:srgbClr val="265991"/>
      </a:accent3>
      <a:accent4>
        <a:srgbClr val="7E40CC"/>
      </a:accent4>
      <a:accent5>
        <a:srgbClr val="B927E9"/>
      </a:accent5>
      <a:accent6>
        <a:srgbClr val="E833BF"/>
      </a:accent6>
      <a:hlink>
        <a:srgbClr val="2DA0F1"/>
      </a:hlink>
      <a:folHlink>
        <a:srgbClr val="7ED1E6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4F34B87B-9C7A-41AE-A6CB-48536223DFF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289</TotalTime>
  <Words>593</Words>
  <Application>Microsoft Office PowerPoint</Application>
  <PresentationFormat>Широкоэкранный</PresentationFormat>
  <Paragraphs>76</Paragraphs>
  <Slides>31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41" baseType="lpstr">
      <vt:lpstr>Arial</vt:lpstr>
      <vt:lpstr>Calibri</vt:lpstr>
      <vt:lpstr>Century Gothic</vt:lpstr>
      <vt:lpstr>Circe</vt:lpstr>
      <vt:lpstr>Helvetica</vt:lpstr>
      <vt:lpstr>Merriweather</vt:lpstr>
      <vt:lpstr>Montserrat</vt:lpstr>
      <vt:lpstr>Times New Roman</vt:lpstr>
      <vt:lpstr>Wingdings 3</vt:lpstr>
      <vt:lpstr>Легкий дым</vt:lpstr>
      <vt:lpstr>СЕВЕРНАЯ ВОЙНА 1700-1721 гг.</vt:lpstr>
      <vt:lpstr>Причины Северной войны: </vt:lpstr>
      <vt:lpstr>УЧАСТНИКИ:</vt:lpstr>
      <vt:lpstr>Презентация PowerPoint</vt:lpstr>
      <vt:lpstr>Презентация PowerPoint</vt:lpstr>
      <vt:lpstr>Презентация PowerPoint</vt:lpstr>
      <vt:lpstr>Презентация PowerPoint</vt:lpstr>
      <vt:lpstr>«Нарвская конфузия» </vt:lpstr>
      <vt:lpstr>Причины поражения?</vt:lpstr>
      <vt:lpstr>Военная реформа:</vt:lpstr>
      <vt:lpstr>Первые победы:</vt:lpstr>
      <vt:lpstr>Презентация PowerPoint</vt:lpstr>
      <vt:lpstr>Перелом в войне  в битве при Лесной (28 сентября 1708 год)</vt:lpstr>
      <vt:lpstr>Презентация PowerPoint</vt:lpstr>
      <vt:lpstr>Презентация PowerPoint</vt:lpstr>
      <vt:lpstr>ПОЛТАВСКАЯ БИТВА - 27 июня 1709 </vt:lpstr>
      <vt:lpstr>Презентация PowerPoint</vt:lpstr>
      <vt:lpstr>Соотношение сил </vt:lpstr>
      <vt:lpstr>Участники</vt:lpstr>
      <vt:lpstr>Планы строн:</vt:lpstr>
      <vt:lpstr>Итоги битвы </vt:lpstr>
      <vt:lpstr>«Турецкий» этап (1709-1714):</vt:lpstr>
      <vt:lpstr>Презентация PowerPoint</vt:lpstr>
      <vt:lpstr>«Норвежско‑шведский» этап (1714-1721) </vt:lpstr>
      <vt:lpstr>Презентация PowerPoint</vt:lpstr>
      <vt:lpstr>УЧАСТНИКИ: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СЕВЕРНАЯ ВОЙНА 1700-1721 гг.</dc:title>
  <dc:creator>ОЛЬГА</dc:creator>
  <cp:lastModifiedBy>ОЛЬГА</cp:lastModifiedBy>
  <cp:revision>30</cp:revision>
  <dcterms:created xsi:type="dcterms:W3CDTF">2025-01-13T14:36:52Z</dcterms:created>
  <dcterms:modified xsi:type="dcterms:W3CDTF">2025-01-27T15:47:27Z</dcterms:modified>
</cp:coreProperties>
</file>