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5" r:id="rId18"/>
    <p:sldId id="27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150F4-FB69-45C3-B98F-AC744A920700}" type="datetimeFigureOut">
              <a:rPr lang="ru-RU" smtClean="0"/>
              <a:t>18.08.2021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4A2D9-D617-4692-B254-4AD6592722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22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A2D9-D617-4692-B254-4AD6592722F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949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52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3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830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389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r>
              <a:rPr lang="ru-RU" noProof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10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0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607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239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0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1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56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00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8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8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18.08.2021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025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7651" y="1911351"/>
            <a:ext cx="11696700" cy="191345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Программа воспитания как основа проектирования воспитательной деятельности </a:t>
            </a:r>
            <a:b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с детьми с ОВЗ и инвалидностью</a:t>
            </a:r>
          </a:p>
        </p:txBody>
      </p:sp>
    </p:spTree>
    <p:extLst>
      <p:ext uri="{BB962C8B-B14F-4D97-AF65-F5344CB8AC3E}">
        <p14:creationId xmlns:p14="http://schemas.microsoft.com/office/powerpoint/2010/main" val="86023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700" y="323850"/>
            <a:ext cx="10363200" cy="1143000"/>
          </a:xfrm>
        </p:spPr>
        <p:txBody>
          <a:bodyPr/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Раздел 2. «Цель и задачи воспитания»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54000" y="1981200"/>
            <a:ext cx="11658600" cy="4445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Одна страна – одна цель воспитания во всех школах страны. </a:t>
            </a:r>
          </a:p>
          <a:p>
            <a:pPr marL="0" indent="0">
              <a:buNone/>
            </a:pP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Общая цель воспитания для всех образовательных организаций – это личностное развитие 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2811748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327026"/>
            <a:ext cx="10363200" cy="1470025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Раздел 3. «Виды, формы и содержание деятельности»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9100" y="1797051"/>
            <a:ext cx="11544300" cy="4470399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Раздел состоит из нескольких инвариантных и вариативных модулей. </a:t>
            </a:r>
          </a:p>
          <a:p>
            <a:pPr algn="just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Инвариантные модули обязательны для всех образовательных организаций. </a:t>
            </a:r>
          </a:p>
          <a:p>
            <a:pPr algn="just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Количество и состав вариативных модулей образовательные организации могут менять по своему усмотрению (исключать неактуальные для своей организации модули или добавлять новые)</a:t>
            </a:r>
          </a:p>
        </p:txBody>
      </p:sp>
    </p:spTree>
    <p:extLst>
      <p:ext uri="{BB962C8B-B14F-4D97-AF65-F5344CB8AC3E}">
        <p14:creationId xmlns:p14="http://schemas.microsoft.com/office/powerpoint/2010/main" val="4033429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Модули программы воспитания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FF0000"/>
                </a:solidFill>
              </a:rPr>
              <a:t>Инвариантные модули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>
                <a:solidFill>
                  <a:schemeClr val="accent6">
                    <a:lumMod val="50000"/>
                  </a:schemeClr>
                </a:solidFill>
              </a:rPr>
              <a:t>«Классное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руководство»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«Школьный урок»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«Курсы внеурочной деятельности»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«Работа с родителями»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«Самоуправление»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«Профориентация»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FF0000"/>
                </a:solidFill>
              </a:rPr>
              <a:t>Вариативные модули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«Ключевые общешкольные дела»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«Детские общественные объединения»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«Экскурсии, экспедиции, походы»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«Организация предметно-эстетической среды»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864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976" y="577334"/>
            <a:ext cx="76334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Разработка календарного плана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2900" y="1797785"/>
            <a:ext cx="116014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Календарный план составляется для каждой возрастной категории </a:t>
            </a:r>
          </a:p>
          <a:p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Календарный план воспитательной работы составляется на каждый учебный год </a:t>
            </a:r>
          </a:p>
          <a:p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Календарный план может корректироваться в течение года </a:t>
            </a:r>
          </a:p>
        </p:txBody>
      </p:sp>
    </p:spTree>
    <p:extLst>
      <p:ext uri="{BB962C8B-B14F-4D97-AF65-F5344CB8AC3E}">
        <p14:creationId xmlns:p14="http://schemas.microsoft.com/office/powerpoint/2010/main" val="2512968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ru-RU" sz="3600" dirty="0"/>
              <a:t>Календарный план воспитательной работы </a:t>
            </a:r>
            <a:br>
              <a:rPr lang="ru-RU" sz="3600" dirty="0"/>
            </a:br>
            <a:r>
              <a:rPr lang="ru-RU" sz="3600" dirty="0"/>
              <a:t>на 2021-2022 учебный 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0928400"/>
              </p:ext>
            </p:extLst>
          </p:nvPr>
        </p:nvGraphicFramePr>
        <p:xfrm>
          <a:off x="914400" y="1640840"/>
          <a:ext cx="10363200" cy="486283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924300">
                  <a:extLst>
                    <a:ext uri="{9D8B030D-6E8A-4147-A177-3AD203B41FA5}">
                      <a16:colId xmlns:a16="http://schemas.microsoft.com/office/drawing/2014/main" val="668126182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3442405999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16932923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286997601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АООП (вариант 1)</a:t>
                      </a:r>
                    </a:p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1-4 классы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407008"/>
                  </a:ext>
                </a:extLst>
              </a:tr>
              <a:tr h="5740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</a:rPr>
                        <a:t>Ключевые общешкольные дела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477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Дела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Классы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Сроки проведения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Ответственные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508541"/>
                  </a:ext>
                </a:extLst>
              </a:tr>
              <a:tr h="93472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Акция «Согреем теплотой сердец». 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Изготовление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открыток, поделок</a:t>
                      </a:r>
                    </a:p>
                    <a:p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Подготовка сценки, стихотворений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pPr algn="ctr"/>
                      <a:r>
                        <a:rPr lang="ru-RU" dirty="0"/>
                        <a:t>1-2</a:t>
                      </a:r>
                    </a:p>
                    <a:p>
                      <a:pPr algn="ctr"/>
                      <a:r>
                        <a:rPr lang="ru-RU" dirty="0"/>
                        <a:t>3-4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Октябрь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Классные руководители, воспитатели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4375594"/>
                  </a:ext>
                </a:extLst>
              </a:tr>
              <a:tr h="97155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АООП (вариант 1)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5-6 классы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2046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Акция: «Поможем пернатым друзьям» (изготовление и размещение на деревьях кормушек для птиц, подкормка птиц)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5-6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Декабрь-февраль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Классные руководители, воспитатели, учителя трудового обучения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4492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92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6833752"/>
              </p:ext>
            </p:extLst>
          </p:nvPr>
        </p:nvGraphicFramePr>
        <p:xfrm>
          <a:off x="781050" y="781050"/>
          <a:ext cx="10363200" cy="55397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66812618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3662240164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16932923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286997601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АООП (вариант 2)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1-4 классы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407008"/>
                  </a:ext>
                </a:extLst>
              </a:tr>
              <a:tr h="5740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</a:rPr>
                        <a:t>Ключевые общешкольные дела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477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Дела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Классы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Сроки проведения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Ответственные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508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Подготовка</a:t>
                      </a:r>
                      <a:r>
                        <a:rPr lang="ru-RU" baseline="0" dirty="0"/>
                        <a:t> поделок из природного материала на школьную выставку «Осенняя фантазия»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pPr algn="ctr"/>
                      <a:r>
                        <a:rPr lang="ru-RU" dirty="0"/>
                        <a:t>1-4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Октябрь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Классные руководители, воспитатели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4375594"/>
                  </a:ext>
                </a:extLst>
              </a:tr>
              <a:tr h="99822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АООП (вариант 2)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классы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6117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Подготовка</a:t>
                      </a:r>
                      <a:r>
                        <a:rPr lang="ru-RU" baseline="0" dirty="0"/>
                        <a:t> поделок из природного материала на школьную выставку «Осенняя фантазия»</a:t>
                      </a:r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Октябрь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Классные руководители, воспитатели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9808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256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7551977"/>
              </p:ext>
            </p:extLst>
          </p:nvPr>
        </p:nvGraphicFramePr>
        <p:xfrm>
          <a:off x="781050" y="781050"/>
          <a:ext cx="10363200" cy="58140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66812618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3662240164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16932923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286997601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АООП</a:t>
                      </a:r>
                    </a:p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7-8 классы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407008"/>
                  </a:ext>
                </a:extLst>
              </a:tr>
              <a:tr h="5740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</a:rPr>
                        <a:t>Ключевые общешкольные дела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477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Дела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Классы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Сроки проведения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Ответственные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508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Акция: «</a:t>
                      </a:r>
                      <a:r>
                        <a:rPr lang="ru-RU" dirty="0" err="1"/>
                        <a:t>Книжкина</a:t>
                      </a:r>
                      <a:r>
                        <a:rPr lang="ru-RU" dirty="0"/>
                        <a:t> больница» (ремонте книг в школьной библиотеке)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pPr algn="ctr"/>
                      <a:r>
                        <a:rPr lang="ru-RU" dirty="0"/>
                        <a:t>7-8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Октябрь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Классные руководители, воспитатели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4375594"/>
                  </a:ext>
                </a:extLst>
              </a:tr>
              <a:tr h="99822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АООП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9-10 классы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6117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Подготовка</a:t>
                      </a:r>
                      <a:r>
                        <a:rPr lang="ru-RU" baseline="0" dirty="0"/>
                        <a:t> линейки, выставки рисунков «Мы против террора», в рамках Дня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солидарности в борьбе с терроризмом.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Сентябрь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Классные руководители, воспитатели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9808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995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3534" y="237661"/>
            <a:ext cx="10363200" cy="150018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Сайт </a:t>
            </a:r>
          </a:p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ФГБНУ «Института стратегии развития образования РАО»</a:t>
            </a:r>
          </a:p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252" y="1466056"/>
          <a:ext cx="10073482" cy="4632960"/>
        </p:xfrm>
        <a:graphic>
          <a:graphicData uri="http://schemas.openxmlformats.org/drawingml/2006/table">
            <a:tbl>
              <a:tblPr/>
              <a:tblGrid>
                <a:gridCol w="10073482">
                  <a:extLst>
                    <a:ext uri="{9D8B030D-6E8A-4147-A177-3AD203B41FA5}">
                      <a16:colId xmlns:a16="http://schemas.microsoft.com/office/drawing/2014/main" val="3028291574"/>
                    </a:ext>
                  </a:extLst>
                </a:gridCol>
              </a:tblGrid>
              <a:tr h="2833528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http://form.instrao.ru/</a:t>
                      </a:r>
                      <a:endParaRPr lang="ru-RU" sz="4000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  <a:p>
                      <a:endParaRPr lang="ru-RU" sz="4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r>
                        <a:rPr lang="ru-RU" sz="3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Примерная программа воспитания</a:t>
                      </a:r>
                    </a:p>
                    <a:p>
                      <a:endParaRPr lang="ru-RU" sz="3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r>
                        <a:rPr lang="ru-RU" sz="3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Методические рекомендации по разработке программ воспитания</a:t>
                      </a:r>
                    </a:p>
                    <a:p>
                      <a:endParaRPr lang="ru-RU" sz="3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r>
                        <a:rPr lang="ru-RU" sz="3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Примеры модульного наполнения раздела «Виды, формы и содержание деятельности»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13154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6091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476500"/>
            <a:ext cx="10363200" cy="1143000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20412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1309" y="1630218"/>
            <a:ext cx="11633200" cy="3479799"/>
          </a:xfrm>
        </p:spPr>
        <p:txBody>
          <a:bodyPr/>
          <a:lstStyle/>
          <a:p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Федеральный закон от 31 июля 2020 г. № 304-ФЗ «О внесении изменений в Федеральный закон «Об образовании в Российской Федерации» по вопросам воспитания обучающихся»</a:t>
            </a:r>
          </a:p>
          <a:p>
            <a:b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dirty="0"/>
              <a:t>Принят Государственной думой 22 июля 2020 года</a:t>
            </a:r>
            <a:br>
              <a:rPr lang="ru-RU" sz="4000" dirty="0"/>
            </a:br>
            <a:r>
              <a:rPr lang="ru-RU" sz="4000" dirty="0"/>
              <a:t>Одобрен Советом Федерации 24 июля 2020 года</a:t>
            </a:r>
          </a:p>
        </p:txBody>
      </p:sp>
    </p:spTree>
    <p:extLst>
      <p:ext uri="{BB962C8B-B14F-4D97-AF65-F5344CB8AC3E}">
        <p14:creationId xmlns:p14="http://schemas.microsoft.com/office/powerpoint/2010/main" val="3978251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14400" y="279400"/>
            <a:ext cx="10363200" cy="1143000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212301"/>
              </p:ext>
            </p:extLst>
          </p:nvPr>
        </p:nvGraphicFramePr>
        <p:xfrm>
          <a:off x="0" y="136236"/>
          <a:ext cx="12192000" cy="6583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435291">
                  <a:extLst>
                    <a:ext uri="{9D8B030D-6E8A-4147-A177-3AD203B41FA5}">
                      <a16:colId xmlns:a16="http://schemas.microsoft.com/office/drawing/2014/main" val="717193498"/>
                    </a:ext>
                  </a:extLst>
                </a:gridCol>
                <a:gridCol w="6756709">
                  <a:extLst>
                    <a:ext uri="{9D8B030D-6E8A-4147-A177-3AD203B41FA5}">
                      <a16:colId xmlns:a16="http://schemas.microsoft.com/office/drawing/2014/main" val="4145865094"/>
                    </a:ext>
                  </a:extLst>
                </a:gridCol>
              </a:tblGrid>
              <a:tr h="133162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Предыдущая редакция Федерального закона от 29.12.2012 года № 273-ФЗ</a:t>
                      </a:r>
                      <a:r>
                        <a:rPr lang="ru-RU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«Об образовании в Российской Федерации»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 редакции Федерального закона от 31.07.2020 года </a:t>
                      </a:r>
                      <a:r>
                        <a:rPr lang="ru-RU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№ 304-ФЗ</a:t>
                      </a: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«О внесении изменений в Федеральный закон «Об образовании в Российской Федерации» по вопросам воспитания обучающихся»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827492"/>
                  </a:ext>
                </a:extLst>
              </a:tr>
              <a:tr h="771496">
                <a:tc>
                  <a:txBody>
                    <a:bodyPr/>
                    <a:lstStyle/>
                    <a:p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2 </a:t>
                      </a:r>
                    </a:p>
                    <a:p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П.2. «Воспитание - деятельность, направленная на развитие личности, создание условий для самоопределения и социализации обучающихся на основе социокультурных, духовно-нравственных ценностей и принятых в российском обществе правил и норм поведения в интересах человека, семьи, общества и государства»;</a:t>
                      </a:r>
                      <a:endParaRPr lang="ru-RU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2 </a:t>
                      </a:r>
                    </a:p>
                    <a:p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П.2. «Воспитание - деятельность, направленная на развитие личности, создание условий для самоопределения и социализации обучающихся на основе социокультурных, духовно-нравственных ценностей и принятых в российском обществе правил и норм поведения в интересах человека, семьи, общества и государства, </a:t>
                      </a:r>
                      <a:r>
                        <a:rPr lang="ru-RU" sz="20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у обучающихся чувства патриотизма, гражданственности, уважения к памяти защитников Отечества и подвигам Героев Отечества, закону и правопорядку, человеку труда и старшему поколению, взаимного уважения, бережного отношения к культурному наследию и традициям многонационального народа Российской Федерации, природе и окружающей среде»</a:t>
                      </a: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ru-RU" sz="2000" dirty="0"/>
                    </a:p>
                    <a:p>
                      <a:endParaRPr lang="ru-RU" sz="2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409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7816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14400" y="279400"/>
            <a:ext cx="10363200" cy="1143000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7717353"/>
              </p:ext>
            </p:extLst>
          </p:nvPr>
        </p:nvGraphicFramePr>
        <p:xfrm>
          <a:off x="215900" y="288636"/>
          <a:ext cx="11760200" cy="59740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880100">
                  <a:extLst>
                    <a:ext uri="{9D8B030D-6E8A-4147-A177-3AD203B41FA5}">
                      <a16:colId xmlns:a16="http://schemas.microsoft.com/office/drawing/2014/main" val="717193498"/>
                    </a:ext>
                  </a:extLst>
                </a:gridCol>
                <a:gridCol w="5880100">
                  <a:extLst>
                    <a:ext uri="{9D8B030D-6E8A-4147-A177-3AD203B41FA5}">
                      <a16:colId xmlns:a16="http://schemas.microsoft.com/office/drawing/2014/main" val="4145865094"/>
                    </a:ext>
                  </a:extLst>
                </a:gridCol>
              </a:tblGrid>
              <a:tr h="133162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Предыдущая редакция Федерального закона от 29.12.2012 года № 273-ФЗ</a:t>
                      </a:r>
                      <a:r>
                        <a:rPr lang="ru-RU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«Об образовании в Российской Федерации»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 редакции Федерального закона от 31.07.2020 года </a:t>
                      </a:r>
                      <a:r>
                        <a:rPr lang="ru-RU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№ 304-ФЗ</a:t>
                      </a: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«О внесении изменений в Федеральный закон «Об образовании в Российской Федерации» по вопросам воспитания обучающихся»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827492"/>
                  </a:ext>
                </a:extLst>
              </a:tr>
              <a:tr h="771496">
                <a:tc>
                  <a:txBody>
                    <a:bodyPr/>
                    <a:lstStyle/>
                    <a:p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2 </a:t>
                      </a:r>
                    </a:p>
                    <a:p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П.9. «Образовательная программа - комплекс основных характеристик образования (объем, содержание, планируемые результаты) и организационно-педагогических условий,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оценочных и методических материалов»;</a:t>
                      </a:r>
                      <a:endParaRPr lang="ru-RU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2 </a:t>
                      </a:r>
                    </a:p>
                    <a:p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П.9. «Образовательная программа - комплекс основных характеристик образования (объем, содержание, планируемые результаты) и организационно-педагогических условий,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оценочных и методических материалов, </a:t>
                      </a:r>
                      <a:r>
                        <a:rPr lang="ru-RU" sz="20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также в предусмотренных настоящим Федеральным законом случаях в виде рабочей программы воспитания, календарного плана воспитательной работы, форм аттестации</a:t>
                      </a: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»;</a:t>
                      </a:r>
                      <a:endParaRPr lang="ru-RU" sz="2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409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912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14400" y="279400"/>
            <a:ext cx="10363200" cy="1143000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6408581"/>
              </p:ext>
            </p:extLst>
          </p:nvPr>
        </p:nvGraphicFramePr>
        <p:xfrm>
          <a:off x="215900" y="0"/>
          <a:ext cx="11760200" cy="65786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692531">
                  <a:extLst>
                    <a:ext uri="{9D8B030D-6E8A-4147-A177-3AD203B41FA5}">
                      <a16:colId xmlns:a16="http://schemas.microsoft.com/office/drawing/2014/main" val="717193498"/>
                    </a:ext>
                  </a:extLst>
                </a:gridCol>
                <a:gridCol w="6067669">
                  <a:extLst>
                    <a:ext uri="{9D8B030D-6E8A-4147-A177-3AD203B41FA5}">
                      <a16:colId xmlns:a16="http://schemas.microsoft.com/office/drawing/2014/main" val="4145865094"/>
                    </a:ext>
                  </a:extLst>
                </a:gridCol>
              </a:tblGrid>
              <a:tr h="19735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Предыдущая редакция Федерального закона от 29.12.2012 года № 273-ФЗ</a:t>
                      </a:r>
                      <a:r>
                        <a:rPr lang="ru-RU" sz="20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«Об образовании в Российской Федерации»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 редакции Федерального закона от 31.07.2020 В редакции Федерального закона от 31.07.2020 года </a:t>
                      </a:r>
                      <a:r>
                        <a:rPr lang="ru-RU" sz="20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№ 304-ФЗ</a:t>
                      </a: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«О внесении изменений в Федеральный закон «Об образовании в Российской Федерации» по вопросам воспитания обучающихся»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года </a:t>
                      </a:r>
                      <a:r>
                        <a:rPr lang="ru-RU" sz="20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№ 304-ФЗ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827492"/>
                  </a:ext>
                </a:extLst>
              </a:tr>
              <a:tr h="4605020"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2 </a:t>
                      </a:r>
                    </a:p>
                    <a:p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П.10. «Примерная основная образовательная программа - учебно-методическая документация (примерный учебный план, примерный календарный учебный график, примерные рабочие программы учебных предметов, курсов, дисциплин (модулей), иных компонентов,</a:t>
                      </a:r>
                      <a:r>
                        <a:rPr lang="ru-RU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определяющая рекомендуемые объем и содержание образования определенного уровня и (или) определенной направленности, планируемые результаты освоения образовательной программы, примерные условия образовательной деятельности, включая примерные расчеты нормативных затрат оказания государственных услуг по реализации образовательной программы;»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2 </a:t>
                      </a:r>
                    </a:p>
                    <a:p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П.10. «Примерная основная образовательная программа - учебно-методическая документация (примерный учебный план, примерный календарный учебный график, примерные рабочие программы учебных предметов, курсов, дисциплин (модулей), иных компонентов</a:t>
                      </a:r>
                      <a:r>
                        <a:rPr lang="ru-RU" sz="18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а также в предусмотренных настоящим Федеральным законом случаях примерная рабочая программа воспитания, примерный календарный план воспитательной работы),</a:t>
                      </a: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определяющая рекомендуемые объем и содержание образования определенного уровня и (или) определенной направленности, планируемые результаты освоения образовательной программы, примерные условия образовательной деятельности, включая примерные расчеты нормативных затрат оказания государственных услуг по реализации образовательной программы;»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409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0561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14400" y="279400"/>
            <a:ext cx="10363200" cy="1143000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090425"/>
              </p:ext>
            </p:extLst>
          </p:nvPr>
        </p:nvGraphicFramePr>
        <p:xfrm>
          <a:off x="145560" y="177800"/>
          <a:ext cx="11699010" cy="64008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849505">
                  <a:extLst>
                    <a:ext uri="{9D8B030D-6E8A-4147-A177-3AD203B41FA5}">
                      <a16:colId xmlns:a16="http://schemas.microsoft.com/office/drawing/2014/main" val="717193498"/>
                    </a:ext>
                  </a:extLst>
                </a:gridCol>
                <a:gridCol w="5849505">
                  <a:extLst>
                    <a:ext uri="{9D8B030D-6E8A-4147-A177-3AD203B41FA5}">
                      <a16:colId xmlns:a16="http://schemas.microsoft.com/office/drawing/2014/main" val="4145865094"/>
                    </a:ext>
                  </a:extLst>
                </a:gridCol>
              </a:tblGrid>
              <a:tr h="10201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Предыдущая редакция Федерального закона от 29.12.2012 года № 273-ФЗ</a:t>
                      </a:r>
                      <a:r>
                        <a:rPr lang="ru-RU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«Об образовании в Российской Федерации»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 редакции Федерального закона от 31.07.2020 года </a:t>
                      </a:r>
                      <a:r>
                        <a:rPr lang="ru-RU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№ 304-ФЗ</a:t>
                      </a: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«О внесении изменений в Федеральный закон «Об образовании в Российской Федерации» по вопросам воспитания обучающихся»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827492"/>
                  </a:ext>
                </a:extLst>
              </a:tr>
              <a:tr h="771496">
                <a:tc>
                  <a:txBody>
                    <a:bodyPr/>
                    <a:lstStyle/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12 </a:t>
                      </a:r>
                    </a:p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Ч.9. «Примерные основные общеобразовательные программы разрабатываются с учетом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их уровня и направленности на основе федеральных государственных образовательных стандартов, если иное не установлено настоящим Федеральным законом»</a:t>
                      </a:r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Статья 12 </a:t>
                      </a:r>
                    </a:p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Ч.9.1 «Примерные основные общеобразовательные программы, примерные образовательные программы среднего профессионального образования, примерные образовательные программы высшего образования (программы </a:t>
                      </a:r>
                      <a:r>
                        <a:rPr lang="ru-RU" sz="2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бакалавриата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программы </a:t>
                      </a:r>
                      <a:r>
                        <a:rPr lang="ru-RU" sz="2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специалитета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ru-RU" sz="24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включают в себя примерную рабочую программу воспитания и примерный календарный план воспитательной работы»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409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747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6359" y="265797"/>
            <a:ext cx="10363200" cy="150018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Сайт </a:t>
            </a:r>
          </a:p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ФГБНУ «Института стратегии развития образования РАО»</a:t>
            </a:r>
          </a:p>
          <a:p>
            <a:pPr algn="ct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833805"/>
              </p:ext>
            </p:extLst>
          </p:nvPr>
        </p:nvGraphicFramePr>
        <p:xfrm>
          <a:off x="1043252" y="1466056"/>
          <a:ext cx="10073482" cy="4632960"/>
        </p:xfrm>
        <a:graphic>
          <a:graphicData uri="http://schemas.openxmlformats.org/drawingml/2006/table">
            <a:tbl>
              <a:tblPr/>
              <a:tblGrid>
                <a:gridCol w="10073482">
                  <a:extLst>
                    <a:ext uri="{9D8B030D-6E8A-4147-A177-3AD203B41FA5}">
                      <a16:colId xmlns:a16="http://schemas.microsoft.com/office/drawing/2014/main" val="3028291574"/>
                    </a:ext>
                  </a:extLst>
                </a:gridCol>
              </a:tblGrid>
              <a:tr h="2833528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http://form.instrao.ru/</a:t>
                      </a:r>
                      <a:endParaRPr lang="ru-RU" sz="4000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  <a:p>
                      <a:endParaRPr lang="ru-RU" sz="4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r>
                        <a:rPr lang="ru-RU" sz="3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Примерная программа воспитания</a:t>
                      </a:r>
                    </a:p>
                    <a:p>
                      <a:endParaRPr lang="ru-RU" sz="3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r>
                        <a:rPr lang="ru-RU" sz="3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Методические рекомендации по разработке программ воспитания</a:t>
                      </a:r>
                    </a:p>
                    <a:p>
                      <a:endParaRPr lang="ru-RU" sz="3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r>
                        <a:rPr lang="ru-RU" sz="3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Примеры модульного наполнения раздела «Виды, формы и содержание деятельности»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13154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024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7750" y="377826"/>
            <a:ext cx="10363200" cy="1470025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Программа воспитания включает четыре раздела: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361950" y="1485900"/>
            <a:ext cx="10915650" cy="4952999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Раздел 1. «Особенности организуемого в школе воспитательного процесса»</a:t>
            </a:r>
          </a:p>
          <a:p>
            <a:pPr algn="l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Раздел 2. «Цель и задачи воспитания»</a:t>
            </a:r>
          </a:p>
          <a:p>
            <a:pPr algn="l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Раздел 3. «Виды, формы и содержание деятельности»</a:t>
            </a:r>
          </a:p>
          <a:p>
            <a:pPr algn="l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Раздел 4. «Основные направления самоанализа воспитательной работы»</a:t>
            </a:r>
          </a:p>
        </p:txBody>
      </p:sp>
    </p:spTree>
    <p:extLst>
      <p:ext uri="{BB962C8B-B14F-4D97-AF65-F5344CB8AC3E}">
        <p14:creationId xmlns:p14="http://schemas.microsoft.com/office/powerpoint/2010/main" val="2099021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Раздел 1. «Особенности организуемого в школе воспитательного процесса» 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0550" y="1581150"/>
            <a:ext cx="10687050" cy="41529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Данный раздел должен отражать следующую информацию: 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специфику расположения школы </a:t>
            </a:r>
          </a:p>
          <a:p>
            <a:pPr marL="0" indent="0">
              <a:buNone/>
            </a:pP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особенности социального окружения школы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источники положительного или отрицательного влияния на обучающихся </a:t>
            </a:r>
          </a:p>
          <a:p>
            <a:pPr marL="0" indent="0">
              <a:buNone/>
            </a:pP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значимых партнеров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328338"/>
      </p:ext>
    </p:extLst>
  </p:cSld>
  <p:clrMapOvr>
    <a:masterClrMapping/>
  </p:clrMapOvr>
</p:sld>
</file>

<file path=ppt/theme/theme1.xml><?xml version="1.0" encoding="utf-8"?>
<a:theme xmlns:a="http://schemas.openxmlformats.org/drawingml/2006/main" name="Т_4_Организация_как_объект_менеджмента[1]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</TotalTime>
  <Words>1311</Words>
  <Application>Microsoft Office PowerPoint</Application>
  <PresentationFormat>Широкоэкранный</PresentationFormat>
  <Paragraphs>159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Calibri</vt:lpstr>
      <vt:lpstr>Times New Roman</vt:lpstr>
      <vt:lpstr>Т_4_Организация_как_объект_менеджмента[1]</vt:lpstr>
      <vt:lpstr>Программа воспитания как основа проектирования воспитательной деятельности  с детьми с ОВЗ и инвалидностью</vt:lpstr>
      <vt:lpstr>Презентация PowerPoint</vt:lpstr>
      <vt:lpstr>  </vt:lpstr>
      <vt:lpstr>  </vt:lpstr>
      <vt:lpstr>  </vt:lpstr>
      <vt:lpstr>  </vt:lpstr>
      <vt:lpstr>Презентация PowerPoint</vt:lpstr>
      <vt:lpstr>Программа воспитания включает четыре раздела: </vt:lpstr>
      <vt:lpstr>Раздел 1. «Особенности организуемого в школе воспитательного процесса»  </vt:lpstr>
      <vt:lpstr>Раздел 2. «Цель и задачи воспитания»</vt:lpstr>
      <vt:lpstr>Раздел 3. «Виды, формы и содержание деятельности» </vt:lpstr>
      <vt:lpstr>Модули программы воспитания</vt:lpstr>
      <vt:lpstr>Презентация PowerPoint</vt:lpstr>
      <vt:lpstr>Календарный план воспитательной работы  на 2021-2022 учебный год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воспитания как основа проектирования воспитательной деятельности с детьми с ОВЗ и инвалидностью</dc:title>
  <dc:creator>ПК-19</dc:creator>
  <cp:lastModifiedBy>iComp</cp:lastModifiedBy>
  <cp:revision>35</cp:revision>
  <dcterms:created xsi:type="dcterms:W3CDTF">2021-08-10T13:16:21Z</dcterms:created>
  <dcterms:modified xsi:type="dcterms:W3CDTF">2021-08-18T19:26:32Z</dcterms:modified>
</cp:coreProperties>
</file>