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5.xml.rels" ContentType="application/vnd.openxmlformats-package.relationships+xml"/>
  <Override PartName="/ppt/slides/_rels/slide25.xml.rels" ContentType="application/vnd.openxmlformats-package.relationships+xml"/>
  <Override PartName="/ppt/slides/_rels/slide24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13.xml.rels" ContentType="application/vnd.openxmlformats-package.relationships+xml"/>
  <Override PartName="/ppt/slides/_rels/slide7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21.xml.rels" ContentType="application/vnd.openxmlformats-package.relationships+xml"/>
  <Override PartName="/ppt/slides/_rels/slide2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6.xml.rels" ContentType="application/vnd.openxmlformats-package.relationships+xml"/>
  <Override PartName="/ppt/slides/_rels/slide10.xml.rels" ContentType="application/vnd.openxmlformats-package.relationships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embeddings/oleObject1.docx" ContentType="application/vnd.openxmlformats-officedocument.wordprocessingml.document"/>
  <Override PartName="/ppt/embeddings/oleObject2.docx" ContentType="application/vnd.openxmlformats-officedocument.wordprocessingml.document"/>
  <Override PartName="/ppt/media/image15.jpeg" ContentType="image/jpeg"/>
  <Override PartName="/ppt/media/image13.jpeg" ContentType="image/jpeg"/>
  <Override PartName="/ppt/media/image10.png" ContentType="image/png"/>
  <Override PartName="/ppt/media/image9.wmf" ContentType="image/x-wmf"/>
  <Override PartName="/ppt/media/image7.png" ContentType="image/png"/>
  <Override PartName="/ppt/media/image5.png" ContentType="image/png"/>
  <Override PartName="/ppt/media/image11.jpeg" ContentType="image/jpeg"/>
  <Override PartName="/ppt/media/image17.png" ContentType="image/png"/>
  <Override PartName="/ppt/media/image19.wmf" ContentType="image/x-wmf"/>
  <Override PartName="/ppt/media/image20.wmf" ContentType="image/x-wmf"/>
  <Override PartName="/ppt/media/image18.png" ContentType="image/png"/>
  <Override PartName="/ppt/media/image21.jpeg" ContentType="image/jpeg"/>
  <Override PartName="/ppt/media/image4.png" ContentType="image/png"/>
  <Override PartName="/ppt/media/image16.png" ContentType="image/png"/>
  <Override PartName="/ppt/media/image3.png" ContentType="image/png"/>
  <Override PartName="/ppt/media/image1.png" ContentType="image/png"/>
  <Override PartName="/ppt/media/image2.png" ContentType="image/png"/>
  <Override PartName="/ppt/media/image12.jpeg" ContentType="image/jpeg"/>
  <Override PartName="/ppt/media/image6.png" ContentType="image/png"/>
  <Override PartName="/ppt/media/image8.wmf" ContentType="image/x-wmf"/>
  <Override PartName="/ppt/media/image14.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9882EED-ADF6-4B89-BFA2-A1AB2B5035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A7255EA-8D48-42B4-9F84-B22CE2BA709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0573AA4-77C9-4832-AEBF-F510BF2A078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60B3C89-CF42-41DB-A30E-72A7012BA9F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6B51D63-5B23-4E2B-80D1-4D29CED8BEB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6DA3DFD-E71B-46E3-9D0E-813A5409EA1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091DB28-8033-4F32-96ED-2F29974592B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331E637-9BA7-4D74-955E-8AC4C99838D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982C559-A5D9-477C-BD00-8D5C601365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E20746F-8379-4691-886C-AD06BA3B430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4066C8C-1CF3-4440-9CA9-BC18ECAAEDE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3DC1C8C-DE8F-4ACB-BFC7-EAB2D40D271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5F2E68-6F21-4483-A714-109C6DF1E69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10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s://resh.edu.ru/subject/lesson/5753/main/272579/" TargetMode="External"/><Relationship Id="rId2" Type="http://schemas.openxmlformats.org/officeDocument/2006/relationships/hyperlink" Target="https://resh.edu.ru/subject/lesson/5753/main/272579/" TargetMode="External"/><Relationship Id="rId3" Type="http://schemas.openxmlformats.org/officeDocument/2006/relationships/hyperlink" Target="https://resh.edu.ru/subject/lesson/5753/main/272579/" TargetMode="External"/><Relationship Id="rId4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9.wmf"/><Relationship Id="rId3" Type="http://schemas.openxmlformats.org/officeDocument/2006/relationships/package" Target="../embeddings/oleObject2.docx"/><Relationship Id="rId4" Type="http://schemas.openxmlformats.org/officeDocument/2006/relationships/image" Target="../media/image20.wmf"/><Relationship Id="rId5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hyperlink" Target="https://videouroki.net/tests/4948990/" TargetMode="External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"/>
          <p:cNvPicPr/>
          <p:nvPr/>
        </p:nvPicPr>
        <p:blipFill>
          <a:blip r:embed="rId1"/>
          <a:stretch/>
        </p:blipFill>
        <p:spPr>
          <a:xfrm>
            <a:off x="1571760" y="1500120"/>
            <a:ext cx="5865840" cy="4913640"/>
          </a:xfrm>
          <a:prstGeom prst="rect">
            <a:avLst/>
          </a:prstGeom>
          <a:ln w="9525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14240" y="85716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Как математика помогает в профессии парикмахера?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3857760"/>
            <a:ext cx="8228160" cy="2266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000" spc="-1" strike="noStrike">
                <a:solidFill>
                  <a:srgbClr val="000000"/>
                </a:solidFill>
                <a:latin typeface="Times New Roman"/>
              </a:rPr>
              <a:t>Цель занятия: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1260000" y="1600200"/>
            <a:ext cx="612000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i="1" lang="ru-RU" sz="2100" spc="-1" strike="noStrike">
                <a:solidFill>
                  <a:srgbClr val="000000"/>
                </a:solidFill>
                <a:latin typeface="Arial"/>
              </a:rPr>
              <a:t>  </a:t>
            </a:r>
            <a:r>
              <a:rPr b="0" i="1" lang="ru-RU" sz="2100" spc="-1" strike="noStrike">
                <a:solidFill>
                  <a:srgbClr val="000000"/>
                </a:solidFill>
                <a:latin typeface="Arial"/>
              </a:rPr>
              <a:t>Формирование умения оперировать понятием         логарифм     числа; умения вычисления значений логарифма и    преобразования выражений,содержащих логарифмы.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://resh.edu.ru/subject/lesson/5753/main/272579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/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Содержимое 3" descr=""/>
          <p:cNvPicPr/>
          <p:nvPr/>
        </p:nvPicPr>
        <p:blipFill>
          <a:blip r:embed="rId1"/>
          <a:srcRect l="-18" t="-120" r="-18" b="-120"/>
          <a:stretch/>
        </p:blipFill>
        <p:spPr>
          <a:xfrm>
            <a:off x="285840" y="571320"/>
            <a:ext cx="8228160" cy="1245600"/>
          </a:xfrm>
          <a:prstGeom prst="rect">
            <a:avLst/>
          </a:prstGeom>
          <a:ln w="0">
            <a:noFill/>
          </a:ln>
        </p:spPr>
      </p:pic>
      <p:sp>
        <p:nvSpPr>
          <p:cNvPr id="69" name="Прямоугольник 4"/>
          <p:cNvSpPr/>
          <p:nvPr/>
        </p:nvSpPr>
        <p:spPr>
          <a:xfrm>
            <a:off x="571320" y="2071800"/>
            <a:ext cx="7928280" cy="176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Times New Roman"/>
                <a:ea typeface="DejaVu Sans"/>
              </a:rPr>
              <a:t>Логарифмом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положительного числа b по основанию a, где a &gt; 0 и a ≠ 1, называется показатель степени, в которую надо  возвести число а, чтобы получить b.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0" name="Изображение2" descr=""/>
          <p:cNvPicPr/>
          <p:nvPr/>
        </p:nvPicPr>
        <p:blipFill>
          <a:blip r:embed="rId2"/>
          <a:srcRect l="-18" t="-30" r="-18" b="-30"/>
          <a:stretch/>
        </p:blipFill>
        <p:spPr>
          <a:xfrm>
            <a:off x="1643040" y="3786120"/>
            <a:ext cx="5213520" cy="2641680"/>
          </a:xfrm>
          <a:prstGeom prst="rect">
            <a:avLst/>
          </a:prstGeom>
          <a:ln w="0">
            <a:noFill/>
          </a:ln>
        </p:spPr>
      </p:pic>
      <p:pic>
        <p:nvPicPr>
          <p:cNvPr id="71" name="Рисунок 6" descr=""/>
          <p:cNvPicPr/>
          <p:nvPr/>
        </p:nvPicPr>
        <p:blipFill>
          <a:blip r:embed="rId3"/>
          <a:srcRect l="-284" t="-980" r="-284" b="-980"/>
          <a:stretch/>
        </p:blipFill>
        <p:spPr>
          <a:xfrm>
            <a:off x="642960" y="3143160"/>
            <a:ext cx="1798920" cy="641520"/>
          </a:xfrm>
          <a:prstGeom prst="rect">
            <a:avLst/>
          </a:prstGeom>
          <a:ln w="0">
            <a:noFill/>
          </a:ln>
        </p:spPr>
      </p:pic>
      <p:sp>
        <p:nvSpPr>
          <p:cNvPr id="72" name="Rectangle 1"/>
          <p:cNvSpPr/>
          <p:nvPr/>
        </p:nvSpPr>
        <p:spPr>
          <a:xfrm>
            <a:off x="2500200" y="3359880"/>
            <a:ext cx="2355840" cy="2718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1200" spc="-1" strike="noStrike">
                <a:solidFill>
                  <a:srgbClr val="212529"/>
                </a:solidFill>
                <a:latin typeface="PT Astra Serif"/>
                <a:ea typeface="Source Han Sans CN Regular"/>
              </a:rPr>
              <a:t>где  a &gt; 0 , b &gt; 0 и a ≠ 1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/>
          </p:nvPr>
        </p:nvSpPr>
        <p:spPr>
          <a:xfrm>
            <a:off x="428760" y="57132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Десятичный логарифм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это логарифм с основанием 10. Он обозначается следующим образом: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      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log</a:t>
            </a:r>
            <a:r>
              <a:rPr b="1" lang="ru-RU" sz="3200" spc="-1" strike="noStrike" baseline="-25000">
                <a:solidFill>
                  <a:srgbClr val="000000"/>
                </a:solidFill>
                <a:latin typeface="Calibri"/>
              </a:rPr>
              <a:t>10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b= lgb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Натуральный логарифм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– это логарифм с основанием е (напомним, что е ≈ 2,7). Он обозначается следующим образом: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      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log</a:t>
            </a:r>
            <a:r>
              <a:rPr b="1" lang="ru-RU" sz="3200" spc="-1" strike="noStrike" baseline="-25000">
                <a:solidFill>
                  <a:srgbClr val="000000"/>
                </a:solidFill>
                <a:latin typeface="Calibri"/>
              </a:rPr>
              <a:t>е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b= lnb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" descr=""/>
          <p:cNvPicPr/>
          <p:nvPr/>
        </p:nvPicPr>
        <p:blipFill>
          <a:blip r:embed="rId1"/>
          <a:stretch/>
        </p:blipFill>
        <p:spPr>
          <a:xfrm>
            <a:off x="3008520" y="180000"/>
            <a:ext cx="3150720" cy="647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" descr=""/>
          <p:cNvPicPr/>
          <p:nvPr/>
        </p:nvPicPr>
        <p:blipFill>
          <a:blip r:embed="rId1"/>
          <a:stretch/>
        </p:blipFill>
        <p:spPr>
          <a:xfrm>
            <a:off x="2880000" y="0"/>
            <a:ext cx="3277800" cy="6689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145800" y="1515240"/>
            <a:ext cx="8853120" cy="398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1"/>
          <a:stretch/>
        </p:blipFill>
        <p:spPr>
          <a:xfrm>
            <a:off x="180000" y="1510560"/>
            <a:ext cx="8863560" cy="3987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180000" y="1510560"/>
            <a:ext cx="8863560" cy="3987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428400" cy="685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"/>
          <p:cNvPicPr/>
          <p:nvPr/>
        </p:nvPicPr>
        <p:blipFill>
          <a:blip r:embed="rId1"/>
          <a:srcRect l="0" t="0" r="4166" b="0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ln w="9525">
            <a:noFill/>
          </a:ln>
        </p:spPr>
      </p:pic>
      <p:sp>
        <p:nvSpPr>
          <p:cNvPr id="45" name="PlaceHolder 1"/>
          <p:cNvSpPr>
            <a:spLocks noGrp="1"/>
          </p:cNvSpPr>
          <p:nvPr>
            <p:ph/>
          </p:nvPr>
        </p:nvSpPr>
        <p:spPr>
          <a:xfrm>
            <a:off x="500040" y="157176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 algn="just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Математика играет важную роль в профессии парикмахера, хотя это может быть не всегда очевидно.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 algn="just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ff0000"/>
                </a:solidFill>
                <a:latin typeface="Calibri"/>
              </a:rPr>
              <a:t>Вот несколько примеров: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/>
          </p:nvPr>
        </p:nvSpPr>
        <p:spPr>
          <a:xfrm>
            <a:off x="428760" y="571320"/>
            <a:ext cx="8256600" cy="555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0000"/>
          </a:bodyPr>
          <a:p>
            <a:pPr marL="342720"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Задания профессиональной направленности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№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1.Расчет времени процедуры.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Парикмахер использует краситель, который начинает действовать через время, определяемое формулой: t=log</a:t>
            </a:r>
            <a:r>
              <a:rPr b="1" lang="ru-RU" sz="32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(C), где С-концентрация красителя. Найдите время t, если С=8.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№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2.Смешивание красок.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Для создания нужного оттенка парикмахер смешивает две краски в пропорции, которая определяется формулой log</a:t>
            </a:r>
            <a:r>
              <a:rPr b="1" lang="ru-RU" sz="3200" spc="-1" strike="noStrike" baseline="-25000">
                <a:solidFill>
                  <a:srgbClr val="000000"/>
                </a:solidFill>
                <a:latin typeface="Calibri"/>
              </a:rPr>
              <a:t>3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(х)=2, где х-количество одной из красок. Найдите х.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№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3.Расчет рН раствора (pH раствора(водородный показатель) —мера активности ионов водорода в растворе, количественно выражающая его кислотность). рН раствора для осветвления волос рассчитывается по формуле рН=-log</a:t>
            </a:r>
            <a:r>
              <a:rPr b="1" lang="ru-RU" sz="3200" spc="-1" strike="noStrike" baseline="-25000">
                <a:solidFill>
                  <a:srgbClr val="000000"/>
                </a:solidFill>
                <a:latin typeface="Calibri"/>
              </a:rPr>
              <a:t>10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[ Н</a:t>
            </a:r>
            <a:r>
              <a:rPr b="1" lang="ru-RU" sz="3200" spc="-1" strike="noStrike" baseline="30000">
                <a:solidFill>
                  <a:srgbClr val="000000"/>
                </a:solidFill>
                <a:latin typeface="Calibri"/>
              </a:rPr>
              <a:t>+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],где [ Н</a:t>
            </a:r>
            <a:r>
              <a:rPr b="1" lang="ru-RU" sz="3200" spc="-1" strike="noStrike" baseline="30000">
                <a:solidFill>
                  <a:srgbClr val="000000"/>
                </a:solidFill>
                <a:latin typeface="Calibri"/>
              </a:rPr>
              <a:t>+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]-концентрация ионов водорода. Найдите рН, если [ Н</a:t>
            </a:r>
            <a:r>
              <a:rPr b="1" lang="ru-RU" sz="3200" spc="-1" strike="noStrike" baseline="30000">
                <a:solidFill>
                  <a:srgbClr val="000000"/>
                </a:solidFill>
                <a:latin typeface="Calibri"/>
              </a:rPr>
              <a:t>+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]=0,001.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571320"/>
            <a:ext cx="8228160" cy="998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56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700" spc="-1" strike="noStrike">
                <a:solidFill>
                  <a:srgbClr val="000000"/>
                </a:solidFill>
                <a:latin typeface="Times New Roman"/>
              </a:rPr>
              <a:t>Установите соответствие между первым и вторым столбцами, во 2 столбике есть ошибки, которые нужно устранить. </a:t>
            </a:r>
            <a:br>
              <a:rPr sz="2700"/>
            </a:br>
            <a:r>
              <a:rPr b="1" lang="ru-RU" sz="2700" spc="-1" strike="noStrike">
                <a:solidFill>
                  <a:srgbClr val="000000"/>
                </a:solidFill>
                <a:latin typeface="Times New Roman"/>
              </a:rPr>
              <a:t>После выполнения задания проверка по образцу:</a:t>
            </a:r>
            <a:br>
              <a:rPr sz="2700"/>
            </a:br>
            <a:endParaRPr b="0" lang="ru-RU" sz="2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3" name="Группа 1"/>
          <p:cNvGrpSpPr/>
          <p:nvPr/>
        </p:nvGrpSpPr>
        <p:grpSpPr>
          <a:xfrm>
            <a:off x="357120" y="1500120"/>
            <a:ext cx="8285400" cy="4356360"/>
            <a:chOff x="357120" y="1500120"/>
            <a:chExt cx="8285400" cy="4356360"/>
          </a:xfrm>
        </p:grpSpPr>
        <p:pic>
          <p:nvPicPr>
            <p:cNvPr id="84" name="Picture 2" descr=""/>
            <p:cNvPicPr/>
            <p:nvPr/>
          </p:nvPicPr>
          <p:blipFill>
            <a:blip r:embed="rId1"/>
            <a:srcRect l="24336" t="36708" r="19408" b="14343"/>
            <a:stretch/>
          </p:blipFill>
          <p:spPr>
            <a:xfrm>
              <a:off x="357120" y="1500120"/>
              <a:ext cx="8285400" cy="4356360"/>
            </a:xfrm>
            <a:prstGeom prst="rect">
              <a:avLst/>
            </a:prstGeom>
            <a:ln w="9525">
              <a:noFill/>
            </a:ln>
          </p:spPr>
        </p:pic>
        <p:sp>
          <p:nvSpPr>
            <p:cNvPr id="85" name="Text Box 3"/>
            <p:cNvSpPr/>
            <p:nvPr/>
          </p:nvSpPr>
          <p:spPr>
            <a:xfrm>
              <a:off x="357120" y="1500120"/>
              <a:ext cx="292680" cy="435636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ru-RU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7" name="Группа 5"/>
          <p:cNvGrpSpPr/>
          <p:nvPr/>
        </p:nvGrpSpPr>
        <p:grpSpPr>
          <a:xfrm>
            <a:off x="465120" y="303120"/>
            <a:ext cx="8463240" cy="6553440"/>
            <a:chOff x="465120" y="303120"/>
            <a:chExt cx="8463240" cy="6553440"/>
          </a:xfrm>
        </p:grpSpPr>
        <p:pic>
          <p:nvPicPr>
            <p:cNvPr id="88" name="Picture 2" descr=""/>
            <p:cNvPicPr/>
            <p:nvPr/>
          </p:nvPicPr>
          <p:blipFill>
            <a:blip r:embed="rId1"/>
            <a:srcRect l="24336" t="37232" r="19408" b="13814"/>
            <a:stretch/>
          </p:blipFill>
          <p:spPr>
            <a:xfrm>
              <a:off x="465120" y="303120"/>
              <a:ext cx="8463240" cy="4730760"/>
            </a:xfrm>
            <a:prstGeom prst="rect">
              <a:avLst/>
            </a:prstGeom>
            <a:ln w="9525">
              <a:noFill/>
            </a:ln>
          </p:spPr>
        </p:pic>
        <p:sp>
          <p:nvSpPr>
            <p:cNvPr id="89" name="Text Box 3"/>
            <p:cNvSpPr/>
            <p:nvPr/>
          </p:nvSpPr>
          <p:spPr>
            <a:xfrm>
              <a:off x="1761480" y="632520"/>
              <a:ext cx="310680" cy="622404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ru-RU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"/>
          <p:cNvGraphicFramePr/>
          <p:nvPr/>
        </p:nvGraphicFramePr>
        <p:xfrm>
          <a:off x="-1440000" y="-180000"/>
          <a:ext cx="10326960" cy="182160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91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-1440000" y="-180000"/>
                    <a:ext cx="10326960" cy="18216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92" name=""/>
          <p:cNvGraphicFramePr/>
          <p:nvPr/>
        </p:nvGraphicFramePr>
        <p:xfrm>
          <a:off x="720000" y="1620000"/>
          <a:ext cx="7197840" cy="1799640"/>
        </p:xfrm>
        <a:graphic>
          <a:graphicData uri="http://schemas.openxmlformats.org/presentationml/2006/ole">
            <p:oleObj progId="Word.Document.12" r:id="rId3" spid="">
              <p:embed/>
              <p:pic>
                <p:nvPicPr>
                  <p:cNvPr id="93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720000" y="1620000"/>
                    <a:ext cx="7197840" cy="17996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Рисунок 3" descr="C:\Users\Раиса\Downloads\1000061057.jpg"/>
          <p:cNvPicPr/>
          <p:nvPr/>
        </p:nvPicPr>
        <p:blipFill>
          <a:blip r:embed="rId1"/>
          <a:stretch/>
        </p:blipFill>
        <p:spPr>
          <a:xfrm>
            <a:off x="2143080" y="214200"/>
            <a:ext cx="5213520" cy="62852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/>
          </p:nvPr>
        </p:nvSpPr>
        <p:spPr>
          <a:xfrm>
            <a:off x="428760" y="50004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Рефлексия :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-Что нового вы узнали на занятии?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-Достигли ли вы поставленной цели?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-Над чем ещё нужно поработать?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-Где в своей профессии вы сможете применить свои знания?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2"/>
          <p:cNvSpPr/>
          <p:nvPr/>
        </p:nvSpPr>
        <p:spPr>
          <a:xfrm>
            <a:off x="214200" y="522720"/>
            <a:ext cx="8356680" cy="4355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rgbClr val="212529"/>
                </a:solidFill>
                <a:latin typeface="Times New Roman"/>
                <a:ea typeface="Source Han Sans CN Regular"/>
              </a:rPr>
              <a:t>Домашнее задание: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  <a:ea typeface="Source Han Sans CN Regular"/>
              </a:rPr>
              <a:t>1. Выучить определение и основные свойства логарифмов.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212529"/>
                </a:solidFill>
                <a:latin typeface="Times New Roman"/>
                <a:ea typeface="Source Han Sans CN Regular"/>
              </a:rPr>
              <a:t>2. №267-276(2),№290-293(2)(Решение заданий по   образцу, обязательный минимум)(учебник Алгебра и начала математического анализа 10-11 кл., Ш.А.Алимов, Ю.М.Колягин и др.)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212529"/>
                </a:solidFill>
                <a:latin typeface="Times New Roman"/>
                <a:ea typeface="Source Han Sans CN Regular"/>
              </a:rPr>
              <a:t>3. Пройти по ссылке, выполнить онлайн тест: </a:t>
            </a:r>
            <a:r>
              <a:rPr b="0" lang="ru-RU" sz="2800" spc="-1" strike="noStrike" u="sng">
                <a:solidFill>
                  <a:srgbClr val="0000ff"/>
                </a:solidFill>
                <a:uFillTx/>
                <a:latin typeface="Times New Roman"/>
                <a:ea typeface="Source Han Sans CN Regular"/>
                <a:hlinkClick r:id="rId1"/>
              </a:rPr>
              <a:t>https://videouroki.net/tests/4948990/</a:t>
            </a:r>
            <a:r>
              <a:rPr b="0" lang="ru-RU" sz="2800" spc="-1" strike="noStrike">
                <a:solidFill>
                  <a:srgbClr val="212529"/>
                </a:solidFill>
                <a:latin typeface="Times New Roman"/>
                <a:ea typeface="Source Han Sans CN Regular"/>
              </a:rPr>
              <a:t> (Тренировочный, стимулируется оц</a:t>
            </a:r>
            <a:r>
              <a:rPr b="0" lang="ru-RU" sz="2800" spc="-1" strike="noStrike">
                <a:solidFill>
                  <a:srgbClr val="212529"/>
                </a:solidFill>
                <a:latin typeface="Times New Roman"/>
                <a:ea typeface="Tinos"/>
              </a:rPr>
              <a:t>енкой)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" descr=""/>
          <p:cNvPicPr/>
          <p:nvPr/>
        </p:nvPicPr>
        <p:blipFill>
          <a:blip r:embed="rId1"/>
          <a:srcRect l="3639" t="0" r="0" b="0"/>
          <a:stretch/>
        </p:blipFill>
        <p:spPr>
          <a:xfrm>
            <a:off x="2000160" y="1790640"/>
            <a:ext cx="5670720" cy="506592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47" name="PlaceHolder 1"/>
          <p:cNvSpPr>
            <a:spLocks noGrp="1"/>
          </p:cNvSpPr>
          <p:nvPr>
            <p:ph/>
          </p:nvPr>
        </p:nvSpPr>
        <p:spPr>
          <a:xfrm>
            <a:off x="714240" y="71424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Измерения и пропорции: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Парикмахеры используют математику для точного измерения длины волос, углов стрижки и количества используемых продуктов. Знание пропорций необходимо для создания сбалансированных и эстетичных причесок, подходящих к форме лица клиента.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"/>
          <p:cNvPicPr/>
          <p:nvPr/>
        </p:nvPicPr>
        <p:blipFill>
          <a:blip r:embed="rId1"/>
          <a:stretch/>
        </p:blipFill>
        <p:spPr>
          <a:xfrm>
            <a:off x="4276800" y="1797120"/>
            <a:ext cx="4865760" cy="50594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49" name="PlaceHolder 1"/>
          <p:cNvSpPr>
            <a:spLocks noGrp="1"/>
          </p:cNvSpPr>
          <p:nvPr>
            <p:ph/>
          </p:nvPr>
        </p:nvSpPr>
        <p:spPr>
          <a:xfrm>
            <a:off x="500040" y="28584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Пропорции для покраски волос: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Когда парикмахер наносит краску для волос, он должен соблюдать точные пропорции смешивания красителей и окислителей. Неправильные пропорции могут привести к нежелательному цвету, повреждению волос или аллергической реакции.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 descr=""/>
          <p:cNvPicPr/>
          <p:nvPr/>
        </p:nvPicPr>
        <p:blipFill>
          <a:blip r:embed="rId1"/>
          <a:srcRect l="0" t="0" r="7339" b="3964"/>
          <a:stretch/>
        </p:blipFill>
        <p:spPr>
          <a:xfrm>
            <a:off x="3071880" y="2357280"/>
            <a:ext cx="6070680" cy="4499280"/>
          </a:xfrm>
          <a:prstGeom prst="rect">
            <a:avLst/>
          </a:prstGeom>
          <a:ln w="9525">
            <a:noFill/>
          </a:ln>
        </p:spPr>
      </p:pic>
      <p:sp>
        <p:nvSpPr>
          <p:cNvPr id="51" name="PlaceHolder 1"/>
          <p:cNvSpPr>
            <a:spLocks noGrp="1"/>
          </p:cNvSpPr>
          <p:nvPr>
            <p:ph/>
          </p:nvPr>
        </p:nvSpPr>
        <p:spPr>
          <a:xfrm>
            <a:off x="0" y="85716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Геометрия в стрижках: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При создании различных стрижек парикмахеры используют геометрические принципы, такие как углы, линии и формы. Например, для создания градуированной стрижки необходимо точно рассчитать углы среза волос.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"/>
          <p:cNvPicPr/>
          <p:nvPr/>
        </p:nvPicPr>
        <p:blipFill>
          <a:blip r:embed="rId1"/>
          <a:stretch/>
        </p:blipFill>
        <p:spPr>
          <a:xfrm>
            <a:off x="3286080" y="2209680"/>
            <a:ext cx="5046840" cy="464688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53" name="PlaceHolder 1"/>
          <p:cNvSpPr>
            <a:spLocks noGrp="1"/>
          </p:cNvSpPr>
          <p:nvPr>
            <p:ph/>
          </p:nvPr>
        </p:nvSpPr>
        <p:spPr>
          <a:xfrm>
            <a:off x="357120" y="28584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3000"/>
          </a:bodyPr>
          <a:p>
            <a:pPr marL="32184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Расчет стоимости услуг: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Парикмахеры используют математику для расчета стоимости стрижки, покраски или других процедур. Они учитывают стоимость материалов, время работы и наценку за свои услуги.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2184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Управление временем: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Парикмахеры планируют свое время и рассчитывают, сколько времени потребуется на каждую процедуру, чтобы эффективно управлять своим расписанием и обслуживать больше клиентов.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32184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Ведение учета и финансов: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Парикмахеры, особенно те, кто работает самостоятельно или владеет салоном, используют математику для ведения учета доходов и расходов, расчета прибыли и налогов.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 descr=""/>
          <p:cNvPicPr/>
          <p:nvPr/>
        </p:nvPicPr>
        <p:blipFill>
          <a:blip r:embed="rId1"/>
          <a:stretch/>
        </p:blipFill>
        <p:spPr>
          <a:xfrm>
            <a:off x="4357800" y="3071880"/>
            <a:ext cx="3370320" cy="3332160"/>
          </a:xfrm>
          <a:prstGeom prst="rect">
            <a:avLst/>
          </a:prstGeom>
          <a:ln w="9525">
            <a:noFill/>
          </a:ln>
        </p:spPr>
      </p:pic>
      <p:sp>
        <p:nvSpPr>
          <p:cNvPr id="55" name="PlaceHolder 1"/>
          <p:cNvSpPr>
            <a:spLocks noGrp="1"/>
          </p:cNvSpPr>
          <p:nvPr>
            <p:ph/>
          </p:nvPr>
        </p:nvSpPr>
        <p:spPr>
          <a:xfrm>
            <a:off x="642960" y="35712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799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ru-RU" sz="4000" spc="-1" strike="noStrike">
                <a:solidFill>
                  <a:srgbClr val="000000"/>
                </a:solidFill>
                <a:latin typeface="Times New Roman"/>
              </a:rPr>
              <a:t>В целом, математические навыки помогают парикмахерам быть более точными, эффективными и успешными в своей работе.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В этих словах зашифрована тема занятия. Решить нужно показательные уравнения и посмотреть, какой букве соответствует полученный результат. После верного заполнения букв, тема занятия будет расшифрована.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57" name="Содержимое 3"/>
          <p:cNvGraphicFramePr/>
          <p:nvPr/>
        </p:nvGraphicFramePr>
        <p:xfrm>
          <a:off x="428760" y="1357200"/>
          <a:ext cx="8227800" cy="1499760"/>
        </p:xfrm>
        <a:graphic>
          <a:graphicData uri="http://schemas.openxmlformats.org/drawingml/2006/table">
            <a:tbl>
              <a:tblPr/>
              <a:tblGrid>
                <a:gridCol w="1028520"/>
                <a:gridCol w="1028520"/>
                <a:gridCol w="1028520"/>
                <a:gridCol w="1028520"/>
                <a:gridCol w="1028520"/>
                <a:gridCol w="1028520"/>
                <a:gridCol w="1028520"/>
                <a:gridCol w="1028520"/>
              </a:tblGrid>
              <a:tr h="8740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Calibri"/>
                        </a:rPr>
                        <a:t>3х-1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=32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(2/3)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Calibri"/>
                        </a:rPr>
                        <a:t>х+1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=1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(1/7)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=7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(1/5)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х+4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=1/25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4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х-5 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=64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9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5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2х-4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=125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3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=9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625680"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" name="Таблица 5"/>
          <p:cNvGraphicFramePr/>
          <p:nvPr/>
        </p:nvGraphicFramePr>
        <p:xfrm>
          <a:off x="1285920" y="3143160"/>
          <a:ext cx="6094440" cy="1499760"/>
        </p:xfrm>
        <a:graphic>
          <a:graphicData uri="http://schemas.openxmlformats.org/drawingml/2006/table">
            <a:tbl>
              <a:tblPr/>
              <a:tblGrid>
                <a:gridCol w="1218960"/>
                <a:gridCol w="1218960"/>
                <a:gridCol w="1218960"/>
                <a:gridCol w="1218960"/>
                <a:gridCol w="1218960"/>
              </a:tblGrid>
              <a:tr h="749880"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=5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9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(1/16)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3х-1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=32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(1/5)</a:t>
                      </a:r>
                      <a:r>
                        <a:rPr b="1" lang="ru-RU" sz="14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х+4</a:t>
                      </a: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=1/25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749880"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Таблица 4"/>
          <p:cNvGraphicFramePr/>
          <p:nvPr/>
        </p:nvGraphicFramePr>
        <p:xfrm>
          <a:off x="571320" y="5072040"/>
          <a:ext cx="8070120" cy="955440"/>
        </p:xfrm>
        <a:graphic>
          <a:graphicData uri="http://schemas.openxmlformats.org/drawingml/2006/table">
            <a:tbl>
              <a:tblPr/>
              <a:tblGrid>
                <a:gridCol w="857160"/>
                <a:gridCol w="610200"/>
                <a:gridCol w="733680"/>
                <a:gridCol w="733680"/>
                <a:gridCol w="733680"/>
                <a:gridCol w="733680"/>
                <a:gridCol w="733680"/>
                <a:gridCol w="733680"/>
                <a:gridCol w="733680"/>
                <a:gridCol w="733680"/>
                <a:gridCol w="733680"/>
              </a:tblGrid>
              <a:tr h="4777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число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-0,5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0,5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3,5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log</a:t>
                      </a:r>
                      <a:r>
                        <a:rPr b="1" lang="ru-RU" sz="1800" spc="-1" strike="noStrike" baseline="-25000">
                          <a:solidFill>
                            <a:schemeClr val="lt1"/>
                          </a:solidFill>
                          <a:latin typeface="Calibri"/>
                        </a:rPr>
                        <a:t>2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0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,</a:t>
                      </a: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4777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буква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л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г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р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ф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м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ч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000" spc="-1" strike="noStrike">
                <a:solidFill>
                  <a:srgbClr val="000000"/>
                </a:solidFill>
                <a:latin typeface="Times New Roman"/>
              </a:rPr>
              <a:t>Тема занятия: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2" name="Содержимое 3"/>
          <p:cNvGraphicFramePr/>
          <p:nvPr/>
        </p:nvGraphicFramePr>
        <p:xfrm>
          <a:off x="285840" y="1714320"/>
          <a:ext cx="8399880" cy="1499760"/>
        </p:xfrm>
        <a:graphic>
          <a:graphicData uri="http://schemas.openxmlformats.org/drawingml/2006/table">
            <a:tbl>
              <a:tblPr/>
              <a:tblGrid>
                <a:gridCol w="928440"/>
                <a:gridCol w="1171440"/>
                <a:gridCol w="1050120"/>
                <a:gridCol w="1278720"/>
                <a:gridCol w="821160"/>
                <a:gridCol w="1050120"/>
                <a:gridCol w="1050120"/>
                <a:gridCol w="1050120"/>
              </a:tblGrid>
              <a:tr h="8740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Calibri"/>
                        </a:rPr>
                        <a:t>3х-1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=32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(2/3)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Calibri"/>
                        </a:rPr>
                        <a:t>х+1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=1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(1/7)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(1/5)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х+4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4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х-5 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=64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9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5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2х-4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=125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3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62568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Л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г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р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ф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м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" name="Таблица 4"/>
          <p:cNvGraphicFramePr/>
          <p:nvPr/>
        </p:nvGraphicFramePr>
        <p:xfrm>
          <a:off x="1285920" y="3857760"/>
          <a:ext cx="6357240" cy="1499760"/>
        </p:xfrm>
        <a:graphic>
          <a:graphicData uri="http://schemas.openxmlformats.org/drawingml/2006/table">
            <a:tbl>
              <a:tblPr/>
              <a:tblGrid>
                <a:gridCol w="1271520"/>
                <a:gridCol w="1271520"/>
                <a:gridCol w="1271520"/>
                <a:gridCol w="1271520"/>
                <a:gridCol w="1271520"/>
              </a:tblGrid>
              <a:tr h="749880"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9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(1/16)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2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3х-1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=32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2880" rIns="28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(1/5)</a:t>
                      </a:r>
                      <a:r>
                        <a:rPr b="1" lang="ru-RU" sz="1800" spc="-1" strike="noStrike" baseline="30000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х+4</a:t>
                      </a: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  <a:ea typeface="Source Han Sans CN Regular"/>
                        </a:rPr>
                        <a:t>=1/25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2880" marR="288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74988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ч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л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4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а.</a:t>
                      </a:r>
                      <a:endParaRPr b="0" lang="ru-RU" sz="4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Application>LibreOffice/7.5.2.1$Linux_X86_64 LibreOffice_project/50$Build-1</Application>
  <AppVersion>15.0000</AppVersion>
  <Words>690</Words>
  <Paragraphs>98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2025-04-24T07:51:28Z</dcterms:created>
  <dc:creator>Раиса</dc:creator>
  <dc:description/>
  <dc:language>ru-RU</dc:language>
  <cp:lastModifiedBy/>
  <dcterms:modified xsi:type="dcterms:W3CDTF">2025-05-16T09:36:55Z</dcterms:modified>
  <cp:revision>22</cp:revision>
  <dc:subject/>
  <dc:title>Тема: Логарифмы. Свойства логарифмов.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20</vt:i4>
  </property>
</Properties>
</file>