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2.xml" ContentType="application/vnd.openxmlformats-officedocument.presentationml.slide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12192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100" d="100"/>
          <a:sy n="100" d="100"/>
        </p:scale>
        <p:origin x="378" y="90"/>
      </p:cViewPr>
      <p:guideLst>
        <p:guide pos="3840"/>
        <p:guide pos="2160" orient="horz"/>
      </p:guideLst>
    </p:cSldViewPr>
  </p:slide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presProps" Target="presProps.xml" /><Relationship Id="rId17" Type="http://schemas.openxmlformats.org/officeDocument/2006/relationships/tableStyles" Target="tableStyles.xml" /><Relationship Id="rId18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ChangeAspect="1"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Click icon to add picture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Click to edit Master text styles</a:t>
            </a:r>
            <a:endParaRPr/>
          </a:p>
          <a:p>
            <a:pPr lvl="1">
              <a:defRPr/>
            </a:pPr>
            <a:r>
              <a:rPr lang="ru-RU"/>
              <a:t>Second level</a:t>
            </a:r>
            <a:endParaRPr/>
          </a:p>
          <a:p>
            <a:pPr lvl="2">
              <a:defRPr/>
            </a:pPr>
            <a:r>
              <a:rPr lang="ru-RU"/>
              <a:t>Third level</a:t>
            </a:r>
            <a:endParaRPr/>
          </a:p>
          <a:p>
            <a:pPr lvl="3">
              <a:defRPr/>
            </a:pPr>
            <a:r>
              <a:rPr lang="ru-RU"/>
              <a:t>Fourth level</a:t>
            </a:r>
            <a:endParaRPr/>
          </a:p>
          <a:p>
            <a:pPr lvl="4">
              <a:defRPr/>
            </a:pPr>
            <a:r>
              <a:rPr lang="ru-RU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ru-RU"/>
              <a:t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jpg"/><Relationship Id="rId4" Type="http://schemas.openxmlformats.org/officeDocument/2006/relationships/image" Target="../media/image3.pn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slide" Target="slide2.xml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image" Target="../media/image29.png"/><Relationship Id="rId4" Type="http://schemas.openxmlformats.org/officeDocument/2006/relationships/image" Target="../media/image30.pn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image" Target="../media/image31.jpg"/><Relationship Id="rId4" Type="http://schemas.openxmlformats.org/officeDocument/2006/relationships/image" Target="../media/image32.png"/><Relationship Id="rId5" Type="http://schemas.openxmlformats.org/officeDocument/2006/relationships/image" Target="../media/image33.pn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hyperlink" Target="https://www.desmos.com/" TargetMode="External"/><Relationship Id="rId4" Type="http://schemas.openxmlformats.org/officeDocument/2006/relationships/hyperlink" Target="http://www.k-malevich.ru/pict/" TargetMode="External"/><Relationship Id="rId5" Type="http://schemas.openxmlformats.org/officeDocument/2006/relationships/hyperlink" Target="http://geeker.ru/education/postroit-grafik-funkcii-onlajn/" TargetMode="External"/><Relationship Id="rId6" Type="http://schemas.openxmlformats.org/officeDocument/2006/relationships/hyperlink" Target="http://um-razum.ru/publ/postroenie_grafikov_funkcij_s_pomoshhju_graficheskoj_sistemy_desmos_com/1-1-0-20" TargetMode="External"/><Relationship Id="rId7" Type="http://schemas.openxmlformats.org/officeDocument/2006/relationships/hyperlink" Target="https://edugalaxy.intel.ru/index.php?automodule=blog&amp;blogid=8&amp;showentry=7008" TargetMode="External"/><Relationship Id="rId8" Type="http://schemas.openxmlformats.org/officeDocument/2006/relationships/hyperlink" Target="https://habrahabr.ru/post/295838/" TargetMode="External"/><Relationship Id="rId9" Type="http://schemas.openxmlformats.org/officeDocument/2006/relationships/hyperlink" Target="https://desmos.s3.amazonaws.com/Desmos_User_Guide_RU.pdf" TargetMode="Externa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slide" Target="slide3.xml"/><Relationship Id="rId4" Type="http://schemas.openxmlformats.org/officeDocument/2006/relationships/image" Target="../media/image5.jpg"/><Relationship Id="rId5" Type="http://schemas.openxmlformats.org/officeDocument/2006/relationships/slide" Target="slide4.xml"/><Relationship Id="rId6" Type="http://schemas.openxmlformats.org/officeDocument/2006/relationships/image" Target="../media/image6.jpg"/><Relationship Id="rId7" Type="http://schemas.openxmlformats.org/officeDocument/2006/relationships/slide" Target="slide5.xml"/><Relationship Id="rId8" Type="http://schemas.openxmlformats.org/officeDocument/2006/relationships/image" Target="../media/image7.png"/><Relationship Id="rId9" Type="http://schemas.openxmlformats.org/officeDocument/2006/relationships/slide" Target="slide7.xml"/><Relationship Id="rId10" Type="http://schemas.openxmlformats.org/officeDocument/2006/relationships/image" Target="../media/image8.jpg"/><Relationship Id="rId11" Type="http://schemas.openxmlformats.org/officeDocument/2006/relationships/slide" Target="slide9.xml"/><Relationship Id="rId12" Type="http://schemas.openxmlformats.org/officeDocument/2006/relationships/image" Target="../media/image9.jpg"/><Relationship Id="rId13" Type="http://schemas.openxmlformats.org/officeDocument/2006/relationships/slide" Target="slide12.xml"/><Relationship Id="rId14" Type="http://schemas.openxmlformats.org/officeDocument/2006/relationships/image" Target="../media/image10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image" Target="../media/image11.png"/><Relationship Id="rId4" Type="http://schemas.openxmlformats.org/officeDocument/2006/relationships/slide" Target="slide2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image" Target="../media/image12.png"/><Relationship Id="rId4" Type="http://schemas.openxmlformats.org/officeDocument/2006/relationships/slide" Target="slide2.xml"/><Relationship Id="rId5" Type="http://schemas.openxmlformats.org/officeDocument/2006/relationships/image" Target="../media/image13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image" Target="../media/image15.png"/><Relationship Id="rId4" Type="http://schemas.openxmlformats.org/officeDocument/2006/relationships/slide" Target="slide2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slide" Target="slide2.xml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10498663" name="Picture 2"/>
          <p:cNvPicPr>
            <a:picLocks noChangeAspect="1" noChangeArrowheads="1"/>
          </p:cNvPicPr>
          <p:nvPr/>
        </p:nvPicPr>
        <p:blipFill>
          <a:blip r:embed="rId2"/>
          <a:srcRect l="35470" t="13675" r="43766" b="7265"/>
          <a:stretch/>
        </p:blipFill>
        <p:spPr bwMode="auto">
          <a:xfrm>
            <a:off x="8586978" y="0"/>
            <a:ext cx="3605021" cy="5791065"/>
          </a:xfrm>
          <a:prstGeom prst="rect">
            <a:avLst/>
          </a:prstGeom>
          <a:noFill/>
          <a:ln>
            <a:noFill/>
          </a:ln>
        </p:spPr>
      </p:pic>
      <p:sp>
        <p:nvSpPr>
          <p:cNvPr id="515703863" name="TextBox 1"/>
          <p:cNvSpPr txBox="1"/>
          <p:nvPr/>
        </p:nvSpPr>
        <p:spPr bwMode="auto">
          <a:xfrm>
            <a:off x="239349" y="5867752"/>
            <a:ext cx="11743541" cy="82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FF3300"/>
                </a:solidFill>
                <a:latin typeface="Comic Sans MS"/>
              </a:rPr>
              <a:t>Виртуальная выставка картин Малевича средствами </a:t>
            </a:r>
            <a:r>
              <a:rPr lang="en-US" sz="2400" b="1">
                <a:solidFill>
                  <a:srgbClr val="FF3300"/>
                </a:solidFill>
                <a:latin typeface="Comic Sans MS"/>
              </a:rPr>
              <a:t>DESMOS</a:t>
            </a:r>
            <a:endParaRPr lang="en-US" sz="2400" b="1">
              <a:solidFill>
                <a:srgbClr val="FF3300"/>
              </a:solidFill>
              <a:latin typeface="Comic Sans MS"/>
            </a:endParaRPr>
          </a:p>
          <a:p>
            <a:pPr algn="ctr">
              <a:defRPr/>
            </a:pPr>
            <a:r>
              <a:rPr lang="ru-RU" sz="2400" b="1">
                <a:solidFill>
                  <a:srgbClr val="FF3300"/>
                </a:solidFill>
                <a:latin typeface="Comic Sans MS"/>
              </a:rPr>
              <a:t>или картины с помощью функций</a:t>
            </a:r>
            <a:endParaRPr lang="ru-RU" sz="2400" b="1">
              <a:solidFill>
                <a:srgbClr val="FF3300"/>
              </a:solidFill>
              <a:latin typeface="Comic Sans MS"/>
            </a:endParaRPr>
          </a:p>
        </p:txBody>
      </p:sp>
      <p:pic>
        <p:nvPicPr>
          <p:cNvPr id="437665368" name="Picture 2" descr="C:\Users\ксюша\Downloads\портрет Малевича.jpg"/>
          <p:cNvPicPr>
            <a:picLocks noChangeAspect="1" noChangeArrowheads="1"/>
          </p:cNvPicPr>
          <p:nvPr/>
        </p:nvPicPr>
        <p:blipFill>
          <a:blip r:embed="rId3"/>
          <a:srcRect l="15392" t="7089" r="0" b="3552"/>
          <a:stretch/>
        </p:blipFill>
        <p:spPr bwMode="auto">
          <a:xfrm>
            <a:off x="4455207" y="0"/>
            <a:ext cx="4174691" cy="5791066"/>
          </a:xfrm>
          <a:prstGeom prst="rect">
            <a:avLst/>
          </a:prstGeom>
          <a:noFill/>
        </p:spPr>
      </p:pic>
      <p:pic>
        <p:nvPicPr>
          <p:cNvPr id="703220266" name="Picture 4" descr="http://p4.zdassets.com/hc/settings_assets/230349/200086105/rQ6PihuxWftF0aslS7VVwg-header.png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 rot="19513028">
            <a:off x="-70081" y="1745699"/>
            <a:ext cx="4499282" cy="875021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37780740" name="Picture 2" descr="https://im0-tub-ru.yandex.net/i?id=ffa187e7a219632be5747a3451e0e96e&amp;n=33&amp;h=215&amp;w=286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3687" y="0"/>
            <a:ext cx="12191999" cy="6858000"/>
          </a:xfrm>
          <a:prstGeom prst="rect">
            <a:avLst/>
          </a:prstGeom>
          <a:noFill/>
        </p:spPr>
      </p:pic>
      <p:pic>
        <p:nvPicPr>
          <p:cNvPr id="655086648" name="Picture 2" descr="https://im0-tub-ru.yandex.net/i?id=ffa187e7a219632be5747a3451e0e96e&amp;n=33&amp;h=215&amp;w=286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3687" y="7936"/>
            <a:ext cx="12191999" cy="6858000"/>
          </a:xfrm>
          <a:prstGeom prst="rect">
            <a:avLst/>
          </a:prstGeom>
          <a:noFill/>
        </p:spPr>
      </p:pic>
      <p:pic>
        <p:nvPicPr>
          <p:cNvPr id="933238802" name="Picture 2"/>
          <p:cNvPicPr>
            <a:picLocks noChangeAspect="1" noChangeArrowheads="1"/>
          </p:cNvPicPr>
          <p:nvPr/>
        </p:nvPicPr>
        <p:blipFill>
          <a:blip r:embed="rId3"/>
          <a:srcRect l="0" t="24726" r="61433" b="19974"/>
          <a:stretch/>
        </p:blipFill>
        <p:spPr bwMode="auto">
          <a:xfrm>
            <a:off x="5039882" y="2550214"/>
            <a:ext cx="6609783" cy="3998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65470949" name="AutoShape 4" descr="https://apf.mail.ru/cgi-bin/readmsg/26.jpg?id=14899516930000000440%3B0%3B1&amp;x-email=okos131277%40mail.ru&amp;exif=1&amp;bs=2271&amp;bl=69174&amp;ct=image%2Fjpeg&amp;cn=26.jpg&amp;cte=binary"/>
          <p:cNvSpPr>
            <a:spLocks noChangeArrowheads="1" noChangeAspect="1"/>
          </p:cNvSpPr>
          <p:nvPr/>
        </p:nvSpPr>
        <p:spPr bwMode="auto">
          <a:xfrm>
            <a:off x="207433" y="-144462"/>
            <a:ext cx="406399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1769249776" name="Picture 5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330961" y="980727"/>
            <a:ext cx="4240722" cy="47989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236197327" name="Группа 10"/>
          <p:cNvGrpSpPr/>
          <p:nvPr/>
        </p:nvGrpSpPr>
        <p:grpSpPr bwMode="auto">
          <a:xfrm>
            <a:off x="588103" y="6295070"/>
            <a:ext cx="2592288" cy="453429"/>
            <a:chOff x="588103" y="6295070"/>
            <a:chExt cx="2592288" cy="453429"/>
          </a:xfrm>
        </p:grpSpPr>
        <p:sp>
          <p:nvSpPr>
            <p:cNvPr id="662445921" name="Куб 2"/>
            <p:cNvSpPr/>
            <p:nvPr/>
          </p:nvSpPr>
          <p:spPr bwMode="auto">
            <a:xfrm>
              <a:off x="652397" y="6295070"/>
              <a:ext cx="2304255" cy="432047"/>
            </a:xfrm>
            <a:prstGeom prst="cube">
              <a:avLst>
                <a:gd name="adj" fmla="val 25000"/>
              </a:avLst>
            </a:prstGeom>
            <a:noFill/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105175193" name="TextBox 3">
              <a:hlinkClick r:id="rId5" action="ppaction://hlinksldjump"/>
            </p:cNvPr>
            <p:cNvSpPr txBox="1"/>
            <p:nvPr/>
          </p:nvSpPr>
          <p:spPr bwMode="auto">
            <a:xfrm>
              <a:off x="588103" y="6348390"/>
              <a:ext cx="2592288" cy="4001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ru-RU" sz="2000">
                  <a:solidFill>
                    <a:srgbClr val="002060"/>
                  </a:solidFill>
                  <a:latin typeface="Comic Sans MS"/>
                </a:rPr>
                <a:t>Содержание</a:t>
              </a:r>
              <a:endParaRPr lang="ru-RU" sz="2000">
                <a:solidFill>
                  <a:srgbClr val="002060"/>
                </a:solidFill>
                <a:latin typeface="Comic Sans MS"/>
              </a:endParaRPr>
            </a:p>
          </p:txBody>
        </p:sp>
      </p:grpSp>
      <p:sp>
        <p:nvSpPr>
          <p:cNvPr id="1964478042" name="TextBox 7"/>
          <p:cNvSpPr txBox="1"/>
          <p:nvPr/>
        </p:nvSpPr>
        <p:spPr bwMode="auto">
          <a:xfrm>
            <a:off x="1721017" y="260647"/>
            <a:ext cx="8131901" cy="400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>
                <a:solidFill>
                  <a:srgbClr val="002060"/>
                </a:solidFill>
                <a:latin typeface="Comic Sans MS"/>
              </a:rPr>
              <a:t>Тригонометрические функции</a:t>
            </a:r>
            <a:endParaRPr lang="ru-RU" sz="2000" b="1">
              <a:solidFill>
                <a:srgbClr val="002060"/>
              </a:solidFill>
              <a:latin typeface="Comic Sans MS"/>
            </a:endParaRPr>
          </a:p>
        </p:txBody>
      </p:sp>
      <p:sp>
        <p:nvSpPr>
          <p:cNvPr id="1233242262" name="TextBox 8"/>
          <p:cNvSpPr txBox="1"/>
          <p:nvPr/>
        </p:nvSpPr>
        <p:spPr bwMode="auto">
          <a:xfrm>
            <a:off x="4847861" y="908719"/>
            <a:ext cx="6801805" cy="36933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58493110" name="Picture 2" descr="https://im0-tub-ru.yandex.net/i?id=ffa187e7a219632be5747a3451e0e96e&amp;n=33&amp;h=215&amp;w=286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41191" y="0"/>
            <a:ext cx="12191999" cy="6858000"/>
          </a:xfrm>
          <a:prstGeom prst="rect">
            <a:avLst/>
          </a:prstGeom>
          <a:noFill/>
        </p:spPr>
      </p:pic>
      <p:sp>
        <p:nvSpPr>
          <p:cNvPr id="1411938996" name="TextBox 2"/>
          <p:cNvSpPr txBox="1"/>
          <p:nvPr/>
        </p:nvSpPr>
        <p:spPr bwMode="auto">
          <a:xfrm>
            <a:off x="390327" y="908719"/>
            <a:ext cx="5164202" cy="3785652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indent="180974" algn="just">
              <a:buClr>
                <a:srgbClr val="FF3300"/>
              </a:buClr>
              <a:buFont typeface="Arial"/>
              <a:buChar char="•"/>
              <a:defRPr/>
            </a:pPr>
            <a:r>
              <a:rPr lang="ru-RU" sz="2000">
                <a:solidFill>
                  <a:srgbClr val="002060"/>
                </a:solidFill>
                <a:latin typeface="Comic Sans MS"/>
              </a:rPr>
              <a:t>Чтобы создать подвижную </a:t>
            </a:r>
            <a:r>
              <a:rPr lang="ru-RU" sz="2000">
                <a:solidFill>
                  <a:srgbClr val="002060"/>
                </a:solidFill>
                <a:latin typeface="Comic Sans MS"/>
              </a:rPr>
              <a:t>точку, надо написать </a:t>
            </a:r>
            <a:r>
              <a:rPr lang="ru-RU" sz="2000">
                <a:solidFill>
                  <a:srgbClr val="002060"/>
                </a:solidFill>
                <a:latin typeface="Comic Sans MS"/>
              </a:rPr>
              <a:t>её координаты </a:t>
            </a:r>
            <a:r>
              <a:rPr lang="ru-RU" sz="2000">
                <a:solidFill>
                  <a:srgbClr val="002060"/>
                </a:solidFill>
                <a:latin typeface="Comic Sans MS"/>
              </a:rPr>
              <a:t>в виде </a:t>
            </a:r>
            <a:r>
              <a:rPr lang="ru-RU" sz="2000">
                <a:solidFill>
                  <a:srgbClr val="002060"/>
                </a:solidFill>
                <a:latin typeface="Comic Sans MS"/>
              </a:rPr>
              <a:t>двух параметров. </a:t>
            </a:r>
            <a:r>
              <a:rPr lang="ru-RU" sz="2000">
                <a:solidFill>
                  <a:srgbClr val="002060"/>
                </a:solidFill>
                <a:latin typeface="Comic Sans MS"/>
              </a:rPr>
              <a:t>Нажать на </a:t>
            </a:r>
            <a:r>
              <a:rPr lang="ru-RU" sz="2000">
                <a:solidFill>
                  <a:srgbClr val="002060"/>
                </a:solidFill>
                <a:latin typeface="Comic Sans MS"/>
              </a:rPr>
              <a:t>точку и </a:t>
            </a:r>
            <a:r>
              <a:rPr lang="ru-RU" sz="2000">
                <a:solidFill>
                  <a:srgbClr val="002060"/>
                </a:solidFill>
                <a:latin typeface="Comic Sans MS"/>
              </a:rPr>
              <a:t>переместить её, чтобы </a:t>
            </a:r>
            <a:r>
              <a:rPr lang="ru-RU" sz="2000">
                <a:solidFill>
                  <a:srgbClr val="002060"/>
                </a:solidFill>
                <a:latin typeface="Comic Sans MS"/>
              </a:rPr>
              <a:t>изменить значения </a:t>
            </a:r>
            <a:r>
              <a:rPr lang="ru-RU" sz="2000">
                <a:solidFill>
                  <a:srgbClr val="002060"/>
                </a:solidFill>
                <a:latin typeface="Comic Sans MS"/>
              </a:rPr>
              <a:t>параметров</a:t>
            </a:r>
            <a:r>
              <a:rPr lang="ru-RU" sz="2000">
                <a:solidFill>
                  <a:srgbClr val="002060"/>
                </a:solidFill>
                <a:latin typeface="Comic Sans MS"/>
              </a:rPr>
              <a:t>. </a:t>
            </a:r>
            <a:endParaRPr lang="ru-RU" sz="2000">
              <a:solidFill>
                <a:srgbClr val="002060"/>
              </a:solidFill>
              <a:latin typeface="Comic Sans MS"/>
            </a:endParaRPr>
          </a:p>
          <a:p>
            <a:pPr indent="180974" algn="just">
              <a:buClr>
                <a:srgbClr val="002060"/>
              </a:buClr>
              <a:buFont typeface="Arial"/>
              <a:buChar char="•"/>
              <a:defRPr/>
            </a:pPr>
            <a:r>
              <a:rPr lang="ru-RU" sz="2000">
                <a:solidFill>
                  <a:srgbClr val="FF3300"/>
                </a:solidFill>
                <a:latin typeface="Comic Sans MS"/>
              </a:rPr>
              <a:t>Если же необходимо сделать графики </a:t>
            </a:r>
            <a:r>
              <a:rPr lang="ru-RU" sz="2000">
                <a:solidFill>
                  <a:srgbClr val="FF3300"/>
                </a:solidFill>
                <a:latin typeface="Comic Sans MS"/>
              </a:rPr>
              <a:t>более живыми, то </a:t>
            </a:r>
            <a:r>
              <a:rPr lang="ru-RU" sz="2000">
                <a:solidFill>
                  <a:srgbClr val="FF3300"/>
                </a:solidFill>
                <a:latin typeface="Comic Sans MS"/>
              </a:rPr>
              <a:t> потребуется ввести параметры точек </a:t>
            </a:r>
            <a:r>
              <a:rPr lang="ru-RU" sz="2000">
                <a:solidFill>
                  <a:srgbClr val="FF3300"/>
                </a:solidFill>
                <a:latin typeface="Comic Sans MS"/>
              </a:rPr>
              <a:t>в выражениях</a:t>
            </a:r>
            <a:r>
              <a:rPr lang="ru-RU"/>
              <a:t>. </a:t>
            </a:r>
            <a:endParaRPr/>
          </a:p>
        </p:txBody>
      </p:sp>
      <p:sp>
        <p:nvSpPr>
          <p:cNvPr id="1092552774" name="TextBox 4"/>
          <p:cNvSpPr txBox="1"/>
          <p:nvPr/>
        </p:nvSpPr>
        <p:spPr bwMode="auto">
          <a:xfrm>
            <a:off x="1350285" y="288758"/>
            <a:ext cx="9409045" cy="400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000" b="1">
                <a:solidFill>
                  <a:srgbClr val="FF3300"/>
                </a:solidFill>
                <a:latin typeface="Comic Sans MS"/>
              </a:rPr>
              <a:t>Создание и использование ползунков </a:t>
            </a:r>
            <a:r>
              <a:rPr lang="ru-RU" sz="2000" b="1">
                <a:solidFill>
                  <a:srgbClr val="002060"/>
                </a:solidFill>
                <a:latin typeface="Comic Sans MS"/>
              </a:rPr>
              <a:t>(</a:t>
            </a:r>
            <a:r>
              <a:rPr lang="ru-RU" sz="2000" b="1">
                <a:solidFill>
                  <a:srgbClr val="FF3300"/>
                </a:solidFill>
                <a:latin typeface="Comic Sans MS"/>
              </a:rPr>
              <a:t>параметров</a:t>
            </a:r>
            <a:r>
              <a:rPr lang="ru-RU" sz="2000" b="1">
                <a:solidFill>
                  <a:srgbClr val="002060"/>
                </a:solidFill>
                <a:latin typeface="Comic Sans MS"/>
              </a:rPr>
              <a:t>)</a:t>
            </a:r>
            <a:endParaRPr lang="ru-RU" sz="2000" b="1">
              <a:solidFill>
                <a:srgbClr val="002060"/>
              </a:solidFill>
              <a:latin typeface="Comic Sans MS"/>
            </a:endParaRPr>
          </a:p>
        </p:txBody>
      </p:sp>
      <p:sp>
        <p:nvSpPr>
          <p:cNvPr id="844672184" name="TextBox 3"/>
          <p:cNvSpPr txBox="1"/>
          <p:nvPr/>
        </p:nvSpPr>
        <p:spPr bwMode="auto">
          <a:xfrm>
            <a:off x="6637998" y="5509963"/>
            <a:ext cx="4896543" cy="1015662"/>
          </a:xfrm>
          <a:prstGeom prst="rect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2000">
                <a:solidFill>
                  <a:srgbClr val="002060"/>
                </a:solidFill>
                <a:latin typeface="Comic Sans MS"/>
              </a:rPr>
              <a:t>Использование ползунков помогает изменять значение параметра.</a:t>
            </a:r>
            <a:endParaRPr lang="ru-RU" sz="2000">
              <a:solidFill>
                <a:srgbClr val="002060"/>
              </a:solidFill>
              <a:latin typeface="Comic Sans MS"/>
            </a:endParaRPr>
          </a:p>
        </p:txBody>
      </p:sp>
      <p:pic>
        <p:nvPicPr>
          <p:cNvPr id="1914485161" name="Picture 2" descr="https://sites.google.com/a/bbns.org/desmosdemos/_/rsrc/1420263428484/home/Screen%20Shot%202015-01-03%20at%2012.36.16%20AM.png?height%5Cx3d216%5Cx26width%5Cx3d400"/>
          <p:cNvPicPr>
            <a:picLocks noChangeAspect="1" noChangeArrowheads="1"/>
          </p:cNvPicPr>
          <p:nvPr/>
        </p:nvPicPr>
        <p:blipFill>
          <a:blip r:embed="rId3"/>
          <a:srcRect l="0" t="8629" r="3361" b="0"/>
          <a:stretch/>
        </p:blipFill>
        <p:spPr bwMode="auto">
          <a:xfrm>
            <a:off x="5903977" y="1251174"/>
            <a:ext cx="5869862" cy="390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61204021" name="Picture 6" descr="http://a1993.phobos.apple.com/us/r30/Purple/v4/2c/bb/da/2cbbdaf7-f54b-dfbd-1bf3-b22315d9ec6d/mzl.cwkzcwnv.png"/>
          <p:cNvPicPr>
            <a:picLocks noChangeAspect="1" noChangeArrowheads="1"/>
          </p:cNvPicPr>
          <p:nvPr/>
        </p:nvPicPr>
        <p:blipFill>
          <a:blip r:embed="rId4"/>
          <a:srcRect l="0" t="20158" r="0" b="23200"/>
          <a:stretch/>
        </p:blipFill>
        <p:spPr bwMode="auto">
          <a:xfrm>
            <a:off x="668173" y="4936825"/>
            <a:ext cx="4608511" cy="17945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938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119389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119389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11938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48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14485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14485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14485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204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1204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1204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61204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672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44672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44672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44672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42707317" name="AutoShape 2" descr="https://apf.mail.ru/cgi-bin/readmsg/a4f83f64da1702e4d4af54bd49a239c7.jpg?id=14903935640000000621%3B0%3B1&amp;x-email=okos131277%40mail.ru&amp;exif=1&amp;bs=2359&amp;bl=130531&amp;ct=image%2Fjpeg&amp;cn=a4f83f64da1702e4d4af54bd49a239c7.jpg&amp;cte=binary"/>
          <p:cNvSpPr>
            <a:spLocks noChangeArrowheads="1" noChangeAspect="1"/>
          </p:cNvSpPr>
          <p:nvPr/>
        </p:nvSpPr>
        <p:spPr bwMode="auto">
          <a:xfrm>
            <a:off x="207433" y="-144462"/>
            <a:ext cx="406399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/>
          </a:bodyPr>
          <a:lstStyle/>
          <a:p>
            <a:pPr>
              <a:defRPr/>
            </a:pPr>
            <a:endParaRPr lang="ru-RU"/>
          </a:p>
        </p:txBody>
      </p:sp>
      <p:sp>
        <p:nvSpPr>
          <p:cNvPr id="587338705" name="AutoShape 4" descr="https://apf.mail.ru/cgi-bin/readmsg/a4f83f64da1702e4d4af54bd49a239c7.jpg?id=14903935640000000621%3B0%3B1&amp;x-email=okos131277%40mail.ru&amp;exif=1&amp;bs=2359&amp;bl=130531&amp;ct=image%2Fjpeg&amp;cn=a4f83f64da1702e4d4af54bd49a239c7.jpg&amp;cte=binary"/>
          <p:cNvSpPr>
            <a:spLocks noChangeArrowheads="1" noChangeAspect="1"/>
          </p:cNvSpPr>
          <p:nvPr/>
        </p:nvSpPr>
        <p:spPr bwMode="auto">
          <a:xfrm>
            <a:off x="410633" y="7936"/>
            <a:ext cx="406399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574648972" name="Picture 2" descr="https://im0-tub-ru.yandex.net/i?id=ffa187e7a219632be5747a3451e0e96e&amp;n=33&amp;h=215&amp;w=286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3687" y="0"/>
            <a:ext cx="12191999" cy="6858000"/>
          </a:xfrm>
          <a:prstGeom prst="rect">
            <a:avLst/>
          </a:prstGeom>
          <a:noFill/>
        </p:spPr>
      </p:pic>
      <p:pic>
        <p:nvPicPr>
          <p:cNvPr id="1926268911" name="Picture 5" descr="C:\Users\ксюша\Downloads\a4f83f64da1702e4d4af54bd49a239c7.jp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613833" y="2780928"/>
            <a:ext cx="4014252" cy="36110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07098094" name="Picture 2"/>
          <p:cNvPicPr>
            <a:picLocks noChangeAspect="1" noChangeArrowheads="1"/>
          </p:cNvPicPr>
          <p:nvPr/>
        </p:nvPicPr>
        <p:blipFill>
          <a:blip r:embed="rId4"/>
          <a:srcRect l="36686" t="22289" r="33417" b="14887"/>
          <a:stretch/>
        </p:blipFill>
        <p:spPr bwMode="auto">
          <a:xfrm>
            <a:off x="4800600" y="2492895"/>
            <a:ext cx="4356583" cy="38622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61622831" name="Picture 3"/>
          <p:cNvPicPr>
            <a:picLocks noChangeAspect="1" noChangeArrowheads="1"/>
          </p:cNvPicPr>
          <p:nvPr/>
        </p:nvPicPr>
        <p:blipFill>
          <a:blip r:embed="rId5"/>
          <a:srcRect l="0" t="36177" r="75917" b="13117"/>
          <a:stretch/>
        </p:blipFill>
        <p:spPr bwMode="auto">
          <a:xfrm>
            <a:off x="8112223" y="692695"/>
            <a:ext cx="3729685" cy="33127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867835675" name="Picture 2" descr="https://im0-tub-ru.yandex.net/i?id=ffa187e7a219632be5747a3451e0e96e&amp;n=33&amp;h=215&amp;w=286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3687" y="0"/>
            <a:ext cx="12191999" cy="6858000"/>
          </a:xfrm>
          <a:prstGeom prst="rect">
            <a:avLst/>
          </a:prstGeom>
          <a:noFill/>
        </p:spPr>
      </p:pic>
      <p:sp>
        <p:nvSpPr>
          <p:cNvPr id="1453442359" name="TextBox 2"/>
          <p:cNvSpPr txBox="1"/>
          <p:nvPr/>
        </p:nvSpPr>
        <p:spPr bwMode="auto">
          <a:xfrm>
            <a:off x="1391477" y="476671"/>
            <a:ext cx="5664629" cy="461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FF3300"/>
                </a:solidFill>
                <a:latin typeface="Comic Sans MS"/>
              </a:rPr>
              <a:t>Ссылки:</a:t>
            </a:r>
            <a:endParaRPr lang="ru-RU" sz="2400" b="1">
              <a:solidFill>
                <a:srgbClr val="FF3300"/>
              </a:solidFill>
              <a:latin typeface="Comic Sans MS"/>
            </a:endParaRPr>
          </a:p>
        </p:txBody>
      </p:sp>
      <p:sp>
        <p:nvSpPr>
          <p:cNvPr id="1298449470" name="TextBox 6">
            <a:hlinkClick r:id="rId3"/>
          </p:cNvPr>
          <p:cNvSpPr txBox="1"/>
          <p:nvPr/>
        </p:nvSpPr>
        <p:spPr bwMode="auto">
          <a:xfrm>
            <a:off x="527381" y="1196751"/>
            <a:ext cx="11233247" cy="4862869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180974" indent="-180974" algn="just">
              <a:spcAft>
                <a:spcPts val="999"/>
              </a:spcAft>
              <a:buClr>
                <a:srgbClr val="FF3300"/>
              </a:buClr>
              <a:buFont typeface="Arial"/>
              <a:buChar char="•"/>
              <a:defRPr/>
            </a:pPr>
            <a:r>
              <a:rPr lang="ru-RU" sz="2000" u="sng">
                <a:solidFill>
                  <a:srgbClr val="0070C0"/>
                </a:solidFill>
                <a:latin typeface="Comic Sans MS"/>
                <a:hlinkClick r:id="rId4" tooltip="http://www.k-malevich.ru/pict/"/>
              </a:rPr>
              <a:t>Галерея картин :: Казимир Малевич</a:t>
            </a:r>
            <a:endParaRPr lang="ru-RU" sz="2000">
              <a:solidFill>
                <a:srgbClr val="0070C0"/>
              </a:solidFill>
              <a:latin typeface="Comic Sans MS"/>
            </a:endParaRPr>
          </a:p>
          <a:p>
            <a:pPr marL="180974" indent="-180974" algn="just">
              <a:spcAft>
                <a:spcPts val="999"/>
              </a:spcAft>
              <a:buClr>
                <a:srgbClr val="FF3300"/>
              </a:buClr>
              <a:buFont typeface="Arial"/>
              <a:buChar char="•"/>
              <a:defRPr/>
            </a:pPr>
            <a:r>
              <a:rPr lang="ru-RU" sz="2000" u="sng">
                <a:latin typeface="Comic Sans MS"/>
                <a:hlinkClick r:id="rId5" tooltip="http://geeker.ru/education/postroit-grafik-funkcii-onlajn/"/>
              </a:rPr>
              <a:t>Построить график функции </a:t>
            </a:r>
            <a:r>
              <a:rPr lang="ru-RU" sz="2000" u="sng">
                <a:latin typeface="Comic Sans MS"/>
                <a:hlinkClick r:id="rId5" tooltip="http://geeker.ru/education/postroit-grafik-funkcii-onlajn/"/>
              </a:rPr>
              <a:t>онлайн</a:t>
            </a:r>
            <a:endParaRPr lang="ru-RU" sz="2000">
              <a:solidFill>
                <a:srgbClr val="0070C0"/>
              </a:solidFill>
              <a:latin typeface="Comic Sans MS"/>
            </a:endParaRPr>
          </a:p>
          <a:p>
            <a:pPr indent="180974" algn="just">
              <a:spcAft>
                <a:spcPts val="999"/>
              </a:spcAft>
              <a:buClr>
                <a:srgbClr val="FF3300"/>
              </a:buClr>
              <a:buFont typeface="Arial"/>
              <a:buChar char="•"/>
              <a:defRPr/>
            </a:pPr>
            <a:r>
              <a:rPr lang="ru-RU" sz="2000" u="sng">
                <a:latin typeface="Comic Sans MS"/>
                <a:hlinkClick r:id="rId6" tooltip="http://um-razum.ru/publ/postroenie_grafikov_funkcij_s_pomoshhju_graficheskoj_sistemy_desmos_com/1-1-0-20"/>
              </a:rPr>
              <a:t>Построение графиков функций с помощью графической системы </a:t>
            </a:r>
            <a:r>
              <a:rPr lang="ru-RU" sz="2000" u="sng">
                <a:latin typeface="Comic Sans MS"/>
                <a:hlinkClick r:id="rId6" tooltip="http://um-razum.ru/publ/postroenie_grafikov_funkcij_s_pomoshhju_graficheskoj_sistemy_desmos_com/1-1-0-20"/>
              </a:rPr>
              <a:t>Desmos.Com</a:t>
            </a:r>
            <a:r>
              <a:rPr lang="ru-RU" sz="2000" u="sng">
                <a:latin typeface="Comic Sans MS"/>
                <a:hlinkClick r:id="rId6" tooltip="http://um-razum.ru/publ/postroenie_grafikov_funkcij_s_pomoshhju_graficheskoj_sistemy_desmos_com/1-1-0-20"/>
              </a:rPr>
              <a:t>/</a:t>
            </a:r>
            <a:r>
              <a:rPr lang="ru-RU" sz="2000" u="sng">
                <a:latin typeface="Comic Sans MS"/>
                <a:hlinkClick r:id="rId6" tooltip="http://um-razum.ru/publ/postroenie_grafikov_funkcij_s_pomoshhju_graficheskoj_sistemy_desmos_com/1-1-0-20"/>
              </a:rPr>
              <a:t>Calculator</a:t>
            </a:r>
            <a:r>
              <a:rPr lang="ru-RU" sz="2000" u="sng">
                <a:latin typeface="Comic Sans MS"/>
                <a:hlinkClick r:id="rId6" tooltip="http://um-razum.ru/publ/postroenie_grafikov_funkcij_s_pomoshhju_graficheskoj_sistemy_desmos_com/1-1-0-20"/>
              </a:rPr>
              <a:t> - Математика - Каталог статей - Бесплатно: Информатика, Математика, другие предметы</a:t>
            </a:r>
            <a:endParaRPr lang="ru-RU" sz="2000">
              <a:latin typeface="Comic Sans MS"/>
            </a:endParaRPr>
          </a:p>
          <a:p>
            <a:pPr indent="180974" algn="just">
              <a:spcAft>
                <a:spcPts val="999"/>
              </a:spcAft>
              <a:buClr>
                <a:srgbClr val="FF3300"/>
              </a:buClr>
              <a:buFont typeface="Arial"/>
              <a:buChar char="•"/>
              <a:defRPr/>
            </a:pPr>
            <a:r>
              <a:rPr lang="ru-RU" sz="2000" u="sng">
                <a:latin typeface="Comic Sans MS"/>
                <a:hlinkClick r:id="rId7" tooltip="https://edugalaxy.intel.ru/index.php?automodule=blog&amp;blogid=8&amp;showentry=7008"/>
              </a:rPr>
              <a:t>Сообщество учителей </a:t>
            </a:r>
            <a:r>
              <a:rPr lang="ru-RU" sz="2000" u="sng">
                <a:latin typeface="Comic Sans MS"/>
                <a:hlinkClick r:id="rId7" tooltip="https://edugalaxy.intel.ru/index.php?automodule=blog&amp;blogid=8&amp;showentry=7008"/>
              </a:rPr>
              <a:t>Intel</a:t>
            </a:r>
            <a:r>
              <a:rPr lang="ru-RU" sz="2000" u="sng">
                <a:latin typeface="Comic Sans MS"/>
                <a:hlinkClick r:id="rId7" tooltip="https://edugalaxy.intel.ru/index.php?automodule=blog&amp;blogid=8&amp;showentry=7008"/>
              </a:rPr>
              <a:t> </a:t>
            </a:r>
            <a:r>
              <a:rPr lang="ru-RU" sz="2000" u="sng">
                <a:latin typeface="Comic Sans MS"/>
                <a:hlinkClick r:id="rId7" tooltip="https://edugalaxy.intel.ru/index.php?automodule=blog&amp;blogid=8&amp;showentry=7008"/>
              </a:rPr>
              <a:t>Education</a:t>
            </a:r>
            <a:r>
              <a:rPr lang="ru-RU" sz="2000" u="sng">
                <a:latin typeface="Comic Sans MS"/>
                <a:hlinkClick r:id="rId7" tooltip="https://edugalaxy.intel.ru/index.php?automodule=blog&amp;blogid=8&amp;showentry=7008"/>
              </a:rPr>
              <a:t> </a:t>
            </a:r>
            <a:r>
              <a:rPr lang="ru-RU" sz="2000" u="sng">
                <a:latin typeface="Comic Sans MS"/>
                <a:hlinkClick r:id="rId7" tooltip="https://edugalaxy.intel.ru/index.php?automodule=blog&amp;blogid=8&amp;showentry=7008"/>
              </a:rPr>
              <a:t>Galaxy</a:t>
            </a:r>
            <a:r>
              <a:rPr lang="ru-RU" sz="2000" u="sng">
                <a:latin typeface="Comic Sans MS"/>
                <a:hlinkClick r:id="rId7" tooltip="https://edugalaxy.intel.ru/index.php?automodule=blog&amp;blogid=8&amp;showentry=7008"/>
              </a:rPr>
              <a:t> -&gt; Рисуем домик в </a:t>
            </a:r>
            <a:r>
              <a:rPr lang="ru-RU" sz="2000" u="sng">
                <a:latin typeface="Comic Sans MS"/>
                <a:hlinkClick r:id="rId7" tooltip="https://edugalaxy.intel.ru/index.php?automodule=blog&amp;blogid=8&amp;showentry=7008"/>
              </a:rPr>
              <a:t>Desmos</a:t>
            </a:r>
            <a:r>
              <a:rPr lang="ru-RU" sz="2000" u="sng">
                <a:latin typeface="Comic Sans MS"/>
                <a:hlinkClick r:id="rId7" tooltip="https://edugalaxy.intel.ru/index.php?automodule=blog&amp;blogid=8&amp;showentry=7008"/>
              </a:rPr>
              <a:t>... Урок 1</a:t>
            </a:r>
            <a:endParaRPr lang="ru-RU" sz="2000">
              <a:latin typeface="Comic Sans MS"/>
            </a:endParaRPr>
          </a:p>
          <a:p>
            <a:pPr marL="180974" indent="-180974" algn="just">
              <a:spcAft>
                <a:spcPts val="999"/>
              </a:spcAft>
              <a:buClr>
                <a:srgbClr val="FF3300"/>
              </a:buClr>
              <a:buFont typeface="Arial"/>
              <a:buChar char="•"/>
              <a:defRPr/>
            </a:pPr>
            <a:r>
              <a:rPr lang="ru-RU" sz="2000" u="sng">
                <a:latin typeface="Comic Sans MS"/>
                <a:hlinkClick r:id="rId8" tooltip="https://habrahabr.ru/post/295838/"/>
              </a:rPr>
              <a:t>Desmos</a:t>
            </a:r>
            <a:r>
              <a:rPr lang="ru-RU" sz="2000" u="sng">
                <a:latin typeface="Comic Sans MS"/>
                <a:hlinkClick r:id="rId8" tooltip="https://habrahabr.ru/post/295838/"/>
              </a:rPr>
              <a:t> – </a:t>
            </a:r>
            <a:r>
              <a:rPr lang="ru-RU" sz="2000" u="sng">
                <a:latin typeface="Comic Sans MS"/>
                <a:hlinkClick r:id="rId8" tooltip="https://habrahabr.ru/post/295838/"/>
              </a:rPr>
              <a:t>онлайн</a:t>
            </a:r>
            <a:r>
              <a:rPr lang="ru-RU" sz="2000" u="sng">
                <a:latin typeface="Comic Sans MS"/>
                <a:hlinkClick r:id="rId8" tooltip="https://habrahabr.ru/post/295838/"/>
              </a:rPr>
              <a:t> графический калькулятор</a:t>
            </a:r>
            <a:endParaRPr lang="ru-RU" sz="2000">
              <a:latin typeface="Comic Sans MS"/>
            </a:endParaRPr>
          </a:p>
          <a:p>
            <a:pPr marL="180974" indent="-180974" algn="just">
              <a:spcAft>
                <a:spcPts val="999"/>
              </a:spcAft>
              <a:buClr>
                <a:srgbClr val="FF3300"/>
              </a:buClr>
              <a:buFont typeface="Arial"/>
              <a:buChar char="•"/>
              <a:defRPr/>
            </a:pPr>
            <a:r>
              <a:rPr lang="en-US" sz="2000" u="sng">
                <a:latin typeface="Comic Sans MS"/>
                <a:hlinkClick r:id="rId9" tooltip="https://desmos.s3.amazonaws.com/Desmos_User_Guide_RU.pdf"/>
              </a:rPr>
              <a:t>https://desmos.s3.amazonaws.com/Desmos_User_Guide_RU.pdf</a:t>
            </a:r>
            <a:endParaRPr lang="ru-RU" sz="2000">
              <a:latin typeface="Comic Sans MS"/>
            </a:endParaRPr>
          </a:p>
          <a:p>
            <a:pPr marL="180974" indent="-180974">
              <a:buClr>
                <a:srgbClr val="FF3300"/>
              </a:buClr>
              <a:defRPr/>
            </a:pPr>
            <a:endParaRPr lang="ru-RU" sz="2000"/>
          </a:p>
          <a:p>
            <a:pPr marL="180974" indent="-180974">
              <a:buClr>
                <a:srgbClr val="FF3300"/>
              </a:buClr>
              <a:buFont typeface="Arial"/>
              <a:buChar char="•"/>
              <a:defRPr/>
            </a:pPr>
            <a:r>
              <a:rPr lang="ru-RU" sz="2000">
                <a:solidFill>
                  <a:srgbClr val="002060"/>
                </a:solidFill>
                <a:latin typeface="Comic Sans MS"/>
              </a:rPr>
              <a:t>Ссылка на программу </a:t>
            </a:r>
            <a:r>
              <a:rPr lang="en-US" sz="2000">
                <a:solidFill>
                  <a:srgbClr val="002060"/>
                </a:solidFill>
                <a:latin typeface="Comic Sans MS"/>
              </a:rPr>
              <a:t>Desmos</a:t>
            </a:r>
            <a:r>
              <a:rPr lang="ru-RU" sz="2000">
                <a:solidFill>
                  <a:srgbClr val="002060"/>
                </a:solidFill>
                <a:latin typeface="Comic Sans MS"/>
              </a:rPr>
              <a:t>:</a:t>
            </a:r>
            <a:endParaRPr/>
          </a:p>
          <a:p>
            <a:pPr marL="180974" indent="-180974">
              <a:buClr>
                <a:srgbClr val="FF3300"/>
              </a:buClr>
              <a:defRPr/>
            </a:pPr>
            <a:r>
              <a:rPr lang="en-US" sz="2000" u="sng">
                <a:solidFill>
                  <a:srgbClr val="002060"/>
                </a:solidFill>
                <a:latin typeface="Comic Sans MS"/>
                <a:hlinkClick r:id="rId3" tooltip="https://www.desmos.com/"/>
              </a:rPr>
              <a:t>Desmos</a:t>
            </a:r>
            <a:r>
              <a:rPr lang="en-US" sz="2000" u="sng">
                <a:solidFill>
                  <a:srgbClr val="002060"/>
                </a:solidFill>
                <a:latin typeface="Comic Sans MS"/>
                <a:hlinkClick r:id="rId3" tooltip="https://www.desmos.com/"/>
              </a:rPr>
              <a:t> | Beautiful, Free Math</a:t>
            </a:r>
            <a:endParaRPr lang="ru-RU" sz="2000">
              <a:solidFill>
                <a:srgbClr val="002060"/>
              </a:solidFill>
              <a:latin typeface="Comic Sans MS"/>
            </a:endParaRPr>
          </a:p>
          <a:p>
            <a:pPr marL="180974" indent="-180974">
              <a:buClr>
                <a:srgbClr val="FF3300"/>
              </a:buClr>
              <a:defRPr/>
            </a:pPr>
            <a:endParaRPr lang="ru-RU" sz="2000">
              <a:solidFill>
                <a:srgbClr val="002060"/>
              </a:solidFill>
              <a:latin typeface="Comic Sans M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54770755" name="Picture 2" descr="https://im0-tub-ru.yandex.net/i?id=ffa187e7a219632be5747a3451e0e96e&amp;n=33&amp;h=215&amp;w=286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0" y="-23391"/>
            <a:ext cx="12191999" cy="6858000"/>
          </a:xfrm>
          <a:prstGeom prst="rect">
            <a:avLst/>
          </a:prstGeom>
          <a:noFill/>
        </p:spPr>
      </p:pic>
      <p:sp>
        <p:nvSpPr>
          <p:cNvPr id="1088922509" name="TextBox 2"/>
          <p:cNvSpPr txBox="1"/>
          <p:nvPr/>
        </p:nvSpPr>
        <p:spPr bwMode="auto">
          <a:xfrm>
            <a:off x="1583498" y="476671"/>
            <a:ext cx="5088565" cy="461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FF3300"/>
                </a:solidFill>
                <a:latin typeface="Comic Sans MS"/>
              </a:rPr>
              <a:t>Содержание</a:t>
            </a:r>
            <a:r>
              <a:rPr lang="ru-RU" sz="2400" b="1">
                <a:solidFill>
                  <a:srgbClr val="FF0000"/>
                </a:solidFill>
                <a:latin typeface="Comic Sans MS"/>
              </a:rPr>
              <a:t>:</a:t>
            </a:r>
            <a:endParaRPr/>
          </a:p>
        </p:txBody>
      </p:sp>
      <p:sp>
        <p:nvSpPr>
          <p:cNvPr id="216855031" name="Блок-схема: данные 3"/>
          <p:cNvSpPr/>
          <p:nvPr/>
        </p:nvSpPr>
        <p:spPr bwMode="auto">
          <a:xfrm>
            <a:off x="815413" y="1464439"/>
            <a:ext cx="4992553" cy="936103"/>
          </a:xfrm>
          <a:prstGeom prst="flowChartInputOutput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43080304" name="Блок-схема: данные 4"/>
          <p:cNvSpPr/>
          <p:nvPr/>
        </p:nvSpPr>
        <p:spPr bwMode="auto">
          <a:xfrm>
            <a:off x="815410" y="3033910"/>
            <a:ext cx="4992553" cy="936103"/>
          </a:xfrm>
          <a:prstGeom prst="flowChartInputOutput">
            <a:avLst/>
          </a:prstGeom>
          <a:ln w="12700">
            <a:solidFill>
              <a:srgbClr val="FF33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5109733" name="Блок-схема: данные 5"/>
          <p:cNvSpPr/>
          <p:nvPr/>
        </p:nvSpPr>
        <p:spPr bwMode="auto">
          <a:xfrm>
            <a:off x="761015" y="4611727"/>
            <a:ext cx="4992553" cy="936103"/>
          </a:xfrm>
          <a:prstGeom prst="flowChartInputOutput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2741845" name="Блок-схема: данные 6"/>
          <p:cNvSpPr/>
          <p:nvPr/>
        </p:nvSpPr>
        <p:spPr bwMode="auto">
          <a:xfrm flipH="1">
            <a:off x="6576053" y="1468629"/>
            <a:ext cx="4967213" cy="936103"/>
          </a:xfrm>
          <a:prstGeom prst="flowChartInputOutput">
            <a:avLst/>
          </a:prstGeom>
          <a:ln w="12700">
            <a:solidFill>
              <a:srgbClr val="FF33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45150711" name="Блок-схема: данные 7"/>
          <p:cNvSpPr/>
          <p:nvPr/>
        </p:nvSpPr>
        <p:spPr bwMode="auto">
          <a:xfrm flipH="1">
            <a:off x="6768074" y="3024372"/>
            <a:ext cx="4802079" cy="936103"/>
          </a:xfrm>
          <a:prstGeom prst="flowChartInputOutput">
            <a:avLst/>
          </a:prstGeom>
          <a:ln w="12700"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07782487" name="Блок-схема: данные 8"/>
          <p:cNvSpPr/>
          <p:nvPr/>
        </p:nvSpPr>
        <p:spPr bwMode="auto">
          <a:xfrm flipH="1">
            <a:off x="6864085" y="4611727"/>
            <a:ext cx="4783791" cy="936103"/>
          </a:xfrm>
          <a:prstGeom prst="flowChartInputOutput">
            <a:avLst/>
          </a:prstGeom>
          <a:ln w="12700">
            <a:solidFill>
              <a:srgbClr val="FF33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28010016" name="Picture 2" descr="https://yt3.ggpht.com/-vyslj0cnpCE/AAAAAAAAAAI/AAAAAAAAAAA/Zuo4aV3jQdM/s900-c-k-no-mo-rj-c0xffffff/photo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1682886" y="1416318"/>
            <a:ext cx="1315723" cy="1032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49968145" name="TextBox 10"/>
          <p:cNvSpPr txBox="1"/>
          <p:nvPr/>
        </p:nvSpPr>
        <p:spPr bwMode="auto">
          <a:xfrm>
            <a:off x="2957057" y="1460550"/>
            <a:ext cx="2208245" cy="923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002060"/>
                </a:solidFill>
                <a:latin typeface="Comic Sans MS"/>
              </a:rPr>
              <a:t>Ввод в программу </a:t>
            </a:r>
            <a:r>
              <a:rPr lang="en-US" b="1">
                <a:solidFill>
                  <a:srgbClr val="002060"/>
                </a:solidFill>
                <a:latin typeface="Comic Sans MS"/>
              </a:rPr>
              <a:t>DESMOS</a:t>
            </a:r>
            <a:endParaRPr lang="ru-RU" b="1">
              <a:solidFill>
                <a:srgbClr val="002060"/>
              </a:solidFill>
              <a:latin typeface="Comic Sans MS"/>
            </a:endParaRPr>
          </a:p>
        </p:txBody>
      </p:sp>
      <p:sp>
        <p:nvSpPr>
          <p:cNvPr id="1350807976" name="TextBox 11"/>
          <p:cNvSpPr txBox="1"/>
          <p:nvPr/>
        </p:nvSpPr>
        <p:spPr bwMode="auto">
          <a:xfrm>
            <a:off x="2998610" y="3151389"/>
            <a:ext cx="2208245" cy="646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3300"/>
                </a:solidFill>
                <a:latin typeface="Comic Sans MS"/>
              </a:rPr>
              <a:t>Возможности программы</a:t>
            </a:r>
            <a:endParaRPr lang="ru-RU" b="1">
              <a:solidFill>
                <a:srgbClr val="FF3300"/>
              </a:solidFill>
              <a:latin typeface="Comic Sans MS"/>
            </a:endParaRPr>
          </a:p>
        </p:txBody>
      </p:sp>
      <p:pic>
        <p:nvPicPr>
          <p:cNvPr id="1839500188" name="Picture 6" descr="https://im0-tub-ru.yandex.net/i?id=9f3041116e977360d7ec34267522e0f5&amp;n=33&amp;h=215&amp;w=20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tretch/>
        </p:blipFill>
        <p:spPr bwMode="auto">
          <a:xfrm>
            <a:off x="1682885" y="3003040"/>
            <a:ext cx="1315723" cy="1050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37564546" name="TextBox 13"/>
          <p:cNvSpPr txBox="1"/>
          <p:nvPr/>
        </p:nvSpPr>
        <p:spPr bwMode="auto">
          <a:xfrm>
            <a:off x="3118650" y="4744447"/>
            <a:ext cx="2041591" cy="646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002060"/>
                </a:solidFill>
                <a:latin typeface="Comic Sans MS"/>
              </a:rPr>
              <a:t>Работа в</a:t>
            </a:r>
            <a:r>
              <a:rPr lang="en-US" b="1">
                <a:solidFill>
                  <a:srgbClr val="002060"/>
                </a:solidFill>
                <a:latin typeface="Comic Sans MS"/>
              </a:rPr>
              <a:t> DESMOS</a:t>
            </a:r>
            <a:endParaRPr lang="ru-RU" b="1">
              <a:solidFill>
                <a:srgbClr val="002060"/>
              </a:solidFill>
              <a:latin typeface="Comic Sans MS"/>
            </a:endParaRPr>
          </a:p>
        </p:txBody>
      </p:sp>
      <p:pic>
        <p:nvPicPr>
          <p:cNvPr id="1959920675" name="Picture 10" descr="http://www.mathycathy.com/blog/wp-content/uploads/2014/05/Screen-Shot-2014-05-03-at-10.17.27-PM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 l="42453" t="12579" r="9069" b="5381"/>
          <a:stretch/>
        </p:blipFill>
        <p:spPr bwMode="auto">
          <a:xfrm>
            <a:off x="1628697" y="4577281"/>
            <a:ext cx="1489953" cy="1004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66353673" name="TextBox 14"/>
          <p:cNvSpPr txBox="1"/>
          <p:nvPr/>
        </p:nvSpPr>
        <p:spPr bwMode="auto">
          <a:xfrm>
            <a:off x="7438098" y="1481402"/>
            <a:ext cx="2402317" cy="923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3300"/>
                </a:solidFill>
                <a:latin typeface="Comic Sans MS"/>
              </a:rPr>
              <a:t>К</a:t>
            </a:r>
            <a:r>
              <a:rPr lang="ru-RU" b="1">
                <a:solidFill>
                  <a:srgbClr val="FF3300"/>
                </a:solidFill>
                <a:latin typeface="Comic Sans MS"/>
              </a:rPr>
              <a:t>артины с линейными функциями</a:t>
            </a:r>
            <a:endParaRPr lang="ru-RU" b="1">
              <a:solidFill>
                <a:srgbClr val="FF3300"/>
              </a:solidFill>
              <a:latin typeface="Comic Sans MS"/>
            </a:endParaRPr>
          </a:p>
        </p:txBody>
      </p:sp>
      <p:pic>
        <p:nvPicPr>
          <p:cNvPr id="128748888" name="Picture 4" descr="http://www.artscroll.ru/Images/2008/m/Malevich%20Kazimir%20Severinovich/000216.jp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/>
          <a:stretch/>
        </p:blipFill>
        <p:spPr bwMode="auto">
          <a:xfrm>
            <a:off x="9317809" y="1416318"/>
            <a:ext cx="1474493" cy="10130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43157203" name="TextBox 16"/>
          <p:cNvSpPr txBox="1"/>
          <p:nvPr/>
        </p:nvSpPr>
        <p:spPr bwMode="auto">
          <a:xfrm>
            <a:off x="7536159" y="3051855"/>
            <a:ext cx="1920213" cy="923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002060"/>
                </a:solidFill>
                <a:latin typeface="Comic Sans MS"/>
              </a:rPr>
              <a:t>Раскраши-вание фигур</a:t>
            </a:r>
            <a:endParaRPr lang="ru-RU" b="1">
              <a:solidFill>
                <a:srgbClr val="002060"/>
              </a:solidFill>
              <a:latin typeface="Comic Sans MS"/>
            </a:endParaRPr>
          </a:p>
        </p:txBody>
      </p:sp>
      <p:pic>
        <p:nvPicPr>
          <p:cNvPr id="994865037" name="Picture 6" descr="http://img1.fullartindex.com/Media/ai/Three-Female-Figures.jpg?preset=bi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/>
          <a:srcRect l="13389" t="4715" r="3662" b="0"/>
          <a:stretch/>
        </p:blipFill>
        <p:spPr bwMode="auto">
          <a:xfrm>
            <a:off x="9232599" y="3003951"/>
            <a:ext cx="1536622" cy="971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78025766" name="TextBox 9"/>
          <p:cNvSpPr txBox="1"/>
          <p:nvPr/>
        </p:nvSpPr>
        <p:spPr bwMode="auto">
          <a:xfrm>
            <a:off x="7646745" y="4611727"/>
            <a:ext cx="2217439" cy="923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>
                <a:solidFill>
                  <a:srgbClr val="FF3300"/>
                </a:solidFill>
                <a:latin typeface="Comic Sans MS"/>
              </a:rPr>
              <a:t>Перемен</a:t>
            </a:r>
            <a:r>
              <a:rPr lang="en-US" b="1">
                <a:solidFill>
                  <a:srgbClr val="FF3300"/>
                </a:solidFill>
                <a:latin typeface="Comic Sans MS"/>
              </a:rPr>
              <a:t>-</a:t>
            </a:r>
            <a:r>
              <a:rPr lang="ru-RU" b="1">
                <a:solidFill>
                  <a:srgbClr val="FF3300"/>
                </a:solidFill>
                <a:latin typeface="Comic Sans MS"/>
              </a:rPr>
              <a:t>ные</a:t>
            </a:r>
            <a:r>
              <a:rPr lang="ru-RU" b="1">
                <a:solidFill>
                  <a:srgbClr val="FF3300"/>
                </a:solidFill>
              </a:rPr>
              <a:t> </a:t>
            </a:r>
            <a:r>
              <a:rPr lang="ru-RU" b="1">
                <a:solidFill>
                  <a:srgbClr val="FF3300"/>
                </a:solidFill>
                <a:latin typeface="Comic Sans MS"/>
              </a:rPr>
              <a:t>и </a:t>
            </a:r>
            <a:endParaRPr lang="en-US" b="1">
              <a:solidFill>
                <a:srgbClr val="FF3300"/>
              </a:solidFill>
              <a:latin typeface="Comic Sans MS"/>
            </a:endParaRPr>
          </a:p>
          <a:p>
            <a:pPr>
              <a:defRPr/>
            </a:pPr>
            <a:r>
              <a:rPr lang="ru-RU" b="1">
                <a:solidFill>
                  <a:srgbClr val="FF3300"/>
                </a:solidFill>
                <a:latin typeface="Comic Sans MS"/>
              </a:rPr>
              <a:t>ползунки</a:t>
            </a:r>
            <a:endParaRPr lang="ru-RU" b="1">
              <a:solidFill>
                <a:srgbClr val="FF3300"/>
              </a:solidFill>
              <a:latin typeface="Comic Sans MS"/>
            </a:endParaRPr>
          </a:p>
        </p:txBody>
      </p:sp>
      <p:pic>
        <p:nvPicPr>
          <p:cNvPr id="711563964" name="Picture 2" descr="https://s5.mzstatic.com/r30/Purple3/v4/ed/dd/0d/eddd0db8-282d-4df7-9af4-b4501d3151e6/screen960x960.jpe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/>
          <a:srcRect l="0" t="50852" r="65556" b="19256"/>
          <a:stretch/>
        </p:blipFill>
        <p:spPr bwMode="auto">
          <a:xfrm>
            <a:off x="9317810" y="4577281"/>
            <a:ext cx="1528413" cy="10355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68411752" name="Picture 2" descr="https://im0-tub-ru.yandex.net/i?id=ffa187e7a219632be5747a3451e0e96e&amp;n=33&amp;h=215&amp;w=286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30526" y="0"/>
            <a:ext cx="12191999" cy="6858000"/>
          </a:xfrm>
          <a:prstGeom prst="rect">
            <a:avLst/>
          </a:prstGeom>
          <a:noFill/>
        </p:spPr>
      </p:pic>
      <p:sp>
        <p:nvSpPr>
          <p:cNvPr id="1193756291" name="TextBox 1"/>
          <p:cNvSpPr txBox="1"/>
          <p:nvPr/>
        </p:nvSpPr>
        <p:spPr bwMode="auto">
          <a:xfrm>
            <a:off x="934274" y="4396332"/>
            <a:ext cx="10607397" cy="1631215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2000">
                <a:solidFill>
                  <a:srgbClr val="FF3300"/>
                </a:solidFill>
                <a:latin typeface="Comic Sans MS"/>
              </a:rPr>
              <a:t>Сервис </a:t>
            </a:r>
            <a:r>
              <a:rPr lang="ru-RU" sz="2000">
                <a:solidFill>
                  <a:srgbClr val="FF3300"/>
                </a:solidFill>
                <a:latin typeface="Comic Sans MS"/>
              </a:rPr>
              <a:t>будет полезен тем, кому необходимо быстро и просто построить график функции, для кого построение графиков функций вызывает сложности или тем, кому с наименьшими затратами необходимо проверить правильность построения графика.</a:t>
            </a:r>
            <a:endParaRPr/>
          </a:p>
        </p:txBody>
      </p:sp>
      <p:pic>
        <p:nvPicPr>
          <p:cNvPr id="354149888" name="Picture 3"/>
          <p:cNvPicPr>
            <a:picLocks noChangeAspect="1" noChangeArrowheads="1"/>
          </p:cNvPicPr>
          <p:nvPr/>
        </p:nvPicPr>
        <p:blipFill>
          <a:blip r:embed="rId3"/>
          <a:srcRect l="16994" t="9260" r="18192" b="28539"/>
          <a:stretch/>
        </p:blipFill>
        <p:spPr bwMode="auto">
          <a:xfrm>
            <a:off x="934275" y="1268759"/>
            <a:ext cx="6939186" cy="28775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55136757" name="TextBox 3"/>
          <p:cNvSpPr txBox="1"/>
          <p:nvPr/>
        </p:nvSpPr>
        <p:spPr bwMode="auto">
          <a:xfrm>
            <a:off x="8565343" y="1306551"/>
            <a:ext cx="2976330" cy="2862321"/>
          </a:xfrm>
          <a:prstGeom prst="rect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2000" b="1">
                <a:solidFill>
                  <a:srgbClr val="FF3300"/>
                </a:solidFill>
                <a:latin typeface="Comic Sans MS"/>
              </a:rPr>
              <a:t>Desmos</a:t>
            </a:r>
            <a:r>
              <a:rPr lang="ru-RU" sz="2000" b="1">
                <a:solidFill>
                  <a:srgbClr val="FF3300"/>
                </a:solidFill>
                <a:latin typeface="Comic Sans MS"/>
              </a:rPr>
              <a:t> — </a:t>
            </a:r>
            <a:r>
              <a:rPr lang="ru-RU" sz="2000">
                <a:solidFill>
                  <a:srgbClr val="002060"/>
                </a:solidFill>
                <a:latin typeface="Comic Sans MS"/>
              </a:rPr>
              <a:t>это онлайн-сервис, который позволяет создавать графики по формулам алгебраических </a:t>
            </a:r>
            <a:r>
              <a:rPr lang="ru-RU" sz="2000">
                <a:solidFill>
                  <a:srgbClr val="002060"/>
                </a:solidFill>
                <a:latin typeface="Comic Sans MS"/>
              </a:rPr>
              <a:t>функций</a:t>
            </a:r>
            <a:r>
              <a:rPr lang="ru-RU" sz="2000">
                <a:solidFill>
                  <a:srgbClr val="002060"/>
                </a:solidFill>
                <a:latin typeface="Comic Sans MS"/>
              </a:rPr>
              <a:t>.</a:t>
            </a:r>
            <a:endParaRPr lang="ru-RU">
              <a:solidFill>
                <a:srgbClr val="002060"/>
              </a:solidFill>
              <a:latin typeface="Comic Sans MS"/>
            </a:endParaRPr>
          </a:p>
        </p:txBody>
      </p:sp>
      <p:sp>
        <p:nvSpPr>
          <p:cNvPr id="1009721479" name="TextBox 4"/>
          <p:cNvSpPr txBox="1"/>
          <p:nvPr/>
        </p:nvSpPr>
        <p:spPr bwMode="auto">
          <a:xfrm>
            <a:off x="2351582" y="332655"/>
            <a:ext cx="7296810" cy="769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200" b="1">
                <a:solidFill>
                  <a:srgbClr val="002060"/>
                </a:solidFill>
                <a:latin typeface="Comic Sans MS"/>
              </a:rPr>
              <a:t>Первые знания о программе </a:t>
            </a:r>
            <a:r>
              <a:rPr lang="en-US" sz="2200" b="1">
                <a:solidFill>
                  <a:srgbClr val="002060"/>
                </a:solidFill>
                <a:latin typeface="Comic Sans MS"/>
              </a:rPr>
              <a:t>DESMOS</a:t>
            </a:r>
            <a:endParaRPr lang="ru-RU" sz="2200" b="1">
              <a:solidFill>
                <a:srgbClr val="002060"/>
              </a:solidFill>
              <a:latin typeface="Comic Sans MS"/>
            </a:endParaRPr>
          </a:p>
        </p:txBody>
      </p:sp>
      <p:grpSp>
        <p:nvGrpSpPr>
          <p:cNvPr id="1656139980" name="Группа 6"/>
          <p:cNvGrpSpPr/>
          <p:nvPr/>
        </p:nvGrpSpPr>
        <p:grpSpPr bwMode="auto">
          <a:xfrm>
            <a:off x="336981" y="6237311"/>
            <a:ext cx="2880319" cy="477570"/>
            <a:chOff x="336981" y="6237311"/>
            <a:chExt cx="2880319" cy="477570"/>
          </a:xfrm>
        </p:grpSpPr>
        <p:sp>
          <p:nvSpPr>
            <p:cNvPr id="1210473116" name="Куб 2">
              <a:hlinkClick r:id="rId4" action="ppaction://hlinksldjump"/>
            </p:cNvPr>
            <p:cNvSpPr/>
            <p:nvPr/>
          </p:nvSpPr>
          <p:spPr bwMode="auto">
            <a:xfrm>
              <a:off x="379611" y="6237311"/>
              <a:ext cx="2208245" cy="465472"/>
            </a:xfrm>
            <a:prstGeom prst="cube">
              <a:avLst>
                <a:gd name="adj" fmla="val 25000"/>
              </a:avLst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8665155" name="TextBox 5"/>
            <p:cNvSpPr txBox="1"/>
            <p:nvPr/>
          </p:nvSpPr>
          <p:spPr bwMode="auto">
            <a:xfrm>
              <a:off x="336981" y="6314772"/>
              <a:ext cx="2880319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ru-RU" sz="2000">
                  <a:solidFill>
                    <a:srgbClr val="002060"/>
                  </a:solidFill>
                  <a:latin typeface="Comic Sans MS"/>
                </a:rPr>
                <a:t>Содержание</a:t>
              </a:r>
              <a:endParaRPr lang="ru-RU" sz="2000">
                <a:solidFill>
                  <a:srgbClr val="002060"/>
                </a:solidFill>
                <a:latin typeface="Comic Sans M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136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5136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5136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55136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14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4149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4149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4149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756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93756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93756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193756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2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6139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56139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56139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56139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948593253" name="Picture 2" descr="https://im0-tub-ru.yandex.net/i?id=ffa187e7a219632be5747a3451e0e96e&amp;n=33&amp;h=215&amp;w=286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3687" y="0"/>
            <a:ext cx="12191999" cy="6858000"/>
          </a:xfrm>
          <a:prstGeom prst="rect">
            <a:avLst/>
          </a:prstGeom>
          <a:noFill/>
        </p:spPr>
      </p:pic>
      <p:pic>
        <p:nvPicPr>
          <p:cNvPr id="445294951" name="Рисунок 3"/>
          <p:cNvPicPr>
            <a:picLocks noChangeAspect="1"/>
          </p:cNvPicPr>
          <p:nvPr/>
        </p:nvPicPr>
        <p:blipFill>
          <a:blip r:embed="rId3"/>
          <a:srcRect l="33164" t="0" r="33068" b="0"/>
          <a:stretch/>
        </p:blipFill>
        <p:spPr bwMode="auto">
          <a:xfrm>
            <a:off x="6504913" y="3598590"/>
            <a:ext cx="5080803" cy="30401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1040066" name="TextBox 4"/>
          <p:cNvSpPr txBox="1"/>
          <p:nvPr/>
        </p:nvSpPr>
        <p:spPr bwMode="auto">
          <a:xfrm>
            <a:off x="5153005" y="956529"/>
            <a:ext cx="6432713" cy="2472471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indent="180974" algn="just">
              <a:lnSpc>
                <a:spcPct val="114999"/>
              </a:lnSpc>
              <a:spcAft>
                <a:spcPts val="999"/>
              </a:spcAft>
              <a:buClr>
                <a:srgbClr val="002060"/>
              </a:buClr>
              <a:buSzPct val="70000"/>
              <a:buFont typeface="Symbol"/>
              <a:buChar char=""/>
              <a:tabLst>
                <a:tab pos="457200" algn="l"/>
              </a:tabLst>
              <a:defRPr/>
            </a:pPr>
            <a:r>
              <a:rPr lang="ru-RU" sz="2000">
                <a:solidFill>
                  <a:srgbClr val="FF3300"/>
                </a:solidFill>
                <a:latin typeface="Comic Sans MS"/>
                <a:ea typeface="Calibri"/>
                <a:cs typeface="Times New Roman"/>
              </a:rPr>
              <a:t>Создавать </a:t>
            </a:r>
            <a:r>
              <a:rPr lang="ru-RU" sz="2000">
                <a:solidFill>
                  <a:srgbClr val="FF3300"/>
                </a:solidFill>
                <a:latin typeface="Comic Sans MS"/>
                <a:ea typeface="Calibri"/>
                <a:cs typeface="Times New Roman"/>
              </a:rPr>
              <a:t>анимированные картинки с помощью привязки объектов к функциям с </a:t>
            </a:r>
            <a:r>
              <a:rPr lang="ru-RU" sz="2000">
                <a:solidFill>
                  <a:srgbClr val="FF3300"/>
                </a:solidFill>
                <a:latin typeface="Comic Sans MS"/>
                <a:ea typeface="Calibri"/>
                <a:cs typeface="Times New Roman"/>
              </a:rPr>
              <a:t>параметрами.</a:t>
            </a:r>
            <a:endParaRPr/>
          </a:p>
          <a:p>
            <a:pPr marL="180974" lvl="0" indent="-180974" algn="just">
              <a:lnSpc>
                <a:spcPct val="114999"/>
              </a:lnSpc>
              <a:spcAft>
                <a:spcPts val="999"/>
              </a:spcAft>
              <a:buClr>
                <a:srgbClr val="FF3300"/>
              </a:buClr>
              <a:buSzPct val="70000"/>
              <a:buFont typeface="Symbol"/>
              <a:buChar char=""/>
              <a:tabLst>
                <a:tab pos="457200" algn="l"/>
              </a:tabLst>
              <a:defRPr/>
            </a:pPr>
            <a:r>
              <a:rPr lang="ru-RU" sz="2000">
                <a:solidFill>
                  <a:srgbClr val="002060"/>
                </a:solidFill>
                <a:latin typeface="Comic Sans MS"/>
                <a:ea typeface="Calibri"/>
                <a:cs typeface="Times New Roman"/>
              </a:rPr>
              <a:t>Р</a:t>
            </a:r>
            <a:r>
              <a:rPr lang="ru-RU" sz="2000">
                <a:solidFill>
                  <a:srgbClr val="002060"/>
                </a:solidFill>
                <a:latin typeface="Comic Sans MS"/>
                <a:ea typeface="Calibri"/>
                <a:cs typeface="Times New Roman"/>
              </a:rPr>
              <a:t>исовать функциями</a:t>
            </a:r>
            <a:r>
              <a:rPr lang="ru-RU" sz="2000">
                <a:solidFill>
                  <a:srgbClr val="002060"/>
                </a:solidFill>
                <a:latin typeface="Comic Sans MS"/>
                <a:ea typeface="Calibri"/>
                <a:cs typeface="Times New Roman"/>
              </a:rPr>
              <a:t>.</a:t>
            </a:r>
            <a:endParaRPr/>
          </a:p>
          <a:p>
            <a:pPr lvl="0" indent="180974" algn="just">
              <a:lnSpc>
                <a:spcPct val="114999"/>
              </a:lnSpc>
              <a:spcAft>
                <a:spcPts val="999"/>
              </a:spcAft>
              <a:buClr>
                <a:srgbClr val="002060"/>
              </a:buClr>
              <a:buSzPct val="70000"/>
              <a:buFont typeface="Symbol"/>
              <a:buChar char=""/>
              <a:tabLst>
                <a:tab pos="457200" algn="l"/>
              </a:tabLst>
              <a:defRPr/>
            </a:pPr>
            <a:r>
              <a:rPr lang="ru-RU" sz="2000">
                <a:solidFill>
                  <a:srgbClr val="FF3300"/>
                </a:solidFill>
                <a:latin typeface="Comic Sans MS"/>
                <a:ea typeface="Calibri"/>
                <a:cs typeface="Times New Roman"/>
              </a:rPr>
              <a:t>Быстро </a:t>
            </a:r>
            <a:r>
              <a:rPr lang="ru-RU" sz="2000">
                <a:solidFill>
                  <a:srgbClr val="FF3300"/>
                </a:solidFill>
                <a:latin typeface="Comic Sans MS"/>
                <a:ea typeface="Calibri"/>
                <a:cs typeface="Times New Roman"/>
              </a:rPr>
              <a:t>создавать скриншоты с формулами и функциями</a:t>
            </a:r>
            <a:r>
              <a:rPr lang="ru-RU" sz="2000">
                <a:solidFill>
                  <a:srgbClr val="FF3300"/>
                </a:solidFill>
                <a:latin typeface="Comic Sans MS"/>
                <a:ea typeface="Calibri"/>
                <a:cs typeface="Times New Roman"/>
              </a:rPr>
              <a:t>.</a:t>
            </a:r>
            <a:endParaRPr lang="ru-RU" sz="2000">
              <a:solidFill>
                <a:srgbClr val="FF3300"/>
              </a:solidFill>
              <a:latin typeface="Comic Sans MS"/>
              <a:ea typeface="Calibri"/>
              <a:cs typeface="Times New Roman"/>
            </a:endParaRPr>
          </a:p>
        </p:txBody>
      </p:sp>
      <p:grpSp>
        <p:nvGrpSpPr>
          <p:cNvPr id="1542501048" name="Группа 9"/>
          <p:cNvGrpSpPr/>
          <p:nvPr/>
        </p:nvGrpSpPr>
        <p:grpSpPr bwMode="auto">
          <a:xfrm>
            <a:off x="335359" y="6237311"/>
            <a:ext cx="2304255" cy="464416"/>
            <a:chOff x="335359" y="6237311"/>
            <a:chExt cx="2304255" cy="464416"/>
          </a:xfrm>
        </p:grpSpPr>
        <p:sp>
          <p:nvSpPr>
            <p:cNvPr id="1854605006" name="Куб 1">
              <a:hlinkClick r:id="rId4" action="ppaction://hlinksldjump"/>
            </p:cNvPr>
            <p:cNvSpPr/>
            <p:nvPr/>
          </p:nvSpPr>
          <p:spPr bwMode="auto">
            <a:xfrm>
              <a:off x="335359" y="6237311"/>
              <a:ext cx="2304255" cy="432047"/>
            </a:xfrm>
            <a:prstGeom prst="cube">
              <a:avLst>
                <a:gd name="adj" fmla="val 25000"/>
              </a:avLst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45154472" name="TextBox 5"/>
            <p:cNvSpPr txBox="1"/>
            <p:nvPr/>
          </p:nvSpPr>
          <p:spPr bwMode="auto">
            <a:xfrm>
              <a:off x="335359" y="6301620"/>
              <a:ext cx="2304255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ru-RU" sz="2000">
                  <a:solidFill>
                    <a:srgbClr val="FF3300"/>
                  </a:solidFill>
                  <a:latin typeface="Comic Sans MS"/>
                </a:rPr>
                <a:t>Содержание</a:t>
              </a:r>
              <a:endParaRPr lang="ru-RU">
                <a:solidFill>
                  <a:srgbClr val="FF3300"/>
                </a:solidFill>
                <a:latin typeface="Comic Sans MS"/>
              </a:endParaRPr>
            </a:p>
          </p:txBody>
        </p:sp>
      </p:grpSp>
      <p:sp>
        <p:nvSpPr>
          <p:cNvPr id="601982234" name="TextBox 7"/>
          <p:cNvSpPr txBox="1"/>
          <p:nvPr/>
        </p:nvSpPr>
        <p:spPr bwMode="auto">
          <a:xfrm>
            <a:off x="718941" y="4012098"/>
            <a:ext cx="5520611" cy="1938991"/>
          </a:xfrm>
          <a:prstGeom prst="rect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180974" algn="just">
              <a:buClr>
                <a:srgbClr val="FF3300"/>
              </a:buClr>
              <a:buFont typeface="Arial"/>
              <a:buChar char="•"/>
              <a:defRPr/>
            </a:pPr>
            <a:r>
              <a:rPr lang="ru-RU" sz="2000">
                <a:solidFill>
                  <a:srgbClr val="002060"/>
                </a:solidFill>
                <a:latin typeface="Comic Sans MS"/>
                <a:ea typeface="Calibri"/>
                <a:cs typeface="Times New Roman"/>
              </a:rPr>
              <a:t>Создавать </a:t>
            </a:r>
            <a:r>
              <a:rPr lang="ru-RU" sz="2000">
                <a:solidFill>
                  <a:srgbClr val="002060"/>
                </a:solidFill>
                <a:latin typeface="Comic Sans MS"/>
                <a:ea typeface="Calibri"/>
                <a:cs typeface="Times New Roman"/>
              </a:rPr>
              <a:t>паркеты, </a:t>
            </a:r>
            <a:r>
              <a:rPr lang="ru-RU" sz="2000">
                <a:solidFill>
                  <a:srgbClr val="002060"/>
                </a:solidFill>
                <a:latin typeface="Comic Sans MS"/>
                <a:ea typeface="Calibri"/>
                <a:cs typeface="Times New Roman"/>
              </a:rPr>
              <a:t>свои собственные </a:t>
            </a:r>
            <a:r>
              <a:rPr lang="ru-RU" sz="2000">
                <a:solidFill>
                  <a:srgbClr val="002060"/>
                </a:solidFill>
                <a:latin typeface="Comic Sans MS"/>
                <a:ea typeface="Calibri"/>
                <a:cs typeface="Times New Roman"/>
              </a:rPr>
              <a:t>геометрические картинки. Это самое интересное в работе в среде </a:t>
            </a:r>
            <a:r>
              <a:rPr lang="ru-RU" sz="2000">
                <a:solidFill>
                  <a:srgbClr val="002060"/>
                </a:solidFill>
                <a:latin typeface="Comic Sans MS"/>
                <a:ea typeface="Calibri"/>
                <a:cs typeface="Times New Roman"/>
              </a:rPr>
              <a:t>Десмос</a:t>
            </a:r>
            <a:endParaRPr lang="ru-RU" sz="2000">
              <a:solidFill>
                <a:srgbClr val="002060"/>
              </a:solidFill>
              <a:latin typeface="Comic Sans MS"/>
              <a:ea typeface="Calibri"/>
              <a:cs typeface="Times New Roman"/>
            </a:endParaRPr>
          </a:p>
          <a:p>
            <a:pPr algn="just">
              <a:defRPr/>
            </a:pPr>
            <a:endParaRPr lang="ru-RU" sz="2000"/>
          </a:p>
        </p:txBody>
      </p:sp>
      <p:sp>
        <p:nvSpPr>
          <p:cNvPr id="391105959" name="TextBox 8"/>
          <p:cNvSpPr txBox="1"/>
          <p:nvPr/>
        </p:nvSpPr>
        <p:spPr bwMode="auto">
          <a:xfrm>
            <a:off x="2491911" y="260647"/>
            <a:ext cx="7200799" cy="738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002060"/>
                </a:solidFill>
                <a:latin typeface="Comic Sans MS"/>
                <a:ea typeface="Calibri"/>
                <a:cs typeface="Times New Roman"/>
              </a:rPr>
              <a:t>Что можно делать в D</a:t>
            </a:r>
            <a:r>
              <a:rPr lang="en-US" sz="2400" b="1">
                <a:solidFill>
                  <a:srgbClr val="002060"/>
                </a:solidFill>
                <a:latin typeface="Comic Sans MS"/>
                <a:ea typeface="Calibri"/>
                <a:cs typeface="Times New Roman"/>
              </a:rPr>
              <a:t>ESMOS</a:t>
            </a:r>
            <a:r>
              <a:rPr lang="ru-RU" sz="2400" b="1">
                <a:solidFill>
                  <a:srgbClr val="002060"/>
                </a:solidFill>
                <a:latin typeface="Comic Sans MS"/>
                <a:ea typeface="Calibri"/>
                <a:cs typeface="Times New Roman"/>
              </a:rPr>
              <a:t>:</a:t>
            </a:r>
            <a:endParaRPr/>
          </a:p>
          <a:p>
            <a:pPr>
              <a:defRPr/>
            </a:pPr>
            <a:endParaRPr lang="ru-RU"/>
          </a:p>
        </p:txBody>
      </p:sp>
      <p:pic>
        <p:nvPicPr>
          <p:cNvPr id="771783742" name="Picture 2" descr="https://habrastorage.org/files/c88/478/eea/c88478eea3de4f25acf38f73eb384668.jpg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718941" y="908719"/>
            <a:ext cx="4007871" cy="27897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40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1040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1040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1040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78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1783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1783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178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98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1982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1982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0198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294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5294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5294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5294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50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42501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42501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4250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73244875" name="Picture 2"/>
          <p:cNvPicPr>
            <a:picLocks noChangeAspect="1" noChangeArrowheads="1"/>
          </p:cNvPicPr>
          <p:nvPr/>
        </p:nvPicPr>
        <p:blipFill>
          <a:blip r:embed="rId2"/>
          <a:srcRect l="0" t="9231" r="0" b="3742"/>
          <a:stretch/>
        </p:blipFill>
        <p:spPr bwMode="auto">
          <a:xfrm>
            <a:off x="7705" y="0"/>
            <a:ext cx="12191999" cy="68758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06373951" name="Группа 5"/>
          <p:cNvGrpSpPr/>
          <p:nvPr/>
        </p:nvGrpSpPr>
        <p:grpSpPr bwMode="auto">
          <a:xfrm>
            <a:off x="8523361" y="1844823"/>
            <a:ext cx="2016223" cy="2666941"/>
            <a:chOff x="8523361" y="1844823"/>
            <a:chExt cx="2016223" cy="2666941"/>
          </a:xfrm>
        </p:grpSpPr>
        <p:sp>
          <p:nvSpPr>
            <p:cNvPr id="130414639" name="TextBox 3"/>
            <p:cNvSpPr txBox="1"/>
            <p:nvPr/>
          </p:nvSpPr>
          <p:spPr bwMode="auto">
            <a:xfrm>
              <a:off x="8523361" y="4111655"/>
              <a:ext cx="2016223" cy="400109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ru-RU" sz="2000">
                  <a:latin typeface="Comic Sans MS"/>
                </a:rPr>
                <a:t>Настройки</a:t>
              </a:r>
              <a:endParaRPr lang="ru-RU" sz="2000">
                <a:latin typeface="Comic Sans MS"/>
              </a:endParaRPr>
            </a:p>
          </p:txBody>
        </p:sp>
        <p:sp>
          <p:nvSpPr>
            <p:cNvPr id="689835857" name="Стрелка углом 4"/>
            <p:cNvSpPr/>
            <p:nvPr/>
          </p:nvSpPr>
          <p:spPr bwMode="auto">
            <a:xfrm>
              <a:off x="9168341" y="1844823"/>
              <a:ext cx="726264" cy="2283358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57068"/>
              </a:avLst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1465410425" name="Группа 9"/>
          <p:cNvGrpSpPr/>
          <p:nvPr/>
        </p:nvGrpSpPr>
        <p:grpSpPr bwMode="auto">
          <a:xfrm>
            <a:off x="3200178" y="3789039"/>
            <a:ext cx="3311943" cy="2274408"/>
            <a:chOff x="827653" y="3877204"/>
            <a:chExt cx="3311943" cy="2274408"/>
          </a:xfrm>
        </p:grpSpPr>
        <p:sp>
          <p:nvSpPr>
            <p:cNvPr id="964187694" name="Стрелка углом 7"/>
            <p:cNvSpPr/>
            <p:nvPr/>
          </p:nvSpPr>
          <p:spPr bwMode="auto">
            <a:xfrm>
              <a:off x="3275179" y="3877204"/>
              <a:ext cx="864417" cy="1596236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43750"/>
              </a:avLst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059888969" name="TextBox 10"/>
            <p:cNvSpPr txBox="1"/>
            <p:nvPr/>
          </p:nvSpPr>
          <p:spPr bwMode="auto">
            <a:xfrm>
              <a:off x="827653" y="5443726"/>
              <a:ext cx="3264362" cy="707886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ru-RU" sz="2000">
                  <a:latin typeface="Comic Sans MS"/>
                  <a:ea typeface="Verdana"/>
                  <a:cs typeface="Verdana"/>
                </a:rPr>
                <a:t>Готовые графики функций</a:t>
              </a:r>
              <a:endParaRPr lang="ru-RU" sz="2000">
                <a:latin typeface="Comic Sans MS"/>
                <a:ea typeface="Verdana"/>
                <a:cs typeface="Verdana"/>
              </a:endParaRPr>
            </a:p>
          </p:txBody>
        </p:sp>
      </p:grpSp>
      <p:grpSp>
        <p:nvGrpSpPr>
          <p:cNvPr id="1272521676" name="Группа 1"/>
          <p:cNvGrpSpPr/>
          <p:nvPr/>
        </p:nvGrpSpPr>
        <p:grpSpPr bwMode="auto">
          <a:xfrm>
            <a:off x="2349637" y="980727"/>
            <a:ext cx="2506513" cy="2242563"/>
            <a:chOff x="2349637" y="980727"/>
            <a:chExt cx="2506513" cy="2242563"/>
          </a:xfrm>
        </p:grpSpPr>
        <p:sp>
          <p:nvSpPr>
            <p:cNvPr id="1588870877" name="TextBox 6"/>
            <p:cNvSpPr txBox="1"/>
            <p:nvPr/>
          </p:nvSpPr>
          <p:spPr bwMode="auto">
            <a:xfrm>
              <a:off x="2359873" y="980727"/>
              <a:ext cx="2496277" cy="646330"/>
            </a:xfrm>
            <a:prstGeom prst="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ru-RU">
                  <a:latin typeface="Comic Sans MS"/>
                  <a:ea typeface="Verdana"/>
                  <a:cs typeface="Verdana"/>
                </a:rPr>
                <a:t>Место для ввода формул</a:t>
              </a:r>
              <a:endParaRPr lang="ru-RU">
                <a:latin typeface="Comic Sans MS"/>
                <a:ea typeface="Verdana"/>
                <a:cs typeface="Verdana"/>
              </a:endParaRPr>
            </a:p>
          </p:txBody>
        </p:sp>
        <p:sp>
          <p:nvSpPr>
            <p:cNvPr id="955738483" name="Стрелка углом 11"/>
            <p:cNvSpPr/>
            <p:nvPr/>
          </p:nvSpPr>
          <p:spPr bwMode="auto">
            <a:xfrm rot="10799990">
              <a:off x="2349637" y="1627054"/>
              <a:ext cx="962051" cy="1596236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43750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6373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06373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06373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06373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541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65410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65410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6541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2521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72521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72521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72521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95438118" name="Picture 2" descr="https://im0-tub-ru.yandex.net/i?id=ffa187e7a219632be5747a3451e0e96e&amp;n=33&amp;h=215&amp;w=286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3687" y="0"/>
            <a:ext cx="12191999" cy="6858000"/>
          </a:xfrm>
          <a:prstGeom prst="rect">
            <a:avLst/>
          </a:prstGeom>
          <a:noFill/>
        </p:spPr>
      </p:pic>
      <p:pic>
        <p:nvPicPr>
          <p:cNvPr id="1068471570" name="Picture 2"/>
          <p:cNvPicPr>
            <a:picLocks noChangeAspect="1" noChangeArrowheads="1"/>
          </p:cNvPicPr>
          <p:nvPr/>
        </p:nvPicPr>
        <p:blipFill>
          <a:blip r:embed="rId3"/>
          <a:srcRect l="0" t="12907" r="50690" b="20620"/>
          <a:stretch/>
        </p:blipFill>
        <p:spPr bwMode="auto">
          <a:xfrm>
            <a:off x="4663169" y="1609187"/>
            <a:ext cx="7097459" cy="4036432"/>
          </a:xfrm>
          <a:prstGeom prst="rect">
            <a:avLst/>
          </a:prstGeom>
          <a:noFill/>
          <a:ln>
            <a:noFill/>
          </a:ln>
        </p:spPr>
      </p:pic>
      <p:sp>
        <p:nvSpPr>
          <p:cNvPr id="887829673" name="TextBox 1"/>
          <p:cNvSpPr txBox="1"/>
          <p:nvPr/>
        </p:nvSpPr>
        <p:spPr bwMode="auto">
          <a:xfrm>
            <a:off x="1583498" y="188640"/>
            <a:ext cx="8256917" cy="461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002060"/>
                </a:solidFill>
                <a:latin typeface="Comic Sans MS"/>
              </a:rPr>
              <a:t>Работа с таблицами</a:t>
            </a:r>
            <a:endParaRPr lang="ru-RU" sz="2400" b="1">
              <a:solidFill>
                <a:srgbClr val="002060"/>
              </a:solidFill>
              <a:latin typeface="Comic Sans MS"/>
            </a:endParaRPr>
          </a:p>
        </p:txBody>
      </p:sp>
      <p:grpSp>
        <p:nvGrpSpPr>
          <p:cNvPr id="508946721" name="Группа 9"/>
          <p:cNvGrpSpPr/>
          <p:nvPr/>
        </p:nvGrpSpPr>
        <p:grpSpPr bwMode="auto">
          <a:xfrm>
            <a:off x="623391" y="6237311"/>
            <a:ext cx="2304255" cy="462483"/>
            <a:chOff x="623391" y="6237311"/>
            <a:chExt cx="2304255" cy="462483"/>
          </a:xfrm>
        </p:grpSpPr>
        <p:sp>
          <p:nvSpPr>
            <p:cNvPr id="1466121156" name="Куб 3"/>
            <p:cNvSpPr/>
            <p:nvPr/>
          </p:nvSpPr>
          <p:spPr bwMode="auto">
            <a:xfrm>
              <a:off x="623391" y="6237311"/>
              <a:ext cx="2304255" cy="432047"/>
            </a:xfrm>
            <a:prstGeom prst="cube">
              <a:avLst>
                <a:gd name="adj" fmla="val 25000"/>
              </a:avLst>
            </a:prstGeom>
            <a:noFill/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25651447" name="TextBox 7">
              <a:hlinkClick r:id="rId4" action="ppaction://hlinksldjump"/>
            </p:cNvPr>
            <p:cNvSpPr txBox="1"/>
            <p:nvPr/>
          </p:nvSpPr>
          <p:spPr bwMode="auto">
            <a:xfrm>
              <a:off x="623391" y="6299685"/>
              <a:ext cx="2304255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ru-RU" sz="2000">
                  <a:solidFill>
                    <a:srgbClr val="002060"/>
                  </a:solidFill>
                  <a:latin typeface="Comic Sans MS"/>
                </a:rPr>
                <a:t>Содержание</a:t>
              </a:r>
              <a:endParaRPr lang="ru-RU" sz="2000">
                <a:solidFill>
                  <a:srgbClr val="002060"/>
                </a:solidFill>
                <a:latin typeface="Comic Sans MS"/>
              </a:endParaRPr>
            </a:p>
          </p:txBody>
        </p:sp>
      </p:grpSp>
      <p:grpSp>
        <p:nvGrpSpPr>
          <p:cNvPr id="1531472627" name="Группа 28"/>
          <p:cNvGrpSpPr/>
          <p:nvPr/>
        </p:nvGrpSpPr>
        <p:grpSpPr bwMode="auto">
          <a:xfrm>
            <a:off x="1011429" y="4127670"/>
            <a:ext cx="3168351" cy="1015662"/>
            <a:chOff x="1142646" y="3140967"/>
            <a:chExt cx="3168351" cy="1015662"/>
          </a:xfrm>
        </p:grpSpPr>
        <p:sp>
          <p:nvSpPr>
            <p:cNvPr id="1317082163" name="Прямоугольник с двумя вырезанными противолежащими углами 5"/>
            <p:cNvSpPr/>
            <p:nvPr/>
          </p:nvSpPr>
          <p:spPr bwMode="auto">
            <a:xfrm>
              <a:off x="1142646" y="3156903"/>
              <a:ext cx="2688298" cy="963934"/>
            </a:xfrm>
            <a:prstGeom prst="snip2DiagRect">
              <a:avLst>
                <a:gd name="adj1" fmla="val 0"/>
                <a:gd name="adj2" fmla="val 16667"/>
              </a:avLst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35555208" name="TextBox 8"/>
            <p:cNvSpPr txBox="1"/>
            <p:nvPr/>
          </p:nvSpPr>
          <p:spPr bwMode="auto">
            <a:xfrm>
              <a:off x="1334667" y="3140967"/>
              <a:ext cx="2976330" cy="1015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ru-RU" sz="2000">
                  <a:solidFill>
                    <a:srgbClr val="002060"/>
                  </a:solidFill>
                  <a:latin typeface="Comic Sans MS"/>
                </a:rPr>
                <a:t>Конвертация выражения в таблицу</a:t>
              </a:r>
              <a:endParaRPr lang="ru-RU" sz="2000">
                <a:solidFill>
                  <a:srgbClr val="002060"/>
                </a:solidFill>
                <a:latin typeface="Comic Sans MS"/>
              </a:endParaRPr>
            </a:p>
          </p:txBody>
        </p:sp>
      </p:grpSp>
      <p:sp>
        <p:nvSpPr>
          <p:cNvPr id="1980507428" name="TextBox 21"/>
          <p:cNvSpPr txBox="1"/>
          <p:nvPr/>
        </p:nvSpPr>
        <p:spPr bwMode="auto">
          <a:xfrm>
            <a:off x="143338" y="5696505"/>
            <a:ext cx="11905322" cy="369331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>
                <a:solidFill>
                  <a:srgbClr val="FF3300"/>
                </a:solidFill>
                <a:latin typeface="Comic Sans MS"/>
              </a:rPr>
              <a:t>«Конвертировать  в таблицу» - </a:t>
            </a:r>
            <a:r>
              <a:rPr lang="ru-RU">
                <a:solidFill>
                  <a:srgbClr val="002060"/>
                </a:solidFill>
                <a:latin typeface="Comic Sans MS"/>
              </a:rPr>
              <a:t>это создавать таблицу при помощи выражения.</a:t>
            </a:r>
            <a:endParaRPr lang="ru-RU">
              <a:solidFill>
                <a:srgbClr val="002060"/>
              </a:solidFill>
              <a:latin typeface="Comic Sans MS"/>
            </a:endParaRPr>
          </a:p>
        </p:txBody>
      </p:sp>
      <p:sp>
        <p:nvSpPr>
          <p:cNvPr id="1750542350" name="TextBox 27"/>
          <p:cNvSpPr txBox="1"/>
          <p:nvPr/>
        </p:nvSpPr>
        <p:spPr bwMode="auto">
          <a:xfrm>
            <a:off x="3441910" y="2900747"/>
            <a:ext cx="759279" cy="3154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9900">
                <a:solidFill>
                  <a:srgbClr val="002060"/>
                </a:solidFill>
                <a:latin typeface="Shonar Bangla"/>
                <a:cs typeface="Shonar Bangla"/>
              </a:rPr>
              <a:t>{</a:t>
            </a:r>
            <a:endParaRPr lang="ru-RU" sz="19900">
              <a:solidFill>
                <a:srgbClr val="002060"/>
              </a:solidFill>
              <a:cs typeface="Shonar Bangla"/>
            </a:endParaRPr>
          </a:p>
        </p:txBody>
      </p:sp>
      <p:grpSp>
        <p:nvGrpSpPr>
          <p:cNvPr id="834857479" name="Группа 5119"/>
          <p:cNvGrpSpPr/>
          <p:nvPr/>
        </p:nvGrpSpPr>
        <p:grpSpPr bwMode="auto">
          <a:xfrm>
            <a:off x="1235895" y="2192861"/>
            <a:ext cx="3681756" cy="755213"/>
            <a:chOff x="1169839" y="2948076"/>
            <a:chExt cx="3681756" cy="755213"/>
          </a:xfrm>
        </p:grpSpPr>
        <p:grpSp>
          <p:nvGrpSpPr>
            <p:cNvPr id="926339556" name="Группа 29"/>
            <p:cNvGrpSpPr/>
            <p:nvPr/>
          </p:nvGrpSpPr>
          <p:grpSpPr bwMode="auto">
            <a:xfrm>
              <a:off x="1169839" y="2948076"/>
              <a:ext cx="2206013" cy="755213"/>
              <a:chOff x="1211941" y="2204863"/>
              <a:chExt cx="2206013" cy="755213"/>
            </a:xfrm>
          </p:grpSpPr>
          <p:sp>
            <p:nvSpPr>
              <p:cNvPr id="130787999" name="Прямоугольник с двумя вырезанными противолежащими углами 11"/>
              <p:cNvSpPr/>
              <p:nvPr/>
            </p:nvSpPr>
            <p:spPr bwMode="auto">
              <a:xfrm>
                <a:off x="1211941" y="2204863"/>
                <a:ext cx="2206013" cy="755213"/>
              </a:xfrm>
              <a:prstGeom prst="snip2DiagRect">
                <a:avLst>
                  <a:gd name="adj1" fmla="val 0"/>
                  <a:gd name="adj2" fmla="val 16667"/>
                </a:avLst>
              </a:prstGeom>
              <a:ln w="19050">
                <a:solidFill>
                  <a:srgbClr val="FF3300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ru-RU"/>
              </a:p>
            </p:txBody>
          </p:sp>
          <p:sp>
            <p:nvSpPr>
              <p:cNvPr id="515407257" name="TextBox 12"/>
              <p:cNvSpPr txBox="1"/>
              <p:nvPr/>
            </p:nvSpPr>
            <p:spPr bwMode="auto">
              <a:xfrm>
                <a:off x="1403962" y="2204863"/>
                <a:ext cx="2013991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ru-RU" sz="2000">
                    <a:solidFill>
                      <a:srgbClr val="FF3300"/>
                    </a:solidFill>
                    <a:latin typeface="Comic Sans MS"/>
                  </a:rPr>
                  <a:t>Созданная таблица</a:t>
                </a:r>
                <a:endParaRPr lang="ru-RU" sz="2000">
                  <a:solidFill>
                    <a:srgbClr val="FF3300"/>
                  </a:solidFill>
                  <a:latin typeface="Comic Sans MS"/>
                </a:endParaRPr>
              </a:p>
            </p:txBody>
          </p:sp>
        </p:grpSp>
        <p:sp>
          <p:nvSpPr>
            <p:cNvPr id="320145796" name="Стрелка вниз 30"/>
            <p:cNvSpPr/>
            <p:nvPr/>
          </p:nvSpPr>
          <p:spPr bwMode="auto">
            <a:xfrm rot="16199969">
              <a:off x="3881199" y="2772279"/>
              <a:ext cx="465051" cy="1106805"/>
            </a:xfrm>
            <a:prstGeom prst="downArrow">
              <a:avLst>
                <a:gd name="adj1" fmla="val 50000"/>
                <a:gd name="adj2" fmla="val 50000"/>
              </a:avLst>
            </a:prstGeom>
            <a:ln w="19050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425514647" name="TextBox 5124"/>
          <p:cNvSpPr txBox="1"/>
          <p:nvPr/>
        </p:nvSpPr>
        <p:spPr bwMode="auto">
          <a:xfrm>
            <a:off x="143338" y="742811"/>
            <a:ext cx="11905322" cy="707886"/>
          </a:xfrm>
          <a:prstGeom prst="rect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2000">
                <a:solidFill>
                  <a:srgbClr val="002060"/>
                </a:solidFill>
                <a:latin typeface="Comic Sans MS"/>
              </a:rPr>
              <a:t>Использование таблиц облегчает работу в программе </a:t>
            </a:r>
            <a:r>
              <a:rPr lang="en-US" sz="2000">
                <a:solidFill>
                  <a:srgbClr val="002060"/>
                </a:solidFill>
                <a:latin typeface="Comic Sans MS"/>
              </a:rPr>
              <a:t>DESMOS</a:t>
            </a:r>
            <a:r>
              <a:rPr lang="ru-RU" sz="2000">
                <a:solidFill>
                  <a:srgbClr val="002060"/>
                </a:solidFill>
                <a:latin typeface="Comic Sans MS"/>
              </a:rPr>
              <a:t>, особенно при построении графиков.</a:t>
            </a:r>
            <a:endParaRPr lang="ru-RU" sz="2000">
              <a:solidFill>
                <a:srgbClr val="002060"/>
              </a:solidFill>
              <a:latin typeface="Comic Sans M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63443820" name="Picture 2" descr="https://im0-tub-ru.yandex.net/i?id=ffa187e7a219632be5747a3451e0e96e&amp;n=33&amp;h=215&amp;w=286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3687" y="0"/>
            <a:ext cx="12191999" cy="6858000"/>
          </a:xfrm>
          <a:prstGeom prst="rect">
            <a:avLst/>
          </a:prstGeom>
          <a:noFill/>
        </p:spPr>
      </p:pic>
      <p:pic>
        <p:nvPicPr>
          <p:cNvPr id="839967261" name="Picture 2"/>
          <p:cNvPicPr>
            <a:picLocks noChangeAspect="1" noChangeArrowheads="1"/>
          </p:cNvPicPr>
          <p:nvPr/>
        </p:nvPicPr>
        <p:blipFill>
          <a:blip r:embed="rId3"/>
          <a:srcRect l="33705" t="28645" r="44224" b="20030"/>
          <a:stretch/>
        </p:blipFill>
        <p:spPr bwMode="auto">
          <a:xfrm>
            <a:off x="7395453" y="2276870"/>
            <a:ext cx="4269858" cy="41937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</p:spPr>
      </p:pic>
      <p:sp>
        <p:nvSpPr>
          <p:cNvPr id="1461105011" name="AutoShape 4" descr="https://apf.mail.ru/cgi-bin/readmsg/%D0%BC%D0%B0%D0%BB%D0%B5%D0%B2%D0%B8%D1%87.jpg?id=14899516930000000440%3B0%3B4&amp;x-email=okos131277%40mail.ru&amp;exif=1&amp;bs=68610&amp;bl=419158&amp;ct=image%2Fjpeg&amp;cn=%25d0%25bc%25d0%25b0%25d0%25bb%25d0%25b5%25d0%25b2%25d0%25b8%25d1%2587.jpg&amp;cte=binary"/>
          <p:cNvSpPr>
            <a:spLocks noChangeArrowheads="1" noChangeAspect="1"/>
          </p:cNvSpPr>
          <p:nvPr/>
        </p:nvSpPr>
        <p:spPr bwMode="auto">
          <a:xfrm>
            <a:off x="207433" y="-144462"/>
            <a:ext cx="406399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795100126" name="Picture 5"/>
          <p:cNvPicPr>
            <a:picLocks noChangeAspect="1" noChangeArrowheads="1"/>
          </p:cNvPicPr>
          <p:nvPr/>
        </p:nvPicPr>
        <p:blipFill>
          <a:blip r:embed="rId4"/>
          <a:srcRect l="2369" t="9477" r="6426" b="14552"/>
          <a:stretch/>
        </p:blipFill>
        <p:spPr bwMode="auto">
          <a:xfrm>
            <a:off x="0" y="2348879"/>
            <a:ext cx="4063101" cy="41374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</p:spPr>
      </p:pic>
      <p:sp>
        <p:nvSpPr>
          <p:cNvPr id="254769899" name="TextBox 5"/>
          <p:cNvSpPr txBox="1"/>
          <p:nvPr/>
        </p:nvSpPr>
        <p:spPr bwMode="auto">
          <a:xfrm>
            <a:off x="2447594" y="116631"/>
            <a:ext cx="7392821" cy="461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002060"/>
                </a:solidFill>
                <a:latin typeface="Comic Sans MS"/>
              </a:rPr>
              <a:t>Картина Малевича «Два квадрата»</a:t>
            </a:r>
            <a:endParaRPr lang="ru-RU" sz="2400" b="1">
              <a:solidFill>
                <a:srgbClr val="002060"/>
              </a:solidFill>
              <a:latin typeface="Comic Sans MS"/>
            </a:endParaRPr>
          </a:p>
        </p:txBody>
      </p:sp>
      <p:grpSp>
        <p:nvGrpSpPr>
          <p:cNvPr id="1253509333" name="Группа 15"/>
          <p:cNvGrpSpPr/>
          <p:nvPr/>
        </p:nvGrpSpPr>
        <p:grpSpPr bwMode="auto">
          <a:xfrm>
            <a:off x="239349" y="620687"/>
            <a:ext cx="4416490" cy="1512167"/>
            <a:chOff x="335359" y="548679"/>
            <a:chExt cx="4416490" cy="1512167"/>
          </a:xfrm>
        </p:grpSpPr>
        <p:sp>
          <p:nvSpPr>
            <p:cNvPr id="1952948921" name="Прямоугольник с двумя вырезанными противолежащими углами 14"/>
            <p:cNvSpPr/>
            <p:nvPr/>
          </p:nvSpPr>
          <p:spPr bwMode="auto">
            <a:xfrm>
              <a:off x="335359" y="548679"/>
              <a:ext cx="4416490" cy="1512167"/>
            </a:xfrm>
            <a:prstGeom prst="snip2DiagRect">
              <a:avLst>
                <a:gd name="adj1" fmla="val 0"/>
                <a:gd name="adj2" fmla="val 16667"/>
              </a:avLst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pic>
          <p:nvPicPr>
            <p:cNvPr id="2078900204" name="Picture 2"/>
            <p:cNvPicPr>
              <a:picLocks noChangeAspect="1" noChangeArrowheads="1"/>
            </p:cNvPicPr>
            <p:nvPr/>
          </p:nvPicPr>
          <p:blipFill>
            <a:blip r:embed="rId5"/>
            <a:srcRect l="0" t="62733" r="83856" b="32366"/>
            <a:stretch/>
          </p:blipFill>
          <p:spPr bwMode="auto">
            <a:xfrm>
              <a:off x="623391" y="1412775"/>
              <a:ext cx="3936437" cy="504055"/>
            </a:xfrm>
            <a:prstGeom prst="snip2DiagRect">
              <a:avLst>
                <a:gd name="adj1" fmla="val 0"/>
                <a:gd name="adj2" fmla="val 16667"/>
              </a:avLst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88900" algn="tl" rotWithShape="0">
                <a:srgbClr val="000000">
                  <a:alpha val="45000"/>
                </a:srgbClr>
              </a:outerShdw>
            </a:effectLst>
          </p:spPr>
        </p:pic>
        <p:pic>
          <p:nvPicPr>
            <p:cNvPr id="2135686825" name="Picture 2"/>
            <p:cNvPicPr>
              <a:picLocks noChangeAspect="1" noChangeArrowheads="1"/>
            </p:cNvPicPr>
            <p:nvPr/>
          </p:nvPicPr>
          <p:blipFill>
            <a:blip r:embed="rId5"/>
            <a:srcRect l="0" t="29400" r="83856" b="65000"/>
            <a:stretch/>
          </p:blipFill>
          <p:spPr bwMode="auto">
            <a:xfrm>
              <a:off x="527381" y="764703"/>
              <a:ext cx="3936437" cy="576063"/>
            </a:xfrm>
            <a:prstGeom prst="snip2DiagRect">
              <a:avLst>
                <a:gd name="adj1" fmla="val 0"/>
                <a:gd name="adj2" fmla="val 16667"/>
              </a:avLst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88900" algn="tl" rotWithShape="0">
                <a:srgbClr val="000000">
                  <a:alpha val="45000"/>
                </a:srgbClr>
              </a:outerShdw>
            </a:effectLst>
          </p:spPr>
        </p:pic>
      </p:grpSp>
      <p:sp>
        <p:nvSpPr>
          <p:cNvPr id="71005378" name="Прямоугольник с двумя вырезанными противолежащими углами 16"/>
          <p:cNvSpPr/>
          <p:nvPr/>
        </p:nvSpPr>
        <p:spPr bwMode="auto">
          <a:xfrm>
            <a:off x="6288021" y="620687"/>
            <a:ext cx="5711957" cy="1440159"/>
          </a:xfrm>
          <a:prstGeom prst="snip2DiagRect">
            <a:avLst>
              <a:gd name="adj1" fmla="val 0"/>
              <a:gd name="adj2" fmla="val 16667"/>
            </a:avLst>
          </a:prstGeom>
          <a:ln w="19050">
            <a:solidFill>
              <a:srgbClr val="FF33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19776131" name="Picture 2"/>
          <p:cNvPicPr>
            <a:picLocks noChangeAspect="1" noChangeArrowheads="1"/>
          </p:cNvPicPr>
          <p:nvPr/>
        </p:nvPicPr>
        <p:blipFill>
          <a:blip r:embed="rId6"/>
          <a:srcRect l="0" t="31500" r="80707" b="63383"/>
          <a:stretch/>
        </p:blipFill>
        <p:spPr bwMode="auto">
          <a:xfrm>
            <a:off x="6864085" y="764703"/>
            <a:ext cx="4608511" cy="515624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</p:spPr>
      </p:pic>
      <p:pic>
        <p:nvPicPr>
          <p:cNvPr id="246400122" name="Picture 3"/>
          <p:cNvPicPr>
            <a:picLocks noChangeAspect="1" noChangeArrowheads="1"/>
          </p:cNvPicPr>
          <p:nvPr/>
        </p:nvPicPr>
        <p:blipFill>
          <a:blip r:embed="rId7"/>
          <a:srcRect l="0" t="74899" r="79525" b="18801"/>
          <a:stretch/>
        </p:blipFill>
        <p:spPr bwMode="auto">
          <a:xfrm>
            <a:off x="6768074" y="1268759"/>
            <a:ext cx="4896543" cy="635608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</p:spPr>
      </p:pic>
      <p:sp>
        <p:nvSpPr>
          <p:cNvPr id="526870218" name="TextBox 12"/>
          <p:cNvSpPr txBox="1"/>
          <p:nvPr/>
        </p:nvSpPr>
        <p:spPr bwMode="auto">
          <a:xfrm>
            <a:off x="4847861" y="2204863"/>
            <a:ext cx="1344149" cy="369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endParaRPr lang="ru-RU"/>
          </a:p>
        </p:txBody>
      </p:sp>
      <p:sp>
        <p:nvSpPr>
          <p:cNvPr id="305493272" name="TextBox 13"/>
          <p:cNvSpPr txBox="1"/>
          <p:nvPr/>
        </p:nvSpPr>
        <p:spPr bwMode="auto">
          <a:xfrm>
            <a:off x="4271797" y="2492895"/>
            <a:ext cx="3360373" cy="3477874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>
                <a:solidFill>
                  <a:srgbClr val="FF3300"/>
                </a:solidFill>
                <a:latin typeface="Comic Sans MS"/>
              </a:rPr>
              <a:t>Для того, чтобы обрезать график (сделать функцию кусочной) необходимо рядом с формулой прямой указать нужные интервалы для X и Y, соблюдая синтаксис. </a:t>
            </a:r>
            <a:endParaRPr lang="ru-RU" sz="2000">
              <a:solidFill>
                <a:srgbClr val="FF3300"/>
              </a:solidFill>
              <a:latin typeface="Comic Sans M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510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5100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5100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5100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49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5493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5493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5493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67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39967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39967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39967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40510102" name="Picture 2" descr="https://im0-tub-ru.yandex.net/i?id=ffa187e7a219632be5747a3451e0e96e&amp;n=33&amp;h=215&amp;w=286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3687" y="0"/>
            <a:ext cx="12191999" cy="6858000"/>
          </a:xfrm>
          <a:prstGeom prst="rect">
            <a:avLst/>
          </a:prstGeom>
          <a:noFill/>
        </p:spPr>
      </p:pic>
      <p:pic>
        <p:nvPicPr>
          <p:cNvPr id="363352987" name="Picture 2"/>
          <p:cNvPicPr>
            <a:picLocks noChangeAspect="1" noChangeArrowheads="1"/>
          </p:cNvPicPr>
          <p:nvPr/>
        </p:nvPicPr>
        <p:blipFill>
          <a:blip r:embed="rId3"/>
          <a:srcRect l="2399" t="4171" r="0" b="4171"/>
          <a:stretch/>
        </p:blipFill>
        <p:spPr bwMode="auto">
          <a:xfrm>
            <a:off x="623391" y="836712"/>
            <a:ext cx="5415804" cy="5112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70225787" name="Picture 3"/>
          <p:cNvPicPr>
            <a:picLocks noChangeAspect="1" noChangeArrowheads="1"/>
          </p:cNvPicPr>
          <p:nvPr/>
        </p:nvPicPr>
        <p:blipFill>
          <a:blip r:embed="rId4"/>
          <a:srcRect l="39095" t="18514" r="32089" b="13554"/>
          <a:stretch/>
        </p:blipFill>
        <p:spPr bwMode="auto">
          <a:xfrm>
            <a:off x="6657311" y="1132755"/>
            <a:ext cx="5140561" cy="5112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815844194" name="Группа 4"/>
          <p:cNvGrpSpPr/>
          <p:nvPr/>
        </p:nvGrpSpPr>
        <p:grpSpPr bwMode="auto">
          <a:xfrm>
            <a:off x="499997" y="6237311"/>
            <a:ext cx="3462882" cy="476671"/>
            <a:chOff x="499997" y="6237311"/>
            <a:chExt cx="3462882" cy="476671"/>
          </a:xfrm>
        </p:grpSpPr>
        <p:sp>
          <p:nvSpPr>
            <p:cNvPr id="1759107994" name="Куб 1"/>
            <p:cNvSpPr/>
            <p:nvPr/>
          </p:nvSpPr>
          <p:spPr bwMode="auto">
            <a:xfrm>
              <a:off x="499997" y="6237311"/>
              <a:ext cx="2427650" cy="476671"/>
            </a:xfrm>
            <a:prstGeom prst="cube">
              <a:avLst>
                <a:gd name="adj" fmla="val 25000"/>
              </a:avLst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04234552" name="TextBox 2">
              <a:hlinkClick r:id="rId5" action="ppaction://hlinksldjump"/>
            </p:cNvPr>
            <p:cNvSpPr txBox="1"/>
            <p:nvPr/>
          </p:nvSpPr>
          <p:spPr bwMode="auto">
            <a:xfrm>
              <a:off x="499997" y="6313873"/>
              <a:ext cx="3462882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ru-RU" sz="2000">
                  <a:solidFill>
                    <a:srgbClr val="002060"/>
                  </a:solidFill>
                  <a:latin typeface="Comic Sans MS"/>
                </a:rPr>
                <a:t>Содержание</a:t>
              </a:r>
              <a:endParaRPr lang="ru-RU" sz="2000">
                <a:solidFill>
                  <a:srgbClr val="002060"/>
                </a:solidFill>
                <a:latin typeface="Comic Sans MS"/>
              </a:endParaRPr>
            </a:p>
          </p:txBody>
        </p:sp>
      </p:grpSp>
      <p:sp>
        <p:nvSpPr>
          <p:cNvPr id="931911933" name="TextBox 7"/>
          <p:cNvSpPr txBox="1"/>
          <p:nvPr/>
        </p:nvSpPr>
        <p:spPr bwMode="auto">
          <a:xfrm>
            <a:off x="335359" y="188640"/>
            <a:ext cx="11329258" cy="461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FF3300"/>
                </a:solidFill>
                <a:latin typeface="Comic Sans MS"/>
              </a:rPr>
              <a:t>«Пейзаж с пятью домами»</a:t>
            </a:r>
            <a:endParaRPr lang="ru-RU" sz="2400" b="1">
              <a:solidFill>
                <a:srgbClr val="FF3300"/>
              </a:solidFill>
              <a:latin typeface="Comic Sans M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375746688" name="Picture 2" descr="https://im0-tub-ru.yandex.net/i?id=ffa187e7a219632be5747a3451e0e96e&amp;n=33&amp;h=215&amp;w=286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3687" y="0"/>
            <a:ext cx="12191999" cy="6858000"/>
          </a:xfrm>
          <a:prstGeom prst="rect">
            <a:avLst/>
          </a:prstGeom>
          <a:noFill/>
        </p:spPr>
      </p:pic>
      <p:pic>
        <p:nvPicPr>
          <p:cNvPr id="1642660806" name="Picture 3"/>
          <p:cNvPicPr>
            <a:picLocks noChangeAspect="1" noChangeArrowheads="1"/>
          </p:cNvPicPr>
          <p:nvPr/>
        </p:nvPicPr>
        <p:blipFill>
          <a:blip r:embed="rId3"/>
          <a:srcRect l="19375" t="27436" r="51793" b="12759"/>
          <a:stretch/>
        </p:blipFill>
        <p:spPr bwMode="auto">
          <a:xfrm>
            <a:off x="6192010" y="1988839"/>
            <a:ext cx="4772589" cy="4176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23943662" name="AutoShape 5" descr="https://apf.mail.ru/cgi-bin/readmsg/%D0%BA%D0%B0%D1%80%201.jpg?id=14899516930000000440%3B0%3B3&amp;x-email=okos131277%40mail.ru&amp;exif=1&amp;bs=57300&amp;bl=12389&amp;ct=image%2Fjpeg&amp;cn=%25d0%25ba%25d0%25b0%25d1%2580%25201.jpg&amp;cte=binary"/>
          <p:cNvSpPr>
            <a:spLocks noChangeArrowheads="1" noChangeAspect="1"/>
          </p:cNvSpPr>
          <p:nvPr/>
        </p:nvSpPr>
        <p:spPr bwMode="auto">
          <a:xfrm>
            <a:off x="207433" y="-144462"/>
            <a:ext cx="406399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1574804208" name="Picture 6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719402" y="2641474"/>
            <a:ext cx="4592306" cy="40328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928501127" name="Группа 12"/>
          <p:cNvGrpSpPr/>
          <p:nvPr/>
        </p:nvGrpSpPr>
        <p:grpSpPr bwMode="auto">
          <a:xfrm>
            <a:off x="5903978" y="332655"/>
            <a:ext cx="5472607" cy="3240137"/>
            <a:chOff x="6057187" y="970206"/>
            <a:chExt cx="5472607" cy="3240137"/>
          </a:xfrm>
        </p:grpSpPr>
        <p:sp>
          <p:nvSpPr>
            <p:cNvPr id="1918773291" name="Прямоугольник с двумя вырезанными противолежащими углами 4"/>
            <p:cNvSpPr/>
            <p:nvPr/>
          </p:nvSpPr>
          <p:spPr bwMode="auto">
            <a:xfrm>
              <a:off x="6057187" y="970206"/>
              <a:ext cx="5472607" cy="1508276"/>
            </a:xfrm>
            <a:prstGeom prst="snip2DiagRect">
              <a:avLst>
                <a:gd name="adj1" fmla="val 0"/>
                <a:gd name="adj2" fmla="val 16667"/>
              </a:avLst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1462205198" name="Группа 3"/>
            <p:cNvGrpSpPr/>
            <p:nvPr/>
          </p:nvGrpSpPr>
          <p:grpSpPr bwMode="auto">
            <a:xfrm>
              <a:off x="6353554" y="1380399"/>
              <a:ext cx="4751022" cy="943536"/>
              <a:chOff x="6346081" y="1196751"/>
              <a:chExt cx="4742473" cy="1275400"/>
            </a:xfrm>
          </p:grpSpPr>
          <p:pic>
            <p:nvPicPr>
              <p:cNvPr id="1503588342" name="Picture 2"/>
              <p:cNvPicPr>
                <a:picLocks noChangeAspect="1" noChangeArrowheads="1"/>
              </p:cNvPicPr>
              <p:nvPr/>
            </p:nvPicPr>
            <p:blipFill>
              <a:blip r:embed="rId5"/>
              <a:srcRect l="0" t="43378" r="70159" b="46723"/>
              <a:stretch/>
            </p:blipFill>
            <p:spPr bwMode="auto">
              <a:xfrm>
                <a:off x="6346081" y="1196751"/>
                <a:ext cx="4742473" cy="663727"/>
              </a:xfrm>
              <a:prstGeom prst="snip2DiagRect">
                <a:avLst>
                  <a:gd name="adj1" fmla="val 0"/>
                  <a:gd name="adj2" fmla="val 16667"/>
                </a:avLst>
              </a:pr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FFFFFF"/>
                </a:solidFill>
                <a:miter lim="800000"/>
              </a:ln>
              <a:effectLst>
                <a:outerShdw blurRad="88900" algn="tl" rotWithShape="0">
                  <a:srgbClr val="000000">
                    <a:alpha val="45000"/>
                  </a:srgbClr>
                </a:outerShdw>
              </a:effectLst>
            </p:spPr>
          </p:pic>
          <p:pic>
            <p:nvPicPr>
              <p:cNvPr id="788199122" name="Picture 3"/>
              <p:cNvPicPr>
                <a:picLocks noChangeAspect="1" noChangeArrowheads="1"/>
              </p:cNvPicPr>
              <p:nvPr/>
            </p:nvPicPr>
            <p:blipFill>
              <a:blip r:embed="rId6"/>
              <a:srcRect l="0" t="73296" r="70375" b="17456"/>
              <a:stretch/>
            </p:blipFill>
            <p:spPr bwMode="auto">
              <a:xfrm>
                <a:off x="6413061" y="1865301"/>
                <a:ext cx="4608511" cy="606850"/>
              </a:xfrm>
              <a:prstGeom prst="snip2DiagRect">
                <a:avLst>
                  <a:gd name="adj1" fmla="val 0"/>
                  <a:gd name="adj2" fmla="val 16667"/>
                </a:avLst>
              </a:pr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FFFFFF"/>
                </a:solidFill>
                <a:miter lim="800000"/>
              </a:ln>
              <a:effectLst>
                <a:outerShdw blurRad="88900" algn="tl" rotWithShape="0">
                  <a:srgbClr val="000000">
                    <a:alpha val="45000"/>
                  </a:srgbClr>
                </a:outerShdw>
              </a:effectLst>
            </p:spPr>
          </p:pic>
        </p:grpSp>
        <p:sp>
          <p:nvSpPr>
            <p:cNvPr id="297601941" name="Стрелка углом 7"/>
            <p:cNvSpPr/>
            <p:nvPr/>
          </p:nvSpPr>
          <p:spPr bwMode="auto">
            <a:xfrm flipV="1">
              <a:off x="6420534" y="2478484"/>
              <a:ext cx="731582" cy="1731859"/>
            </a:xfrm>
            <a:prstGeom prst="bentArrow">
              <a:avLst>
                <a:gd name="adj1" fmla="val 27405"/>
                <a:gd name="adj2" fmla="val 25000"/>
                <a:gd name="adj3" fmla="val 25000"/>
                <a:gd name="adj4" fmla="val 43750"/>
              </a:avLst>
            </a:prstGeom>
            <a:ln w="19050">
              <a:solidFill>
                <a:srgbClr val="00206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026770677" name="TextBox 9"/>
            <p:cNvSpPr txBox="1"/>
            <p:nvPr/>
          </p:nvSpPr>
          <p:spPr bwMode="auto">
            <a:xfrm>
              <a:off x="6768074" y="980727"/>
              <a:ext cx="3936437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ru-RU" sz="2000">
                  <a:solidFill>
                    <a:srgbClr val="002060"/>
                  </a:solidFill>
                  <a:latin typeface="Comic Sans MS"/>
                </a:rPr>
                <a:t>Раскрашивание круга</a:t>
              </a:r>
              <a:endParaRPr lang="ru-RU" sz="2000">
                <a:solidFill>
                  <a:srgbClr val="002060"/>
                </a:solidFill>
                <a:latin typeface="Comic Sans MS"/>
              </a:endParaRPr>
            </a:p>
          </p:txBody>
        </p:sp>
      </p:grpSp>
      <p:sp>
        <p:nvSpPr>
          <p:cNvPr id="716575411" name="TextBox 11"/>
          <p:cNvSpPr txBox="1"/>
          <p:nvPr/>
        </p:nvSpPr>
        <p:spPr bwMode="auto">
          <a:xfrm>
            <a:off x="613833" y="293270"/>
            <a:ext cx="5002113" cy="2246769"/>
          </a:xfrm>
          <a:prstGeom prst="rect">
            <a:avLst/>
          </a:prstGeom>
          <a:noFill/>
          <a:ln w="1905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indent="180974" algn="just">
              <a:buClr>
                <a:srgbClr val="002060"/>
              </a:buClr>
              <a:buFont typeface="Arial"/>
              <a:buChar char="•"/>
              <a:defRPr/>
            </a:pPr>
            <a:r>
              <a:rPr lang="ru-RU" sz="2000">
                <a:solidFill>
                  <a:srgbClr val="FF3300"/>
                </a:solidFill>
                <a:latin typeface="Comic Sans MS"/>
              </a:rPr>
              <a:t>Для того, чтобы раскрасить предметы в среде </a:t>
            </a:r>
            <a:r>
              <a:rPr lang="en-US" sz="2000">
                <a:solidFill>
                  <a:srgbClr val="FF3300"/>
                </a:solidFill>
                <a:latin typeface="Comic Sans MS"/>
              </a:rPr>
              <a:t>DESMOS </a:t>
            </a:r>
            <a:r>
              <a:rPr lang="ru-RU" sz="2000">
                <a:solidFill>
                  <a:srgbClr val="FF3300"/>
                </a:solidFill>
                <a:latin typeface="Comic Sans MS"/>
              </a:rPr>
              <a:t>надо </a:t>
            </a:r>
            <a:r>
              <a:rPr lang="ru-RU" sz="2000" u="sng">
                <a:solidFill>
                  <a:srgbClr val="FF3300"/>
                </a:solidFill>
                <a:latin typeface="Comic Sans MS"/>
              </a:rPr>
              <a:t>изменить</a:t>
            </a:r>
            <a:r>
              <a:rPr lang="ru-RU" sz="2000">
                <a:solidFill>
                  <a:srgbClr val="FF3300"/>
                </a:solidFill>
                <a:latin typeface="Comic Sans MS"/>
              </a:rPr>
              <a:t> </a:t>
            </a:r>
            <a:r>
              <a:rPr lang="ru-RU" sz="2000" u="sng">
                <a:solidFill>
                  <a:srgbClr val="FF3300"/>
                </a:solidFill>
                <a:latin typeface="Comic Sans MS"/>
              </a:rPr>
              <a:t>область допустимых</a:t>
            </a:r>
            <a:r>
              <a:rPr lang="ru-RU" sz="2000">
                <a:solidFill>
                  <a:srgbClr val="FF3300"/>
                </a:solidFill>
                <a:latin typeface="Comic Sans MS"/>
              </a:rPr>
              <a:t> </a:t>
            </a:r>
            <a:r>
              <a:rPr lang="ru-RU" sz="2000" u="sng">
                <a:solidFill>
                  <a:srgbClr val="FF3300"/>
                </a:solidFill>
                <a:latin typeface="Comic Sans MS"/>
              </a:rPr>
              <a:t>значений </a:t>
            </a:r>
            <a:r>
              <a:rPr lang="ru-RU" sz="2000">
                <a:solidFill>
                  <a:srgbClr val="FF3300"/>
                </a:solidFill>
                <a:latin typeface="Comic Sans MS"/>
              </a:rPr>
              <a:t>(превратить выражение в неравенство)</a:t>
            </a:r>
            <a:endParaRPr lang="ru-RU"/>
          </a:p>
        </p:txBody>
      </p:sp>
      <p:sp>
        <p:nvSpPr>
          <p:cNvPr id="1145735414" name="TextBox 13"/>
          <p:cNvSpPr txBox="1"/>
          <p:nvPr/>
        </p:nvSpPr>
        <p:spPr bwMode="auto">
          <a:xfrm>
            <a:off x="5999989" y="6165303"/>
            <a:ext cx="5472607" cy="461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>
                <a:solidFill>
                  <a:srgbClr val="002060"/>
                </a:solidFill>
                <a:latin typeface="Comic Sans MS"/>
              </a:rPr>
              <a:t>Картина Малевича «Кот»</a:t>
            </a:r>
            <a:endParaRPr lang="ru-RU" sz="2400">
              <a:solidFill>
                <a:srgbClr val="002060"/>
              </a:solidFill>
              <a:latin typeface="Comic Sans M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57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575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575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657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Р7-Офис/7.3.3.0</Application>
  <DocSecurity>0</DocSecurity>
  <PresentationFormat>Widescreen</PresentationFormat>
  <Paragraphs>0</Paragraphs>
  <Slides>13</Slides>
  <Notes>13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6</cp:revision>
  <dcterms:created xsi:type="dcterms:W3CDTF">2012-12-03T06:56:55Z</dcterms:created>
  <dcterms:modified xsi:type="dcterms:W3CDTF">2025-06-18T09:25:39Z</dcterms:modified>
  <cp:category/>
  <cp:contentStatus/>
  <cp:version/>
</cp:coreProperties>
</file>