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2" r:id="rId3"/>
    <p:sldId id="258" r:id="rId4"/>
    <p:sldId id="264" r:id="rId5"/>
    <p:sldId id="268" r:id="rId6"/>
    <p:sldId id="269" r:id="rId7"/>
    <p:sldId id="267" r:id="rId8"/>
    <p:sldId id="266" r:id="rId9"/>
    <p:sldId id="265" r:id="rId10"/>
    <p:sldId id="256" r:id="rId11"/>
    <p:sldId id="259" r:id="rId12"/>
    <p:sldId id="261" r:id="rId13"/>
    <p:sldId id="263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lab.edu-assist.r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019ab058-3a6c-7f2c-9d4e-7e1cd48e34a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0078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47700" y="1871980"/>
            <a:ext cx="10515600" cy="425767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0" y="3714750"/>
            <a:ext cx="3143250" cy="31432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044045" cy="673544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0655" y="3742055"/>
            <a:ext cx="2993390" cy="29933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6380" y="258445"/>
            <a:ext cx="5475605" cy="6118860"/>
          </a:xfrm>
        </p:spPr>
        <p:txBody>
          <a:bodyPr/>
          <a:p>
            <a:r>
              <a:rPr lang="en-US" altLang="ru-RU"/>
              <a:t> </a:t>
            </a:r>
            <a:r>
              <a:rPr lang="en-US" altLang="en-US"/>
              <a:t>Выводы</a:t>
            </a:r>
            <a:r>
              <a:rPr lang="ru-RU" altLang="en-US"/>
              <a:t>:</a:t>
            </a:r>
            <a:br>
              <a:rPr lang="ru-RU" altLang="en-US"/>
            </a:br>
            <a:r>
              <a:rPr lang="ru-RU" altLang="en-US"/>
              <a:t>-</a:t>
            </a:r>
            <a:r>
              <a:rPr lang="en-US" altLang="en-US"/>
              <a:t>управлению</a:t>
            </a:r>
            <a:r>
              <a:rPr lang="en-US" altLang="ru-RU"/>
              <a:t> </a:t>
            </a:r>
            <a:r>
              <a:rPr lang="en-US" altLang="en-US"/>
              <a:t>образовательными</a:t>
            </a:r>
            <a:r>
              <a:rPr lang="en-US" altLang="ru-RU"/>
              <a:t> </a:t>
            </a:r>
            <a:r>
              <a:rPr lang="en-US" altLang="en-US"/>
              <a:t>результатами</a:t>
            </a:r>
            <a:r>
              <a:rPr lang="ru-RU" altLang="en-US"/>
              <a:t>.</a:t>
            </a:r>
            <a:br>
              <a:rPr lang="ru-RU" altLang="en-US"/>
            </a:br>
            <a:r>
              <a:rPr lang="ru-RU" altLang="en-US"/>
              <a:t>-</a:t>
            </a:r>
            <a:r>
              <a:rPr lang="en-US" altLang="en-US"/>
              <a:t>оперативность</a:t>
            </a:r>
            <a:r>
              <a:rPr lang="en-US" altLang="ru-RU"/>
              <a:t>, </a:t>
            </a:r>
            <a:r>
              <a:rPr lang="en-US" altLang="en-US"/>
              <a:t>объективность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глубину</a:t>
            </a:r>
            <a:r>
              <a:rPr lang="en-US" altLang="ru-RU"/>
              <a:t> </a:t>
            </a:r>
            <a:r>
              <a:rPr lang="en-US" altLang="en-US"/>
              <a:t>анализа</a:t>
            </a:r>
            <a:r>
              <a:rPr lang="en-US" altLang="ru-RU"/>
              <a:t>.</a:t>
            </a:r>
            <a:br>
              <a:rPr lang="en-US" altLang="ru-RU"/>
            </a:br>
            <a:r>
              <a:rPr lang="ru-RU" altLang="en-US"/>
              <a:t>- </a:t>
            </a:r>
            <a:r>
              <a:rPr lang="en-US" altLang="en-US"/>
              <a:t>персонализировать</a:t>
            </a:r>
            <a:r>
              <a:rPr lang="en-US" altLang="ru-RU"/>
              <a:t> </a:t>
            </a:r>
            <a:r>
              <a:rPr lang="en-US" altLang="en-US"/>
              <a:t>обучени</a:t>
            </a:r>
            <a:endParaRPr lang="en-US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89230"/>
            <a:ext cx="6596380" cy="6596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0680" y="118745"/>
            <a:ext cx="11631930" cy="6249670"/>
          </a:xfrm>
        </p:spPr>
        <p:txBody>
          <a:bodyPr>
            <a:normAutofit/>
          </a:bodyPr>
          <a:p>
            <a:pPr algn="ctr"/>
            <a:r>
              <a:rPr lang="en-US" altLang="en-US"/>
              <a:t>Электронные</a:t>
            </a:r>
            <a:r>
              <a:rPr lang="en-US" altLang="ru-RU"/>
              <a:t> </a:t>
            </a:r>
            <a:r>
              <a:rPr lang="en-US" altLang="en-US"/>
              <a:t>формы</a:t>
            </a:r>
            <a:r>
              <a:rPr lang="en-US" altLang="ru-RU"/>
              <a:t> </a:t>
            </a:r>
            <a:r>
              <a:rPr lang="en-US" altLang="en-US"/>
              <a:t>мониторинга</a:t>
            </a:r>
            <a:r>
              <a:rPr lang="en-US" altLang="ru-RU"/>
              <a:t> </a:t>
            </a:r>
            <a:r>
              <a:rPr lang="en-US" altLang="en-US"/>
              <a:t>успеваемости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диагностики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r>
              <a:rPr lang="en-US" altLang="ru-RU"/>
              <a:t> </a:t>
            </a:r>
            <a:r>
              <a:rPr lang="en-US" altLang="en-US"/>
              <a:t>образования</a:t>
            </a:r>
            <a:r>
              <a:rPr lang="en-US" altLang="ru-RU"/>
              <a:t>.</a:t>
            </a:r>
            <a:br>
              <a:rPr lang="en-US" altLang="ru-RU"/>
            </a:br>
            <a:r>
              <a:rPr lang="en-US" altLang="ru-RU"/>
              <a:t> </a:t>
            </a:r>
            <a:r>
              <a:rPr lang="ru-RU" altLang="en-US"/>
              <a:t>П</a:t>
            </a:r>
            <a:r>
              <a:rPr lang="en-US" altLang="en-US"/>
              <a:t>рименение</a:t>
            </a:r>
            <a:r>
              <a:rPr lang="en-US" altLang="ru-RU"/>
              <a:t> </a:t>
            </a:r>
            <a:r>
              <a:rPr lang="en-US" altLang="en-US"/>
              <a:t>цифровых</a:t>
            </a:r>
            <a:r>
              <a:rPr lang="en-US" altLang="ru-RU"/>
              <a:t> </a:t>
            </a:r>
            <a:r>
              <a:rPr lang="en-US" altLang="en-US"/>
              <a:t>инструментов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анализа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r>
              <a:rPr lang="en-US" altLang="ru-RU"/>
              <a:t> </a:t>
            </a:r>
            <a:r>
              <a:rPr lang="en-US" altLang="en-US"/>
              <a:t>учебной</a:t>
            </a:r>
            <a:r>
              <a:rPr lang="en-US" altLang="ru-RU"/>
              <a:t> </a:t>
            </a:r>
            <a:r>
              <a:rPr lang="en-US" altLang="en-US"/>
              <a:t>деятельности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53670" y="1249680"/>
            <a:ext cx="12038330" cy="5129530"/>
          </a:xfrm>
        </p:spPr>
        <p:txBody>
          <a:bodyPr>
            <a:normAutofit fontScale="25000"/>
          </a:bodyPr>
          <a:p>
            <a:r>
              <a:rPr lang="en-US" altLang="en-US"/>
              <a:t>Слайд</a:t>
            </a:r>
            <a:r>
              <a:rPr lang="en-US" altLang="ru-RU"/>
              <a:t> 3: </a:t>
            </a:r>
            <a:r>
              <a:rPr lang="en-US" altLang="en-US"/>
              <a:t>Ключевые</a:t>
            </a:r>
            <a:r>
              <a:rPr lang="en-US" altLang="ru-RU"/>
              <a:t> </a:t>
            </a:r>
            <a:r>
              <a:rPr lang="en-US" altLang="en-US"/>
              <a:t>преимущества</a:t>
            </a:r>
            <a:r>
              <a:rPr lang="en-US" altLang="ru-RU"/>
              <a:t> </a:t>
            </a:r>
            <a:r>
              <a:rPr lang="en-US" altLang="en-US"/>
              <a:t>электронного</a:t>
            </a:r>
            <a:r>
              <a:rPr lang="en-US" altLang="ru-RU"/>
              <a:t> </a:t>
            </a:r>
            <a:r>
              <a:rPr lang="en-US" altLang="en-US"/>
              <a:t>мониторинга</a:t>
            </a:r>
            <a:endParaRPr lang="en-US" altLang="en-US"/>
          </a:p>
          <a:p>
            <a:r>
              <a:rPr lang="en-US" altLang="en-US"/>
              <a:t>Содержание</a:t>
            </a:r>
            <a:r>
              <a:rPr lang="en-US" altLang="ru-RU"/>
              <a:t>: (</a:t>
            </a:r>
            <a:r>
              <a:rPr lang="en-US" altLang="en-US"/>
              <a:t>можно</a:t>
            </a:r>
            <a:r>
              <a:rPr lang="en-US" altLang="ru-RU"/>
              <a:t> </a:t>
            </a:r>
            <a:r>
              <a:rPr lang="en-US" altLang="en-US"/>
              <a:t>оформить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виде</a:t>
            </a:r>
            <a:r>
              <a:rPr lang="en-US" altLang="ru-RU"/>
              <a:t> 4 </a:t>
            </a:r>
            <a:r>
              <a:rPr lang="en-US" altLang="en-US"/>
              <a:t>иконок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кратким</a:t>
            </a:r>
            <a:r>
              <a:rPr lang="en-US" altLang="ru-RU"/>
              <a:t> </a:t>
            </a:r>
            <a:r>
              <a:rPr lang="en-US" altLang="en-US"/>
              <a:t>текстом</a:t>
            </a:r>
            <a:r>
              <a:rPr lang="en-US" altLang="ru-RU"/>
              <a:t>)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Оперативность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объективность</a:t>
            </a:r>
            <a:endParaRPr lang="en-US" altLang="en-US"/>
          </a:p>
          <a:p>
            <a:endParaRPr lang="en-US" altLang="ru-RU"/>
          </a:p>
          <a:p>
            <a:r>
              <a:rPr lang="en-US" altLang="en-US"/>
              <a:t>Автоматическая</a:t>
            </a:r>
            <a:r>
              <a:rPr lang="en-US" altLang="ru-RU"/>
              <a:t> </a:t>
            </a:r>
            <a:r>
              <a:rPr lang="en-US" altLang="en-US"/>
              <a:t>проверка</a:t>
            </a:r>
            <a:r>
              <a:rPr lang="en-US" altLang="ru-RU"/>
              <a:t> </a:t>
            </a:r>
            <a:r>
              <a:rPr lang="en-US" altLang="en-US"/>
              <a:t>заданий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Мгновенная</a:t>
            </a:r>
            <a:r>
              <a:rPr lang="en-US" altLang="ru-RU"/>
              <a:t> </a:t>
            </a:r>
            <a:r>
              <a:rPr lang="en-US" altLang="en-US"/>
              <a:t>обратная</a:t>
            </a:r>
            <a:r>
              <a:rPr lang="en-US" altLang="ru-RU"/>
              <a:t> </a:t>
            </a:r>
            <a:r>
              <a:rPr lang="en-US" altLang="en-US"/>
              <a:t>связь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учеников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Подробная</a:t>
            </a:r>
            <a:r>
              <a:rPr lang="en-US" altLang="ru-RU"/>
              <a:t> </a:t>
            </a:r>
            <a:r>
              <a:rPr lang="en-US" altLang="en-US"/>
              <a:t>статистика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аналитика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учителя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Диагностика</a:t>
            </a:r>
            <a:r>
              <a:rPr lang="en-US" altLang="ru-RU"/>
              <a:t> </a:t>
            </a:r>
            <a:r>
              <a:rPr lang="en-US" altLang="en-US"/>
              <a:t>метапредметных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endParaRPr lang="en-US" altLang="en-US"/>
          </a:p>
          <a:p>
            <a:endParaRPr lang="en-US" altLang="ru-RU"/>
          </a:p>
          <a:p>
            <a:r>
              <a:rPr lang="en-US" altLang="en-US"/>
              <a:t>Оценка</a:t>
            </a:r>
            <a:r>
              <a:rPr lang="en-US" altLang="ru-RU"/>
              <a:t> </a:t>
            </a:r>
            <a:r>
              <a:rPr lang="en-US" altLang="en-US"/>
              <a:t>функциональной</a:t>
            </a:r>
            <a:r>
              <a:rPr lang="en-US" altLang="ru-RU"/>
              <a:t> </a:t>
            </a:r>
            <a:r>
              <a:rPr lang="en-US" altLang="en-US"/>
              <a:t>грамотности</a:t>
            </a:r>
            <a:r>
              <a:rPr lang="en-US" altLang="ru-RU"/>
              <a:t> (</a:t>
            </a:r>
            <a:r>
              <a:rPr lang="en-US" altLang="en-US"/>
              <a:t>читательской</a:t>
            </a:r>
            <a:r>
              <a:rPr lang="en-US" altLang="ru-RU"/>
              <a:t>, </a:t>
            </a:r>
            <a:r>
              <a:rPr lang="en-US" altLang="en-US"/>
              <a:t>математической</a:t>
            </a:r>
            <a:r>
              <a:rPr lang="en-US" altLang="ru-RU"/>
              <a:t>, </a:t>
            </a:r>
            <a:r>
              <a:rPr lang="en-US" altLang="en-US"/>
              <a:t>финансовой</a:t>
            </a:r>
            <a:r>
              <a:rPr lang="en-US" altLang="ru-RU"/>
              <a:t>).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Соответствие</a:t>
            </a:r>
            <a:r>
              <a:rPr lang="en-US" altLang="ru-RU"/>
              <a:t> </a:t>
            </a:r>
            <a:r>
              <a:rPr lang="en-US" altLang="en-US"/>
              <a:t>требованиям</a:t>
            </a:r>
            <a:r>
              <a:rPr lang="en-US" altLang="ru-RU"/>
              <a:t> </a:t>
            </a:r>
            <a:r>
              <a:rPr lang="en-US" altLang="en-US"/>
              <a:t>ФГОС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нацпроекту</a:t>
            </a:r>
            <a:r>
              <a:rPr lang="en-US" altLang="ru-RU"/>
              <a:t> </a:t>
            </a:r>
            <a:r>
              <a:rPr lang="" altLang="en-US"/>
              <a:t>«</a:t>
            </a:r>
            <a:r>
              <a:rPr lang="en-US" altLang="en-US"/>
              <a:t>Образование</a:t>
            </a:r>
            <a:r>
              <a:rPr lang="" altLang="en-US"/>
              <a:t>»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Визуализация</a:t>
            </a:r>
            <a:r>
              <a:rPr lang="en-US" altLang="ru-RU"/>
              <a:t> </a:t>
            </a:r>
            <a:r>
              <a:rPr lang="en-US" altLang="en-US"/>
              <a:t>прогресса</a:t>
            </a:r>
            <a:endParaRPr lang="en-US" altLang="en-US"/>
          </a:p>
          <a:p>
            <a:endParaRPr lang="en-US" altLang="ru-RU"/>
          </a:p>
          <a:p>
            <a:r>
              <a:rPr lang="en-US" altLang="en-US"/>
              <a:t>Наглядные</a:t>
            </a:r>
            <a:r>
              <a:rPr lang="en-US" altLang="ru-RU"/>
              <a:t> </a:t>
            </a:r>
            <a:r>
              <a:rPr lang="en-US" altLang="en-US"/>
              <a:t>диаграммы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графики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ученика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учителя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Мотивация</a:t>
            </a:r>
            <a:r>
              <a:rPr lang="en-US" altLang="ru-RU"/>
              <a:t> </a:t>
            </a:r>
            <a:r>
              <a:rPr lang="en-US" altLang="en-US"/>
              <a:t>ученика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осознание</a:t>
            </a:r>
            <a:r>
              <a:rPr lang="en-US" altLang="ru-RU"/>
              <a:t> </a:t>
            </a:r>
            <a:r>
              <a:rPr lang="en-US" altLang="en-US"/>
              <a:t>им</a:t>
            </a:r>
            <a:r>
              <a:rPr lang="en-US" altLang="ru-RU"/>
              <a:t> </a:t>
            </a:r>
            <a:r>
              <a:rPr lang="en-US" altLang="en-US"/>
              <a:t>своих</a:t>
            </a:r>
            <a:r>
              <a:rPr lang="en-US" altLang="ru-RU"/>
              <a:t> "</a:t>
            </a:r>
            <a:r>
              <a:rPr lang="en-US" altLang="en-US"/>
              <a:t>зон</a:t>
            </a:r>
            <a:r>
              <a:rPr lang="en-US" altLang="ru-RU"/>
              <a:t> </a:t>
            </a:r>
            <a:r>
              <a:rPr lang="en-US" altLang="en-US"/>
              <a:t>роста</a:t>
            </a:r>
            <a:r>
              <a:rPr lang="en-US" altLang="ru-RU"/>
              <a:t>".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Индивидуализация</a:t>
            </a:r>
            <a:r>
              <a:rPr lang="en-US" altLang="ru-RU"/>
              <a:t> </a:t>
            </a:r>
            <a:r>
              <a:rPr lang="en-US" altLang="en-US"/>
              <a:t>обучения</a:t>
            </a:r>
            <a:endParaRPr lang="en-US" altLang="en-US"/>
          </a:p>
          <a:p>
            <a:endParaRPr lang="en-US" altLang="ru-RU"/>
          </a:p>
          <a:p>
            <a:r>
              <a:rPr lang="en-US" altLang="en-US"/>
              <a:t>Выявление</a:t>
            </a:r>
            <a:r>
              <a:rPr lang="en-US" altLang="ru-RU"/>
              <a:t> </a:t>
            </a:r>
            <a:r>
              <a:rPr lang="en-US" altLang="en-US"/>
              <a:t>индивидуальных</a:t>
            </a:r>
            <a:r>
              <a:rPr lang="en-US" altLang="ru-RU"/>
              <a:t> </a:t>
            </a:r>
            <a:r>
              <a:rPr lang="en-US" altLang="en-US"/>
              <a:t>трудностей</a:t>
            </a:r>
            <a:r>
              <a:rPr lang="en-US" altLang="ru-RU"/>
              <a:t> </a:t>
            </a:r>
            <a:r>
              <a:rPr lang="en-US" altLang="en-US"/>
              <a:t>каждого</a:t>
            </a:r>
            <a:r>
              <a:rPr lang="en-US" altLang="ru-RU"/>
              <a:t> </a:t>
            </a:r>
            <a:r>
              <a:rPr lang="en-US" altLang="en-US"/>
              <a:t>ученика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Своевременная</a:t>
            </a:r>
            <a:r>
              <a:rPr lang="en-US" altLang="ru-RU"/>
              <a:t> </a:t>
            </a:r>
            <a:r>
              <a:rPr lang="en-US" altLang="en-US"/>
              <a:t>корректировка</a:t>
            </a:r>
            <a:r>
              <a:rPr lang="en-US" altLang="ru-RU"/>
              <a:t> </a:t>
            </a:r>
            <a:r>
              <a:rPr lang="en-US" altLang="en-US"/>
              <a:t>учебного</a:t>
            </a:r>
            <a:r>
              <a:rPr lang="en-US" altLang="ru-RU"/>
              <a:t> </a:t>
            </a:r>
            <a:r>
              <a:rPr lang="en-US" altLang="en-US"/>
              <a:t>процесса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Визуализация</a:t>
            </a:r>
            <a:r>
              <a:rPr lang="en-US" altLang="ru-RU"/>
              <a:t>: </a:t>
            </a:r>
            <a:r>
              <a:rPr lang="en-US" altLang="en-US"/>
              <a:t>Иконки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каждого</a:t>
            </a:r>
            <a:r>
              <a:rPr lang="en-US" altLang="ru-RU"/>
              <a:t> </a:t>
            </a:r>
            <a:r>
              <a:rPr lang="en-US" altLang="en-US"/>
              <a:t>преимущества</a:t>
            </a:r>
            <a:r>
              <a:rPr lang="en-US" altLang="ru-RU"/>
              <a:t> (</a:t>
            </a:r>
            <a:r>
              <a:rPr lang="en-US" altLang="en-US"/>
              <a:t>например</a:t>
            </a:r>
            <a:r>
              <a:rPr lang="en-US" altLang="ru-RU"/>
              <a:t>, </a:t>
            </a:r>
            <a:r>
              <a:rPr lang="en-US" altLang="en-US"/>
              <a:t>часы</a:t>
            </a:r>
            <a:r>
              <a:rPr lang="en-US" altLang="ru-RU"/>
              <a:t>, </a:t>
            </a:r>
            <a:r>
              <a:rPr lang="en-US" altLang="en-US"/>
              <a:t>график</a:t>
            </a:r>
            <a:r>
              <a:rPr lang="en-US" altLang="ru-RU"/>
              <a:t>, </a:t>
            </a:r>
            <a:r>
              <a:rPr lang="en-US" altLang="en-US"/>
              <a:t>глаз</a:t>
            </a:r>
            <a:r>
              <a:rPr lang="en-US" altLang="ru-RU"/>
              <a:t>, </a:t>
            </a:r>
            <a:r>
              <a:rPr lang="en-US" altLang="en-US"/>
              <a:t>шестеренка</a:t>
            </a:r>
            <a:r>
              <a:rPr lang="en-US" altLang="ru-RU"/>
              <a:t>).</a:t>
            </a:r>
            <a:endParaRPr lang="en-US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en-US" altLang="en-US"/>
              <a:t>Слайд</a:t>
            </a:r>
            <a:r>
              <a:rPr lang="en-US" altLang="ru-RU"/>
              <a:t> 4: </a:t>
            </a:r>
            <a:r>
              <a:rPr lang="en-US" altLang="en-US"/>
              <a:t>Обзор</a:t>
            </a:r>
            <a:r>
              <a:rPr lang="en-US" altLang="ru-RU"/>
              <a:t> </a:t>
            </a:r>
            <a:r>
              <a:rPr lang="en-US" altLang="en-US"/>
              <a:t>официальных</a:t>
            </a:r>
            <a:r>
              <a:rPr lang="en-US" altLang="ru-RU"/>
              <a:t> </a:t>
            </a:r>
            <a:r>
              <a:rPr lang="en-US" altLang="en-US"/>
              <a:t>платформ</a:t>
            </a:r>
            <a:r>
              <a:rPr lang="en-US" altLang="ru-RU"/>
              <a:t>. </a:t>
            </a:r>
            <a:r>
              <a:rPr lang="en-US" altLang="en-US"/>
              <a:t>Часть</a:t>
            </a:r>
            <a:r>
              <a:rPr lang="en-US" altLang="ru-RU"/>
              <a:t> 1</a:t>
            </a:r>
            <a:endParaRPr lang="en-US" altLang="ru-RU"/>
          </a:p>
          <a:p>
            <a:r>
              <a:rPr lang="en-US" altLang="en-US"/>
              <a:t>Заголовок</a:t>
            </a:r>
            <a:r>
              <a:rPr lang="en-US" altLang="ru-RU"/>
              <a:t>: </a:t>
            </a:r>
            <a:r>
              <a:rPr lang="en-US" altLang="en-US"/>
              <a:t>Государственные</a:t>
            </a:r>
            <a:r>
              <a:rPr lang="en-US" altLang="ru-RU"/>
              <a:t> </a:t>
            </a:r>
            <a:r>
              <a:rPr lang="en-US" altLang="en-US"/>
              <a:t>платформы</a:t>
            </a:r>
            <a:r>
              <a:rPr lang="en-US" altLang="ru-RU"/>
              <a:t> — </a:t>
            </a:r>
            <a:r>
              <a:rPr lang="en-US" altLang="en-US"/>
              <a:t>основа</a:t>
            </a:r>
            <a:r>
              <a:rPr lang="en-US" altLang="ru-RU"/>
              <a:t> </a:t>
            </a:r>
            <a:r>
              <a:rPr lang="en-US" altLang="en-US"/>
              <a:t>цифровой</a:t>
            </a:r>
            <a:r>
              <a:rPr lang="en-US" altLang="ru-RU"/>
              <a:t> </a:t>
            </a:r>
            <a:r>
              <a:rPr lang="en-US" altLang="en-US"/>
              <a:t>образовательной</a:t>
            </a:r>
            <a:r>
              <a:rPr lang="en-US" altLang="ru-RU"/>
              <a:t> </a:t>
            </a:r>
            <a:r>
              <a:rPr lang="en-US" altLang="en-US"/>
              <a:t>среды</a:t>
            </a:r>
            <a:endParaRPr lang="en-US" altLang="en-US"/>
          </a:p>
          <a:p>
            <a:endParaRPr lang="en-US" altLang="ru-RU"/>
          </a:p>
          <a:p>
            <a:r>
              <a:rPr lang="en-US" altLang="en-US"/>
              <a:t>Содержание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виде</a:t>
            </a:r>
            <a:r>
              <a:rPr lang="en-US" altLang="ru-RU"/>
              <a:t> </a:t>
            </a:r>
            <a:r>
              <a:rPr lang="en-US" altLang="en-US"/>
              <a:t>таблицы</a:t>
            </a:r>
            <a:r>
              <a:rPr lang="en-US" altLang="ru-RU"/>
              <a:t>: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Платформа</a:t>
            </a:r>
            <a:r>
              <a:rPr lang="en-US" altLang="ru-RU"/>
              <a:t>	</a:t>
            </a:r>
            <a:r>
              <a:rPr lang="en-US" altLang="en-US"/>
              <a:t>Ключевые</a:t>
            </a:r>
            <a:r>
              <a:rPr lang="en-US" altLang="ru-RU"/>
              <a:t> </a:t>
            </a:r>
            <a:r>
              <a:rPr lang="en-US" altLang="en-US"/>
              <a:t>возможности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мониторинга</a:t>
            </a:r>
            <a:endParaRPr lang="en-US" altLang="en-US"/>
          </a:p>
          <a:p>
            <a:r>
              <a:rPr lang="en-US" altLang="en-US"/>
              <a:t>Российская</a:t>
            </a:r>
            <a:r>
              <a:rPr lang="en-US" altLang="ru-RU"/>
              <a:t> </a:t>
            </a:r>
            <a:r>
              <a:rPr lang="en-US" altLang="en-US"/>
              <a:t>электронная</a:t>
            </a:r>
            <a:r>
              <a:rPr lang="en-US" altLang="ru-RU"/>
              <a:t> </a:t>
            </a:r>
            <a:r>
              <a:rPr lang="en-US" altLang="en-US"/>
              <a:t>школа</a:t>
            </a:r>
            <a:r>
              <a:rPr lang="en-US" altLang="ru-RU"/>
              <a:t> (</a:t>
            </a:r>
            <a:r>
              <a:rPr lang="en-US" altLang="en-US"/>
              <a:t>РЭШ</a:t>
            </a:r>
            <a:r>
              <a:rPr lang="en-US" altLang="ru-RU"/>
              <a:t>)	</a:t>
            </a:r>
            <a:r>
              <a:rPr lang="en-US" altLang="en-US"/>
              <a:t>Интерактивные</a:t>
            </a:r>
            <a:r>
              <a:rPr lang="en-US" altLang="ru-RU"/>
              <a:t> </a:t>
            </a:r>
            <a:r>
              <a:rPr lang="en-US" altLang="en-US"/>
              <a:t>уроки</a:t>
            </a:r>
            <a:r>
              <a:rPr lang="en-US" altLang="ru-RU"/>
              <a:t>, </a:t>
            </a:r>
            <a:r>
              <a:rPr lang="en-US" altLang="en-US"/>
              <a:t>проверочные</a:t>
            </a:r>
            <a:r>
              <a:rPr lang="en-US" altLang="ru-RU"/>
              <a:t> </a:t>
            </a:r>
            <a:r>
              <a:rPr lang="en-US" altLang="en-US"/>
              <a:t>работы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формате</a:t>
            </a:r>
            <a:r>
              <a:rPr lang="en-US" altLang="ru-RU"/>
              <a:t> </a:t>
            </a:r>
            <a:r>
              <a:rPr lang="en-US" altLang="en-US"/>
              <a:t>ОГЭ</a:t>
            </a:r>
            <a:r>
              <a:rPr lang="en-US" altLang="ru-RU"/>
              <a:t>/</a:t>
            </a:r>
            <a:r>
              <a:rPr lang="en-US" altLang="en-US"/>
              <a:t>ЕГЭ</a:t>
            </a:r>
            <a:r>
              <a:rPr lang="en-US" altLang="ru-RU"/>
              <a:t>, </a:t>
            </a:r>
            <a:r>
              <a:rPr lang="en-US" altLang="en-US"/>
              <a:t>банк</a:t>
            </a:r>
            <a:r>
              <a:rPr lang="en-US" altLang="ru-RU"/>
              <a:t> </a:t>
            </a:r>
            <a:r>
              <a:rPr lang="en-US" altLang="en-US"/>
              <a:t>заданий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функциональной</a:t>
            </a:r>
            <a:r>
              <a:rPr lang="en-US" altLang="ru-RU"/>
              <a:t> </a:t>
            </a:r>
            <a:r>
              <a:rPr lang="en-US" altLang="en-US"/>
              <a:t>грамотности</a:t>
            </a:r>
            <a:r>
              <a:rPr lang="en-US" altLang="ru-RU"/>
              <a:t>.</a:t>
            </a:r>
            <a:endParaRPr lang="en-US" altLang="ru-RU"/>
          </a:p>
          <a:p>
            <a:r>
              <a:rPr lang="en-US" altLang="en-US"/>
              <a:t>ФГИС</a:t>
            </a:r>
            <a:r>
              <a:rPr lang="en-US" altLang="ru-RU"/>
              <a:t> </a:t>
            </a:r>
            <a:r>
              <a:rPr lang="" altLang="en-US"/>
              <a:t>«</a:t>
            </a:r>
            <a:r>
              <a:rPr lang="en-US" altLang="en-US"/>
              <a:t>Моя</a:t>
            </a:r>
            <a:r>
              <a:rPr lang="en-US" altLang="ru-RU"/>
              <a:t> </a:t>
            </a:r>
            <a:r>
              <a:rPr lang="en-US" altLang="en-US"/>
              <a:t>школа</a:t>
            </a:r>
            <a:r>
              <a:rPr lang="" altLang="en-US"/>
              <a:t>»</a:t>
            </a:r>
            <a:r>
              <a:rPr lang="en-US" altLang="ru-RU"/>
              <a:t>	</a:t>
            </a:r>
            <a:r>
              <a:rPr lang="en-US" altLang="en-US"/>
              <a:t>Единое</a:t>
            </a:r>
            <a:r>
              <a:rPr lang="en-US" altLang="ru-RU"/>
              <a:t> </a:t>
            </a:r>
            <a:r>
              <a:rPr lang="en-US" altLang="en-US"/>
              <a:t>пространство</a:t>
            </a:r>
            <a:r>
              <a:rPr lang="en-US" altLang="ru-RU"/>
              <a:t>: </a:t>
            </a:r>
            <a:r>
              <a:rPr lang="en-US" altLang="en-US"/>
              <a:t>электронный</a:t>
            </a:r>
            <a:r>
              <a:rPr lang="en-US" altLang="ru-RU"/>
              <a:t> </a:t>
            </a:r>
            <a:r>
              <a:rPr lang="en-US" altLang="en-US"/>
              <a:t>журнал</a:t>
            </a:r>
            <a:r>
              <a:rPr lang="en-US" altLang="ru-RU"/>
              <a:t>/</a:t>
            </a:r>
            <a:r>
              <a:rPr lang="en-US" altLang="en-US"/>
              <a:t>дневник</a:t>
            </a:r>
            <a:r>
              <a:rPr lang="en-US" altLang="ru-RU"/>
              <a:t>, </a:t>
            </a:r>
            <a:r>
              <a:rPr lang="en-US" altLang="en-US"/>
              <a:t>библиотека</a:t>
            </a:r>
            <a:r>
              <a:rPr lang="en-US" altLang="ru-RU"/>
              <a:t> </a:t>
            </a:r>
            <a:r>
              <a:rPr lang="en-US" altLang="en-US"/>
              <a:t>верифицированного</a:t>
            </a:r>
            <a:r>
              <a:rPr lang="en-US" altLang="ru-RU"/>
              <a:t> </a:t>
            </a:r>
            <a:r>
              <a:rPr lang="en-US" altLang="en-US"/>
              <a:t>контента</a:t>
            </a:r>
            <a:r>
              <a:rPr lang="en-US" altLang="ru-RU"/>
              <a:t>, </a:t>
            </a:r>
            <a:r>
              <a:rPr lang="en-US" altLang="en-US"/>
              <a:t>коммуникация</a:t>
            </a:r>
            <a:r>
              <a:rPr lang="en-US" altLang="ru-RU"/>
              <a:t>.</a:t>
            </a:r>
            <a:endParaRPr lang="en-US" altLang="ru-RU"/>
          </a:p>
          <a:p>
            <a:r>
              <a:rPr lang="en-US" altLang="en-US"/>
              <a:t>Информационно</a:t>
            </a:r>
            <a:r>
              <a:rPr lang="en-US" altLang="ru-RU"/>
              <a:t>-</a:t>
            </a:r>
            <a:r>
              <a:rPr lang="en-US" altLang="en-US"/>
              <a:t>коммуникационная</a:t>
            </a:r>
            <a:r>
              <a:rPr lang="en-US" altLang="ru-RU"/>
              <a:t> </a:t>
            </a:r>
            <a:r>
              <a:rPr lang="en-US" altLang="en-US"/>
              <a:t>платформа</a:t>
            </a:r>
            <a:r>
              <a:rPr lang="en-US" altLang="ru-RU"/>
              <a:t> </a:t>
            </a:r>
            <a:r>
              <a:rPr lang="" altLang="en-US"/>
              <a:t>«</a:t>
            </a:r>
            <a:r>
              <a:rPr lang="en-US" altLang="en-US"/>
              <a:t>Сферум</a:t>
            </a:r>
            <a:r>
              <a:rPr lang="" altLang="en-US"/>
              <a:t>»</a:t>
            </a:r>
            <a:r>
              <a:rPr lang="en-US" altLang="ru-RU"/>
              <a:t>	</a:t>
            </a:r>
            <a:r>
              <a:rPr lang="en-US" altLang="en-US"/>
              <a:t>Проведение</a:t>
            </a:r>
            <a:r>
              <a:rPr lang="en-US" altLang="ru-RU"/>
              <a:t> </a:t>
            </a:r>
            <a:r>
              <a:rPr lang="en-US" altLang="en-US"/>
              <a:t>онлайн</a:t>
            </a:r>
            <a:r>
              <a:rPr lang="en-US" altLang="ru-RU"/>
              <a:t>-</a:t>
            </a:r>
            <a:r>
              <a:rPr lang="en-US" altLang="en-US"/>
              <a:t>уроков</a:t>
            </a:r>
            <a:r>
              <a:rPr lang="en-US" altLang="ru-RU"/>
              <a:t>, </a:t>
            </a:r>
            <a:r>
              <a:rPr lang="en-US" altLang="en-US"/>
              <a:t>чаты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классов</a:t>
            </a:r>
            <a:r>
              <a:rPr lang="en-US" altLang="ru-RU"/>
              <a:t>, </a:t>
            </a:r>
            <a:r>
              <a:rPr lang="en-US" altLang="en-US"/>
              <a:t>обмен</a:t>
            </a:r>
            <a:r>
              <a:rPr lang="en-US" altLang="ru-RU"/>
              <a:t> </a:t>
            </a:r>
            <a:r>
              <a:rPr lang="en-US" altLang="en-US"/>
              <a:t>файлами</a:t>
            </a:r>
            <a:r>
              <a:rPr lang="en-US" altLang="ru-RU"/>
              <a:t>. </a:t>
            </a:r>
            <a:r>
              <a:rPr lang="en-US" altLang="en-US"/>
              <a:t>Часть</a:t>
            </a:r>
            <a:r>
              <a:rPr lang="en-US" altLang="ru-RU"/>
              <a:t> </a:t>
            </a:r>
            <a:r>
              <a:rPr lang="en-US" altLang="en-US"/>
              <a:t>официальной</a:t>
            </a:r>
            <a:r>
              <a:rPr lang="en-US" altLang="ru-RU"/>
              <a:t> </a:t>
            </a:r>
            <a:r>
              <a:rPr lang="en-US" altLang="en-US"/>
              <a:t>цифровой</a:t>
            </a:r>
            <a:r>
              <a:rPr lang="en-US" altLang="ru-RU"/>
              <a:t> </a:t>
            </a:r>
            <a:r>
              <a:rPr lang="en-US" altLang="en-US"/>
              <a:t>среды</a:t>
            </a:r>
            <a:r>
              <a:rPr lang="en-US" altLang="ru-RU"/>
              <a:t>.</a:t>
            </a:r>
            <a:endParaRPr lang="en-US" altLang="ru-RU"/>
          </a:p>
          <a:p>
            <a:r>
              <a:rPr lang="en-US" altLang="en-US"/>
              <a:t>Визуализация</a:t>
            </a:r>
            <a:r>
              <a:rPr lang="en-US" altLang="ru-RU"/>
              <a:t>: </a:t>
            </a:r>
            <a:r>
              <a:rPr lang="en-US" altLang="en-US"/>
              <a:t>Скриншоты</a:t>
            </a:r>
            <a:r>
              <a:rPr lang="en-US" altLang="ru-RU"/>
              <a:t> </a:t>
            </a:r>
            <a:r>
              <a:rPr lang="en-US" altLang="en-US"/>
              <a:t>главных</a:t>
            </a:r>
            <a:r>
              <a:rPr lang="en-US" altLang="ru-RU"/>
              <a:t> </a:t>
            </a:r>
            <a:r>
              <a:rPr lang="en-US" altLang="en-US"/>
              <a:t>страниц</a:t>
            </a:r>
            <a:r>
              <a:rPr lang="en-US" altLang="ru-RU"/>
              <a:t> </a:t>
            </a:r>
            <a:r>
              <a:rPr lang="en-US" altLang="en-US"/>
              <a:t>или</a:t>
            </a:r>
            <a:r>
              <a:rPr lang="en-US" altLang="ru-RU"/>
              <a:t> </a:t>
            </a:r>
            <a:r>
              <a:rPr lang="en-US" altLang="en-US"/>
              <a:t>интерфейсов</a:t>
            </a:r>
            <a:r>
              <a:rPr lang="en-US" altLang="ru-RU"/>
              <a:t> </a:t>
            </a:r>
            <a:r>
              <a:rPr lang="en-US" altLang="en-US"/>
              <a:t>этих</a:t>
            </a:r>
            <a:r>
              <a:rPr lang="en-US" altLang="ru-RU"/>
              <a:t> </a:t>
            </a:r>
            <a:r>
              <a:rPr lang="en-US" altLang="en-US"/>
              <a:t>платформ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556000" y="516255"/>
            <a:ext cx="5080000" cy="183769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en-US" altLang="zh-CN" sz="1500" b="1">
                <a:solidFill>
                  <a:srgbClr val="0F1115"/>
                </a:solidFill>
                <a:latin typeface="quote-cjk-patch"/>
                <a:ea typeface="quote-cjk-patch"/>
              </a:rPr>
              <a:t>Слайд 5: Обзор официальных платформ. Часть 2</a:t>
            </a:r>
            <a:endParaRPr lang="en-US" altLang="zh-CN" sz="1500" b="1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Заголовок:</a:t>
            </a: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 </a:t>
            </a: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Коммерческие образовательные платформы с мощной аналитикой</a:t>
            </a:r>
            <a:endParaRPr lang="en-US" altLang="zh-CN" sz="12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Содержание в виде таблицы:</a:t>
            </a:r>
            <a:endParaRPr lang="en-US" altLang="zh-CN"/>
          </a:p>
        </p:txBody>
      </p:sp>
      <p:graphicFrame>
        <p:nvGraphicFramePr>
          <p:cNvPr id="5" name="Таблица 4"/>
          <p:cNvGraphicFramePr/>
          <p:nvPr/>
        </p:nvGraphicFramePr>
        <p:xfrm>
          <a:off x="3556000" y="2353945"/>
          <a:ext cx="10485120" cy="3095625"/>
        </p:xfrm>
        <a:graphic>
          <a:graphicData uri="http://schemas.openxmlformats.org/drawingml/2006/table">
            <a:tbl>
              <a:tblPr/>
              <a:tblGrid>
                <a:gridCol w="5242560"/>
                <a:gridCol w="5242560"/>
              </a:tblGrid>
              <a:tr h="0">
                <a:tc>
                  <a:txBody>
                    <a:bodyPr/>
                    <a:p>
                      <a:pPr algn="l"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Платформа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0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Ключевые возможности для мониторинга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152717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Учи.ру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0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«Журнал» для отслеживания результатов класса, банк готовых работ, задания по функциональной грамотности.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152717" marR="0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Яндекс.Учебник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0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Задания с автоматической проверкой,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 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мгновенная обратная связь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, аналитика по типичным ошибкам класса.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152717" marR="0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ЯКласс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0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Автоматическая проверка,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 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генерация уникальных вариантов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 </a:t>
                      </a: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(исключает списывание), подробная статистика.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152717" marR="0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Skysmart: интерактивная тетрадь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0" marR="152717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ts val="1875"/>
                        </a:lnSpc>
                      </a:pPr>
                      <a:r>
                        <a:rPr lang="en-US" altLang="zh-CN" sz="1100" b="0">
                          <a:latin typeface="quote-cjk-patch"/>
                          <a:ea typeface="quote-cjk-patch"/>
                        </a:rPr>
                        <a:t>Создание интерактивных заданий и проверочных работ, оптимизация для мобильных устройств.</a:t>
                      </a:r>
                      <a:endParaRPr lang="en-US" altLang="zh-CN" sz="1100" b="0">
                        <a:latin typeface="quote-cjk-patch"/>
                        <a:ea typeface="quote-cjk-patch"/>
                      </a:endParaRPr>
                    </a:p>
                  </a:txBody>
                  <a:tcPr marL="152717" marR="0" marT="95567" marB="95567" anchor="ctr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Текстовое поле 5"/>
          <p:cNvSpPr txBox="1"/>
          <p:nvPr/>
        </p:nvSpPr>
        <p:spPr>
          <a:xfrm>
            <a:off x="3365500" y="5379085"/>
            <a:ext cx="5080000" cy="891540"/>
          </a:xfrm>
          <a:prstGeom prst="rect">
            <a:avLst/>
          </a:prstGeom>
        </p:spPr>
        <p:txBody>
          <a:bodyPr wrap="square">
            <a:spAutoFit/>
          </a:bodyPr>
          <a:p>
            <a:endParaRPr lang="en-US" altLang="zh-CN"/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Визуализация:</a:t>
            </a: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 </a:t>
            </a:r>
            <a:r>
              <a:rPr lang="en-US" altLang="zh-CN" sz="1200" b="0" i="0">
                <a:solidFill>
                  <a:srgbClr val="0F1115"/>
                </a:solidFill>
                <a:latin typeface="quote-cjk-patch"/>
                <a:ea typeface="quote-cjk-patch"/>
              </a:rPr>
              <a:t>Скриншоты панелей аналитики или статистики с этих платформ.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556000" y="778827"/>
            <a:ext cx="5080000" cy="5300345"/>
          </a:xfrm>
          <a:prstGeom prst="rect">
            <a:avLst/>
          </a:prstGeom>
        </p:spPr>
        <p:txBody>
          <a:bodyPr>
            <a:spAutoFit/>
          </a:bodyPr>
          <a:p>
            <a:pPr marL="0" indent="0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en-US" altLang="zh-CN" sz="2000" b="1">
                <a:solidFill>
                  <a:srgbClr val="0F1115"/>
                </a:solidFill>
                <a:latin typeface="quote-cjk-patch"/>
                <a:ea typeface="quote-cjk-patch"/>
              </a:rPr>
              <a:t>Слайд 6: Инструменты для оперативной обратной связи</a:t>
            </a:r>
            <a:endParaRPr lang="en-US" altLang="zh-CN" sz="2000" b="1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Содержание: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Конструкторы и специализированные сервисы: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lvl="1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Online Test Pad: Бесплатный российский конструктор для создания тестов, кроссвордов, диалоговых тренажеров.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lvl="1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Ассистент учителя (</a:t>
            </a:r>
            <a:r>
              <a:rPr lang="en-US" altLang="zh-CN" sz="1600" b="0" i="0">
                <a:solidFill>
                  <a:srgbClr val="3964FE"/>
                </a:solidFill>
                <a:latin typeface="quote-cjk-patch"/>
                <a:ea typeface="quote-cjk-patch"/>
                <a:hlinkClick r:id="rId1"/>
              </a:rPr>
              <a:t>lab.edu-assist.ru</a:t>
            </a: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): Сервис для автоматизации проверки и анализа работ.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Цель: Быстрое формирующее оценивание на уроке, проверка знаний в разнообразной и engaging форме.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Визуализация: Коллаж из скриншотов интерфейса создания теста в Online Test Pad и главной страницы "Ассистента учителя".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0000"/>
          </a:bodyPr>
          <a:p>
            <a:r>
              <a:rPr lang="en-US" altLang="en-US"/>
              <a:t>Слайд</a:t>
            </a:r>
            <a:r>
              <a:rPr lang="en-US" altLang="ru-RU"/>
              <a:t> 7: </a:t>
            </a:r>
            <a:r>
              <a:rPr lang="en-US" altLang="en-US"/>
              <a:t>Ключевое</a:t>
            </a:r>
            <a:r>
              <a:rPr lang="en-US" altLang="ru-RU"/>
              <a:t> </a:t>
            </a:r>
            <a:r>
              <a:rPr lang="en-US" altLang="en-US"/>
              <a:t>направление</a:t>
            </a:r>
            <a:r>
              <a:rPr lang="en-US" altLang="ru-RU"/>
              <a:t> 1: </a:t>
            </a:r>
            <a:r>
              <a:rPr lang="en-US" altLang="en-US"/>
              <a:t>Диагностика</a:t>
            </a:r>
            <a:r>
              <a:rPr lang="en-US" altLang="ru-RU"/>
              <a:t> </a:t>
            </a:r>
            <a:r>
              <a:rPr lang="en-US" altLang="en-US"/>
              <a:t>метапредметных</a:t>
            </a:r>
            <a:r>
              <a:rPr lang="en-US" altLang="ru-RU"/>
              <a:t> </a:t>
            </a:r>
            <a:r>
              <a:rPr lang="en-US" altLang="en-US"/>
              <a:t>результатов</a:t>
            </a:r>
            <a:endParaRPr lang="en-US" altLang="en-US"/>
          </a:p>
          <a:p>
            <a:r>
              <a:rPr lang="en-US" altLang="en-US"/>
              <a:t>Содержание</a:t>
            </a:r>
            <a:r>
              <a:rPr lang="en-US" altLang="ru-RU"/>
              <a:t>: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Фокус</a:t>
            </a:r>
            <a:r>
              <a:rPr lang="en-US" altLang="ru-RU"/>
              <a:t>: </a:t>
            </a:r>
            <a:r>
              <a:rPr lang="en-US" altLang="en-US"/>
              <a:t>Оценка</a:t>
            </a:r>
            <a:r>
              <a:rPr lang="en-US" altLang="ru-RU"/>
              <a:t> </a:t>
            </a:r>
            <a:r>
              <a:rPr lang="en-US" altLang="en-US"/>
              <a:t>функциональной</a:t>
            </a:r>
            <a:r>
              <a:rPr lang="en-US" altLang="ru-RU"/>
              <a:t> </a:t>
            </a:r>
            <a:r>
              <a:rPr lang="en-US" altLang="en-US"/>
              <a:t>грамотности</a:t>
            </a:r>
            <a:r>
              <a:rPr lang="en-US" altLang="ru-RU"/>
              <a:t> (PISA).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Инструменты</a:t>
            </a:r>
            <a:r>
              <a:rPr lang="en-US" altLang="ru-RU"/>
              <a:t>: </a:t>
            </a:r>
            <a:r>
              <a:rPr lang="en-US" altLang="en-US"/>
              <a:t>РЭШ</a:t>
            </a:r>
            <a:r>
              <a:rPr lang="en-US" altLang="ru-RU"/>
              <a:t>, </a:t>
            </a:r>
            <a:r>
              <a:rPr lang="en-US" altLang="en-US"/>
              <a:t>Учи</a:t>
            </a:r>
            <a:r>
              <a:rPr lang="en-US" altLang="ru-RU"/>
              <a:t>.</a:t>
            </a:r>
            <a:r>
              <a:rPr lang="en-US" altLang="en-US"/>
              <a:t>ру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другие</a:t>
            </a:r>
            <a:r>
              <a:rPr lang="en-US" altLang="ru-RU"/>
              <a:t> </a:t>
            </a:r>
            <a:r>
              <a:rPr lang="en-US" altLang="en-US"/>
              <a:t>платформы</a:t>
            </a:r>
            <a:r>
              <a:rPr lang="en-US" altLang="ru-RU"/>
              <a:t> </a:t>
            </a:r>
            <a:r>
              <a:rPr lang="en-US" altLang="en-US"/>
              <a:t>развивают</a:t>
            </a:r>
            <a:r>
              <a:rPr lang="en-US" altLang="ru-RU"/>
              <a:t> </a:t>
            </a:r>
            <a:r>
              <a:rPr lang="en-US" altLang="en-US"/>
              <a:t>этот</a:t>
            </a:r>
            <a:r>
              <a:rPr lang="en-US" altLang="ru-RU"/>
              <a:t> </a:t>
            </a:r>
            <a:r>
              <a:rPr lang="en-US" altLang="en-US"/>
              <a:t>блок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Значение</a:t>
            </a:r>
            <a:r>
              <a:rPr lang="en-US" altLang="ru-RU"/>
              <a:t>: </a:t>
            </a:r>
            <a:r>
              <a:rPr lang="en-US" altLang="en-US"/>
              <a:t>Прямая</a:t>
            </a:r>
            <a:r>
              <a:rPr lang="en-US" altLang="ru-RU"/>
              <a:t> </a:t>
            </a:r>
            <a:r>
              <a:rPr lang="en-US" altLang="en-US"/>
              <a:t>связь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целями</a:t>
            </a:r>
            <a:r>
              <a:rPr lang="en-US" altLang="ru-RU"/>
              <a:t> </a:t>
            </a:r>
            <a:r>
              <a:rPr lang="en-US" altLang="en-US"/>
              <a:t>нацпроекта</a:t>
            </a:r>
            <a:r>
              <a:rPr lang="en-US" altLang="ru-RU"/>
              <a:t> </a:t>
            </a:r>
            <a:r>
              <a:rPr lang="" altLang="en-US"/>
              <a:t>«</a:t>
            </a:r>
            <a:r>
              <a:rPr lang="en-US" altLang="en-US"/>
              <a:t>Образование</a:t>
            </a:r>
            <a:r>
              <a:rPr lang="" altLang="en-US"/>
              <a:t>»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улучшением</a:t>
            </a:r>
            <a:r>
              <a:rPr lang="en-US" altLang="ru-RU"/>
              <a:t> </a:t>
            </a:r>
            <a:r>
              <a:rPr lang="en-US" altLang="en-US"/>
              <a:t>позиций</a:t>
            </a:r>
            <a:r>
              <a:rPr lang="en-US" altLang="ru-RU"/>
              <a:t> </a:t>
            </a:r>
            <a:r>
              <a:rPr lang="en-US" altLang="en-US"/>
              <a:t>России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международных</a:t>
            </a:r>
            <a:r>
              <a:rPr lang="en-US" altLang="ru-RU"/>
              <a:t> </a:t>
            </a:r>
            <a:r>
              <a:rPr lang="en-US" altLang="en-US"/>
              <a:t>исследованиях</a:t>
            </a:r>
            <a:r>
              <a:rPr lang="en-US" altLang="ru-RU"/>
              <a:t> (PISA).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Визуализация</a:t>
            </a:r>
            <a:r>
              <a:rPr lang="en-US" altLang="ru-RU"/>
              <a:t>: </a:t>
            </a:r>
            <a:r>
              <a:rPr lang="en-US" altLang="en-US"/>
              <a:t>Инфографика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видами</a:t>
            </a:r>
            <a:r>
              <a:rPr lang="en-US" altLang="ru-RU"/>
              <a:t> </a:t>
            </a:r>
            <a:r>
              <a:rPr lang="en-US" altLang="en-US"/>
              <a:t>функциональной</a:t>
            </a:r>
            <a:r>
              <a:rPr lang="en-US" altLang="ru-RU"/>
              <a:t> </a:t>
            </a:r>
            <a:r>
              <a:rPr lang="en-US" altLang="en-US"/>
              <a:t>грамотности</a:t>
            </a:r>
            <a:r>
              <a:rPr lang="en-US" altLang="ru-RU"/>
              <a:t> (</a:t>
            </a:r>
            <a:r>
              <a:rPr lang="en-US" altLang="en-US"/>
              <a:t>читательская</a:t>
            </a:r>
            <a:r>
              <a:rPr lang="en-US" altLang="ru-RU"/>
              <a:t>, </a:t>
            </a:r>
            <a:r>
              <a:rPr lang="en-US" altLang="en-US"/>
              <a:t>математическая</a:t>
            </a:r>
            <a:r>
              <a:rPr lang="en-US" altLang="ru-RU"/>
              <a:t>, </a:t>
            </a:r>
            <a:r>
              <a:rPr lang="en-US" altLang="en-US"/>
              <a:t>финансовая</a:t>
            </a:r>
            <a:r>
              <a:rPr lang="en-US" altLang="ru-RU"/>
              <a:t>, </a:t>
            </a:r>
            <a:r>
              <a:rPr lang="en-US" altLang="en-US"/>
              <a:t>глобальная</a:t>
            </a:r>
            <a:r>
              <a:rPr lang="en-US" altLang="ru-RU"/>
              <a:t>)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логотипом</a:t>
            </a:r>
            <a:r>
              <a:rPr lang="en-US" altLang="ru-RU"/>
              <a:t> PISA.</a:t>
            </a:r>
            <a:endParaRPr lang="en-US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35610" y="259080"/>
            <a:ext cx="10967720" cy="5574030"/>
          </a:xfrm>
          <a:prstGeom prst="rect">
            <a:avLst/>
          </a:prstGeom>
        </p:spPr>
        <p:txBody>
          <a:bodyPr>
            <a:noAutofit/>
          </a:bodyPr>
          <a:p>
            <a:pPr marL="0" indent="0">
              <a:lnSpc>
                <a:spcPts val="2250"/>
              </a:lnSpc>
              <a:spcBef>
                <a:spcPts val="2400"/>
              </a:spcBef>
              <a:spcAft>
                <a:spcPts val="1200"/>
              </a:spcAft>
            </a:pPr>
            <a:r>
              <a:rPr lang="en-US" altLang="zh-CN" sz="2000" b="1">
                <a:solidFill>
                  <a:srgbClr val="0F1115"/>
                </a:solidFill>
                <a:latin typeface="quote-cjk-patch"/>
                <a:ea typeface="quote-cjk-patch"/>
              </a:rPr>
              <a:t>Ключевое направление 2: Автоматизация и аналитика</a:t>
            </a:r>
            <a:endParaRPr lang="en-US" altLang="zh-CN" sz="2000" b="1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Содержание: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Экономия времени: Автоматическая проверка (Яндекс.Учебник, ЯКласс) освобождает учителя от рутины.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 typeface="Arial" panose="020B0604020202020204"/>
              <a:buChar char="•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Готовая аналитика: Платформы предоставляют данные для выявления: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lvl="1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Проблемных зон класса (типичные ошибки).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lvl="1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◦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Индивидуальных затруднений каждого ученика.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Результат: Учитель действует не вслепую, а на основе данных.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  <a:p>
            <a:pPr marL="0" indent="0">
              <a:spcBef>
                <a:spcPts val="1200"/>
              </a:spcBef>
              <a:spcAft>
                <a:spcPts val="1200"/>
              </a:spcAft>
            </a:pPr>
            <a:r>
              <a:rPr lang="en-US" altLang="zh-CN" sz="1600" b="0" i="0">
                <a:solidFill>
                  <a:srgbClr val="0F1115"/>
                </a:solidFill>
                <a:latin typeface="quote-cjk-patch"/>
                <a:ea typeface="quote-cjk-patch"/>
              </a:rPr>
              <a:t>Визуализация: Пример графика или диаграммы из аналитики одной из платформ, где highlighted общие ошибки.</a:t>
            </a:r>
            <a:endParaRPr lang="en-US" altLang="zh-CN" sz="1600" b="0" i="0">
              <a:solidFill>
                <a:srgbClr val="0F1115"/>
              </a:solidFill>
              <a:latin typeface="quote-cjk-patch"/>
              <a:ea typeface="quote-cjk-patch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255" y="62865"/>
            <a:ext cx="8035290" cy="6466205"/>
          </a:xfrm>
          <a:prstGeom prst="rect">
            <a:avLst/>
          </a:prstGeom>
        </p:spPr>
      </p:pic>
      <p:pic>
        <p:nvPicPr>
          <p:cNvPr id="4" name="Замещающее содержимо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0" y="3333750"/>
            <a:ext cx="3524250" cy="3524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3860</Words>
  <Application>WPS Presentation</Application>
  <PresentationFormat>宽屏</PresentationFormat>
  <Paragraphs>100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quote-cjk-patch</vt:lpstr>
      <vt:lpstr>Arial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Павел Кунц</cp:lastModifiedBy>
  <cp:revision>5</cp:revision>
  <dcterms:created xsi:type="dcterms:W3CDTF">2025-07-23T00:59:00Z</dcterms:created>
  <dcterms:modified xsi:type="dcterms:W3CDTF">2025-11-23T11:32:50Z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1049-12.2.0.23155</vt:lpwstr>
  </property>
  <property fmtid="{D5CDD505-2E9C-101B-9397-08002B2CF9AE}" pid="3" name="ICV">
    <vt:lpwstr>69089BCD1DD745F9A23B4FB70615BFC3_13</vt:lpwstr>
  </property>
</Properties>
</file>