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2" r:id="rId6"/>
    <p:sldId id="267" r:id="rId7"/>
    <p:sldId id="269" r:id="rId8"/>
    <p:sldId id="270" r:id="rId9"/>
    <p:sldId id="271" r:id="rId10"/>
    <p:sldId id="272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69" autoAdjust="0"/>
  </p:normalViewPr>
  <p:slideViewPr>
    <p:cSldViewPr>
      <p:cViewPr varScale="1">
        <p:scale>
          <a:sx n="79" d="100"/>
          <a:sy n="79" d="100"/>
        </p:scale>
        <p:origin x="1570" y="4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08.12.2025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08.12.2025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08.12.2025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08.12.2025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infourok.ru/formirovanie-bazovih-uchebnih-deystviy-786310.html" TargetMode="Externa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multiurok.ru/files/tiekhnologhichieskaia-karta-uroka-matiematiki-vo-2-klassie-korriektsionnoi-shkoly-8-vida.html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7" Type="http://schemas.openxmlformats.org/officeDocument/2006/relationships/image" Target="../media/image16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и по запросу фон презентации для выступлени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847" y="0"/>
            <a:ext cx="9681346" cy="7173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21368" y="332656"/>
            <a:ext cx="871296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краевое бюджетное общеобразовательное учреждение </a:t>
            </a:r>
          </a:p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«Общеобразовательная школа-интернат  Пермского края»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289165" y="2708920"/>
            <a:ext cx="6667211" cy="12890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Тема: ФОРМИРОВАНИЕ</a:t>
            </a:r>
          </a:p>
          <a:p>
            <a:pPr algn="ctr">
              <a:lnSpc>
                <a:spcPct val="150000"/>
              </a:lnSpc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БАЗОВЫХ УЧЕБНЫХ ДЕЙСТВИЙ (БУД) </a:t>
            </a:r>
          </a:p>
          <a:p>
            <a:pPr algn="ctr">
              <a:lnSpc>
                <a:spcPct val="150000"/>
              </a:lnSpc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УРОКАХ ПРЕДМЕТНО-ПРАКТИЧЕСКОЕ ОБУЧЕНИЕ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79140" y="5056275"/>
            <a:ext cx="51683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начальных классов: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Митюнина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Н.А.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680523" y="6046312"/>
            <a:ext cx="7986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2024г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894590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8288" y="-158750"/>
            <a:ext cx="9680576" cy="717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03848" y="620688"/>
            <a:ext cx="24439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 источники: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979712" y="1484784"/>
            <a:ext cx="57870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>
                <a:hlinkClick r:id="rId3"/>
              </a:rPr>
              <a:t>https://infourok.ru/formirovanie-bazovih-uchebnih-deystviy-786310.html</a:t>
            </a:r>
            <a:endParaRPr lang="ru-RU" u="sng" dirty="0"/>
          </a:p>
          <a:p>
            <a:pPr marL="342900" indent="-342900">
              <a:buAutoNum type="arabicParenR"/>
            </a:pPr>
            <a:endParaRPr lang="ru-RU" dirty="0">
              <a:solidFill>
                <a:srgbClr val="002060"/>
              </a:solidFill>
            </a:endParaRPr>
          </a:p>
          <a:p>
            <a:r>
              <a:rPr lang="ru-RU" u="sng" dirty="0">
                <a:solidFill>
                  <a:srgbClr val="002060"/>
                </a:solidFill>
                <a:hlinkClick r:id="rId4"/>
              </a:rPr>
              <a:t>https://multiurok.ru/files/tiekhnologhichieskaia-karta-uroka-matiematiki-vo-2-klassie-korriektsionnoi-shkoly-8-vida.html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88482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Картинки по запросу фон презентации для выступлени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681346" cy="7173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0270920"/>
              </p:ext>
            </p:extLst>
          </p:nvPr>
        </p:nvGraphicFramePr>
        <p:xfrm>
          <a:off x="2555776" y="332656"/>
          <a:ext cx="6257925" cy="2203387"/>
        </p:xfrm>
        <a:graphic>
          <a:graphicData uri="http://schemas.openxmlformats.org/drawingml/2006/table">
            <a:tbl>
              <a:tblPr firstRow="1" firstCol="1" bandRow="1"/>
              <a:tblGrid>
                <a:gridCol w="11664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59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792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285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Этап урока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Характеристика деятельности учителя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Характеристика деятельности обучаемого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БУД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1.</a:t>
                      </a: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Мотивационно-целевой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Организационный момент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Проверка готовности: 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 Здравствуйте, садитесь.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-Проверяют свою готовность к уроку (наличие тетради, ручки , учебника).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-Приветствуют учителя, садятся за парты.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Регулятивные.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Личностные.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Скругленная прямоугольная выноска 4"/>
          <p:cNvSpPr/>
          <p:nvPr/>
        </p:nvSpPr>
        <p:spPr>
          <a:xfrm rot="262064">
            <a:off x="4019391" y="5511394"/>
            <a:ext cx="4775743" cy="1008108"/>
          </a:xfrm>
          <a:prstGeom prst="wedgeRoundRect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>
                <a:solidFill>
                  <a:schemeClr val="tx1"/>
                </a:solidFill>
              </a:rPr>
              <a:t>Способность к осмыслению социального окружения, своего места в нем, принятие соответствующих возрасту ценностей и социальных ролей.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Личностные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6" name="Скругленная прямоугольная выноска 5"/>
          <p:cNvSpPr/>
          <p:nvPr/>
        </p:nvSpPr>
        <p:spPr>
          <a:xfrm rot="558778">
            <a:off x="4126243" y="2996794"/>
            <a:ext cx="4536504" cy="1090006"/>
          </a:xfrm>
          <a:prstGeom prst="wedgeRoundRect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>
                <a:solidFill>
                  <a:schemeClr val="tx1"/>
                </a:solidFill>
              </a:rPr>
              <a:t>Различать понятия «урок», «перемена».</a:t>
            </a:r>
            <a:r>
              <a:rPr lang="ru-RU" sz="1600" dirty="0"/>
              <a:t>», «»</a:t>
            </a:r>
            <a:r>
              <a:rPr lang="ru-RU" sz="1600" dirty="0">
                <a:solidFill>
                  <a:schemeClr val="tx1"/>
                </a:solidFill>
              </a:rPr>
              <a:t>(</a:t>
            </a:r>
            <a:r>
              <a:rPr lang="ru-RU" sz="1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Регулятивные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611560" y="1916832"/>
            <a:ext cx="2592288" cy="1008112"/>
          </a:xfrm>
          <a:prstGeom prst="wedgeRoundRect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Бережно пользоваться учебной мебелью (</a:t>
            </a:r>
            <a:r>
              <a:rPr lang="ru-RU" sz="1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Регулятивные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3357562"/>
            <a:ext cx="3571900" cy="257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1304052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Картинки по запросу фон презентации для выступлени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253"/>
            <a:ext cx="9681346" cy="7173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504793"/>
            <a:ext cx="615315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Скругленная прямоугольная выноска 4"/>
          <p:cNvSpPr/>
          <p:nvPr/>
        </p:nvSpPr>
        <p:spPr>
          <a:xfrm>
            <a:off x="1264281" y="1214422"/>
            <a:ext cx="3950661" cy="1769166"/>
          </a:xfrm>
          <a:prstGeom prst="wedgeRoundRect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>
                <a:solidFill>
                  <a:schemeClr val="tx1"/>
                </a:solidFill>
              </a:rPr>
              <a:t>Следовать предложенному плану и работать в общем темпе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</a:t>
            </a:r>
            <a:r>
              <a:rPr lang="ru-RU" sz="1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Регулятивные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15" name="Скругленная прямоугольная выноска 14"/>
          <p:cNvSpPr/>
          <p:nvPr/>
        </p:nvSpPr>
        <p:spPr>
          <a:xfrm>
            <a:off x="500034" y="3857629"/>
            <a:ext cx="3429024" cy="1071570"/>
          </a:xfrm>
          <a:prstGeom prst="wedgeRoundRect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>
                <a:solidFill>
                  <a:schemeClr val="tx1"/>
                </a:solidFill>
              </a:rPr>
              <a:t>Работать  в коллективе.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Коммуникативные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ctr"/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00496" y="3571876"/>
            <a:ext cx="3286116" cy="2464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Скругленная прямоугольная выноска 16"/>
          <p:cNvSpPr/>
          <p:nvPr/>
        </p:nvSpPr>
        <p:spPr>
          <a:xfrm>
            <a:off x="5500694" y="2285992"/>
            <a:ext cx="3357586" cy="1285884"/>
          </a:xfrm>
          <a:prstGeom prst="wedgeRoundRectCallout">
            <a:avLst/>
          </a:prstGeom>
          <a:solidFill>
            <a:schemeClr val="bg1"/>
          </a:solidFill>
          <a:ln w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Выделять существенные. (</a:t>
            </a:r>
            <a:r>
              <a:rPr lang="ru-RU" sz="1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Познавательные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26532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8288" y="-264870"/>
            <a:ext cx="9680576" cy="717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06143"/>
            <a:ext cx="6151563" cy="5545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Скругленная прямоугольная выноска 13"/>
          <p:cNvSpPr/>
          <p:nvPr/>
        </p:nvSpPr>
        <p:spPr>
          <a:xfrm>
            <a:off x="1357290" y="1000108"/>
            <a:ext cx="4714908" cy="1357322"/>
          </a:xfrm>
          <a:prstGeom prst="wedgeRoundRectCallout">
            <a:avLst/>
          </a:prstGeom>
          <a:solidFill>
            <a:schemeClr val="bg1"/>
          </a:solidFill>
          <a:ln w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Работать с учебными принадлежностями и организовать свое рабочее место (</a:t>
            </a:r>
            <a:r>
              <a:rPr lang="ru-RU" sz="1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Регулятивные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72264" y="2214554"/>
            <a:ext cx="1857388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Скругленная прямоугольная выноска 15"/>
          <p:cNvSpPr/>
          <p:nvPr/>
        </p:nvSpPr>
        <p:spPr>
          <a:xfrm>
            <a:off x="2786050" y="2643182"/>
            <a:ext cx="3500462" cy="1500198"/>
          </a:xfrm>
          <a:prstGeom prst="wedgeRoundRectCallout">
            <a:avLst/>
          </a:prstGeom>
          <a:solidFill>
            <a:schemeClr val="bg1"/>
          </a:solidFill>
          <a:ln w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Выделять существенные. (</a:t>
            </a:r>
            <a:r>
              <a:rPr lang="ru-RU" sz="1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Познавательные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Скругленная прямоугольная выноска 17"/>
          <p:cNvSpPr/>
          <p:nvPr/>
        </p:nvSpPr>
        <p:spPr>
          <a:xfrm>
            <a:off x="3357554" y="4500570"/>
            <a:ext cx="4714908" cy="1357322"/>
          </a:xfrm>
          <a:prstGeom prst="wedgeRoundRectCallout">
            <a:avLst/>
          </a:prstGeom>
          <a:solidFill>
            <a:schemeClr val="bg1"/>
          </a:solidFill>
          <a:ln w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Обращаться за помощью ко взрослому. (</a:t>
            </a:r>
            <a:r>
              <a:rPr lang="ru-RU" sz="16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Коммуникативные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714620"/>
            <a:ext cx="2738222" cy="2053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6453528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552" y="-141365"/>
            <a:ext cx="9680576" cy="717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580"/>
          <a:stretch>
            <a:fillRect/>
          </a:stretch>
        </p:blipFill>
        <p:spPr bwMode="auto">
          <a:xfrm>
            <a:off x="357158" y="214291"/>
            <a:ext cx="6151563" cy="2928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Скругленная прямоугольная выноска 11"/>
          <p:cNvSpPr/>
          <p:nvPr/>
        </p:nvSpPr>
        <p:spPr>
          <a:xfrm>
            <a:off x="1214415" y="785795"/>
            <a:ext cx="3714776" cy="1285883"/>
          </a:xfrm>
          <a:prstGeom prst="wedgeRoundRectCallout">
            <a:avLst/>
          </a:prstGeom>
          <a:solidFill>
            <a:schemeClr val="bg1"/>
          </a:solidFill>
          <a:ln w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tx1"/>
                </a:solidFill>
              </a:rPr>
              <a:t>Обращаться за помощью ко взрослому.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Коммуникативные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endParaRPr lang="ru-RU" sz="14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Скругленная прямоугольная выноска 14"/>
          <p:cNvSpPr/>
          <p:nvPr/>
        </p:nvSpPr>
        <p:spPr>
          <a:xfrm>
            <a:off x="142844" y="2285992"/>
            <a:ext cx="2643206" cy="1500198"/>
          </a:xfrm>
          <a:prstGeom prst="wedgeRoundRectCallout">
            <a:avLst/>
          </a:prstGeom>
          <a:solidFill>
            <a:schemeClr val="bg1"/>
          </a:solidFill>
          <a:ln w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Выделять существенные. (</a:t>
            </a:r>
            <a:r>
              <a:rPr lang="ru-RU" sz="1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Познавательные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Скругленная прямоугольная выноска 15"/>
          <p:cNvSpPr/>
          <p:nvPr/>
        </p:nvSpPr>
        <p:spPr>
          <a:xfrm>
            <a:off x="2500298" y="2928934"/>
            <a:ext cx="3786214" cy="1214446"/>
          </a:xfrm>
          <a:prstGeom prst="wedgeRoundRectCallout">
            <a:avLst/>
          </a:prstGeom>
          <a:solidFill>
            <a:schemeClr val="bg1"/>
          </a:solidFill>
          <a:ln w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Следовать предложенному плану и работать в общем темпе.(</a:t>
            </a:r>
            <a:r>
              <a:rPr lang="ru-RU" sz="16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Регулятивные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).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86512" y="3429000"/>
            <a:ext cx="2160818" cy="2881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2031034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8288" y="-158750"/>
            <a:ext cx="9680576" cy="717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32656"/>
            <a:ext cx="9410700" cy="2786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Скругленная прямоугольная выноска 6"/>
          <p:cNvSpPr/>
          <p:nvPr/>
        </p:nvSpPr>
        <p:spPr>
          <a:xfrm>
            <a:off x="1691680" y="1071547"/>
            <a:ext cx="3347864" cy="1143007"/>
          </a:xfrm>
          <a:prstGeom prst="wedgeRoundRectCallout">
            <a:avLst/>
          </a:prstGeom>
          <a:solidFill>
            <a:schemeClr val="bg1"/>
          </a:solidFill>
          <a:ln w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Принятие соответствующих возрасту ценностей и социальных ролей.</a:t>
            </a:r>
          </a:p>
          <a:p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(Личностные)</a:t>
            </a:r>
          </a:p>
        </p:txBody>
      </p:sp>
      <p:sp>
        <p:nvSpPr>
          <p:cNvPr id="8" name="Скругленная прямоугольная выноска 7"/>
          <p:cNvSpPr/>
          <p:nvPr/>
        </p:nvSpPr>
        <p:spPr>
          <a:xfrm>
            <a:off x="5039544" y="1857364"/>
            <a:ext cx="3204864" cy="1928826"/>
          </a:xfrm>
          <a:prstGeom prst="wedgeRoundRectCallout">
            <a:avLst/>
          </a:prstGeom>
          <a:solidFill>
            <a:schemeClr val="bg1"/>
          </a:solidFill>
          <a:ln w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Регулятивные.</a:t>
            </a:r>
          </a:p>
          <a:p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Работать с учебными принадлежностями, материалами и инструментами, организовывать рабочее место; следовать предложенному плану и работать в общем темпе.</a:t>
            </a:r>
          </a:p>
          <a:p>
            <a:endParaRPr lang="ru-RU" sz="16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кругленная прямоугольная выноска 10"/>
          <p:cNvSpPr/>
          <p:nvPr/>
        </p:nvSpPr>
        <p:spPr>
          <a:xfrm>
            <a:off x="214282" y="2357430"/>
            <a:ext cx="3000396" cy="1714512"/>
          </a:xfrm>
          <a:prstGeom prst="wedgeRoundRectCallout">
            <a:avLst/>
          </a:prstGeom>
          <a:solidFill>
            <a:schemeClr val="bg1"/>
          </a:solidFill>
          <a:ln w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Познавательные</a:t>
            </a:r>
          </a:p>
          <a:p>
            <a:pPr algn="ctr"/>
            <a:r>
              <a:rPr lang="ru-RU" b="1" dirty="0"/>
              <a:t>:</a:t>
            </a:r>
            <a:r>
              <a:rPr lang="ru-RU" dirty="0"/>
              <a:t>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Выделять общие и отличительные свойства предметов; </a:t>
            </a:r>
          </a:p>
          <a:p>
            <a:pPr algn="ctr"/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устанавливать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видо-родовые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отношения предметов.</a:t>
            </a:r>
          </a:p>
          <a:p>
            <a:pPr algn="ctr"/>
            <a:endParaRPr lang="ru-RU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86116" y="2500306"/>
            <a:ext cx="1571436" cy="2095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29190" y="4143380"/>
            <a:ext cx="1723342" cy="22977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58016" y="4143380"/>
            <a:ext cx="1678611" cy="2238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142976" y="4214818"/>
            <a:ext cx="1678611" cy="2238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6955824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8288" y="-158750"/>
            <a:ext cx="9680576" cy="717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88640"/>
            <a:ext cx="9410700" cy="5899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Скругленная прямоугольная выноска 7"/>
          <p:cNvSpPr/>
          <p:nvPr/>
        </p:nvSpPr>
        <p:spPr>
          <a:xfrm>
            <a:off x="4000496" y="857232"/>
            <a:ext cx="3500462" cy="1728042"/>
          </a:xfrm>
          <a:prstGeom prst="wedgeRoundRectCallout">
            <a:avLst/>
          </a:prstGeom>
          <a:solidFill>
            <a:schemeClr val="bg1"/>
          </a:solidFill>
          <a:ln w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Личностные </a:t>
            </a:r>
          </a:p>
          <a:p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Способность к осмыслению социального окружения, своего места в нем, принятие соответствующих возрасту ценностей и социальных ролей.</a:t>
            </a:r>
          </a:p>
          <a:p>
            <a:endParaRPr lang="ru-RU" sz="16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кругленная прямоугольная выноска 9"/>
          <p:cNvSpPr/>
          <p:nvPr/>
        </p:nvSpPr>
        <p:spPr>
          <a:xfrm>
            <a:off x="4429124" y="3000372"/>
            <a:ext cx="3357586" cy="3071834"/>
          </a:xfrm>
          <a:prstGeom prst="wedgeRoundRectCallout">
            <a:avLst/>
          </a:prstGeom>
          <a:solidFill>
            <a:schemeClr val="bg1"/>
          </a:solidFill>
          <a:ln w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Регулятивные</a:t>
            </a:r>
          </a:p>
          <a:p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Различать понятия «урок», «перемена»; бережно пользоваться учебной мебелью; работать с учебными принадлежностями, материалами и инструментами, организовывать рабочее место; следовать предложенному плану и работать в общем темпе.</a:t>
            </a:r>
          </a:p>
          <a:p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ая прямоугольная выноска 10"/>
          <p:cNvSpPr/>
          <p:nvPr/>
        </p:nvSpPr>
        <p:spPr>
          <a:xfrm rot="21231442">
            <a:off x="-11314" y="1013275"/>
            <a:ext cx="3703580" cy="1840178"/>
          </a:xfrm>
          <a:prstGeom prst="wedgeRoundRectCallout">
            <a:avLst/>
          </a:prstGeom>
          <a:solidFill>
            <a:schemeClr val="bg1"/>
          </a:solidFill>
          <a:ln w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Коммуникативные.</a:t>
            </a:r>
          </a:p>
          <a:p>
            <a:r>
              <a:rPr lang="ru-RU" sz="1600" b="1" dirty="0"/>
              <a:t>: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Работать в паре, в коллективе; обращаться за помощью ко взрослому.</a:t>
            </a:r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-142908" y="3357562"/>
            <a:ext cx="4031432" cy="1428759"/>
          </a:xfrm>
          <a:prstGeom prst="wedgeRoundRectCallout">
            <a:avLst/>
          </a:prstGeom>
          <a:solidFill>
            <a:schemeClr val="bg1"/>
          </a:solidFill>
          <a:ln w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Познавательные.</a:t>
            </a:r>
          </a:p>
          <a:p>
            <a:pPr algn="ctr"/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Выделять существенные, общие и отличительные свойства предметов; устанавливать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видо-родовые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отношения предметов.</a:t>
            </a:r>
          </a:p>
          <a:p>
            <a:pPr algn="ctr"/>
            <a:endParaRPr lang="ru-RU" sz="16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30108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9898" y="-176099"/>
            <a:ext cx="9680576" cy="717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Скругленная прямоугольная выноска 7"/>
          <p:cNvSpPr/>
          <p:nvPr/>
        </p:nvSpPr>
        <p:spPr>
          <a:xfrm>
            <a:off x="571472" y="1285860"/>
            <a:ext cx="3347864" cy="1571636"/>
          </a:xfrm>
          <a:prstGeom prst="wedgeRoundRectCallout">
            <a:avLst/>
          </a:prstGeom>
          <a:solidFill>
            <a:schemeClr val="bg1"/>
          </a:solidFill>
          <a:ln w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Работать с учебными принадлежностями  </a:t>
            </a:r>
            <a:r>
              <a:rPr lang="ru-RU" sz="1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(Регулятивные).</a:t>
            </a:r>
          </a:p>
        </p:txBody>
      </p:sp>
      <p:sp>
        <p:nvSpPr>
          <p:cNvPr id="9" name="Скругленная прямоугольная выноска 8"/>
          <p:cNvSpPr/>
          <p:nvPr/>
        </p:nvSpPr>
        <p:spPr>
          <a:xfrm>
            <a:off x="4716016" y="4005064"/>
            <a:ext cx="3347864" cy="1008112"/>
          </a:xfrm>
          <a:prstGeom prst="wedgeRoundRectCallout">
            <a:avLst/>
          </a:prstGeom>
          <a:solidFill>
            <a:schemeClr val="bg1"/>
          </a:solidFill>
          <a:ln w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Обращаться за помощью ко взрослому</a:t>
            </a:r>
            <a:r>
              <a:rPr lang="ru-RU" sz="1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(Коммуникативные).</a:t>
            </a: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24" y="500042"/>
            <a:ext cx="9410700" cy="2786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Скругленная прямоугольная выноска 6"/>
          <p:cNvSpPr/>
          <p:nvPr/>
        </p:nvSpPr>
        <p:spPr>
          <a:xfrm>
            <a:off x="4071934" y="1857364"/>
            <a:ext cx="3347864" cy="1152128"/>
          </a:xfrm>
          <a:prstGeom prst="wedgeRoundRectCallout">
            <a:avLst/>
          </a:prstGeom>
          <a:solidFill>
            <a:schemeClr val="bg1"/>
          </a:solidFill>
          <a:ln w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Принятие соответствующих возрасту ценностей и социальных </a:t>
            </a:r>
            <a:r>
              <a:rPr lang="ru-RU" sz="1600" dirty="0"/>
              <a:t>ролей.</a:t>
            </a:r>
          </a:p>
          <a:p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(Личностные).</a:t>
            </a:r>
          </a:p>
        </p:txBody>
      </p:sp>
    </p:spTree>
    <p:extLst>
      <p:ext uri="{BB962C8B-B14F-4D97-AF65-F5344CB8AC3E}">
        <p14:creationId xmlns:p14="http://schemas.microsoft.com/office/powerpoint/2010/main" val="1319485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8288" y="-158750"/>
            <a:ext cx="9680576" cy="717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88640"/>
            <a:ext cx="9410700" cy="2786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Скругленная прямоугольная выноска 5"/>
          <p:cNvSpPr/>
          <p:nvPr/>
        </p:nvSpPr>
        <p:spPr>
          <a:xfrm>
            <a:off x="4147034" y="1772816"/>
            <a:ext cx="3347864" cy="1152128"/>
          </a:xfrm>
          <a:prstGeom prst="wedgeRoundRectCallout">
            <a:avLst/>
          </a:prstGeom>
          <a:solidFill>
            <a:schemeClr val="bg1"/>
          </a:solidFill>
          <a:ln w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Осознание себя как ученика, заинтересованного обучением </a:t>
            </a:r>
            <a:r>
              <a:rPr lang="ru-RU" sz="1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(Личностные).</a:t>
            </a:r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619944" y="2889956"/>
            <a:ext cx="3347864" cy="1152128"/>
          </a:xfrm>
          <a:prstGeom prst="wedgeRoundRectCallout">
            <a:avLst/>
          </a:prstGeom>
          <a:solidFill>
            <a:schemeClr val="bg1"/>
          </a:solidFill>
          <a:ln w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Работать с учебными принадлежностями  </a:t>
            </a:r>
            <a:r>
              <a:rPr lang="ru-RU" sz="1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(Регулятивные).</a:t>
            </a:r>
          </a:p>
        </p:txBody>
      </p:sp>
      <p:sp>
        <p:nvSpPr>
          <p:cNvPr id="8" name="Скругленная прямоугольная выноска 7"/>
          <p:cNvSpPr/>
          <p:nvPr/>
        </p:nvSpPr>
        <p:spPr>
          <a:xfrm>
            <a:off x="4716016" y="4005064"/>
            <a:ext cx="3347864" cy="1008112"/>
          </a:xfrm>
          <a:prstGeom prst="wedgeRoundRectCallout">
            <a:avLst/>
          </a:prstGeom>
          <a:solidFill>
            <a:schemeClr val="bg1"/>
          </a:solidFill>
          <a:ln w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Слушать и понимать речь других </a:t>
            </a:r>
            <a:r>
              <a:rPr lang="ru-RU" sz="1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(Коммуникативные).</a:t>
            </a:r>
          </a:p>
        </p:txBody>
      </p:sp>
      <p:sp>
        <p:nvSpPr>
          <p:cNvPr id="9" name="Скругленная прямоугольная выноска 8"/>
          <p:cNvSpPr/>
          <p:nvPr/>
        </p:nvSpPr>
        <p:spPr>
          <a:xfrm>
            <a:off x="2583292" y="5013176"/>
            <a:ext cx="3347864" cy="1008112"/>
          </a:xfrm>
          <a:prstGeom prst="wedgeRoundRectCallout">
            <a:avLst/>
          </a:prstGeom>
          <a:solidFill>
            <a:schemeClr val="bg1"/>
          </a:solidFill>
          <a:ln w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Оформлять свои мысли в устной форме </a:t>
            </a:r>
            <a:r>
              <a:rPr lang="ru-RU" sz="1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(Коммуникативные).</a:t>
            </a:r>
          </a:p>
        </p:txBody>
      </p:sp>
    </p:spTree>
    <p:extLst>
      <p:ext uri="{BB962C8B-B14F-4D97-AF65-F5344CB8AC3E}">
        <p14:creationId xmlns:p14="http://schemas.microsoft.com/office/powerpoint/2010/main" val="150801516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916</TotalTime>
  <Words>435</Words>
  <Application>Microsoft Office PowerPoint</Application>
  <PresentationFormat>Экран (4:3)</PresentationFormat>
  <Paragraphs>83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Наталия</dc:creator>
  <cp:lastModifiedBy>Наталья Митюнина</cp:lastModifiedBy>
  <cp:revision>74</cp:revision>
  <dcterms:created xsi:type="dcterms:W3CDTF">2018-01-31T00:45:27Z</dcterms:created>
  <dcterms:modified xsi:type="dcterms:W3CDTF">2025-12-08T14:18:12Z</dcterms:modified>
</cp:coreProperties>
</file>