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72" r:id="rId3"/>
    <p:sldId id="275" r:id="rId4"/>
    <p:sldId id="276" r:id="rId5"/>
    <p:sldId id="277" r:id="rId6"/>
    <p:sldId id="285" r:id="rId7"/>
    <p:sldId id="257" r:id="rId8"/>
    <p:sldId id="258" r:id="rId9"/>
    <p:sldId id="259" r:id="rId10"/>
    <p:sldId id="260" r:id="rId11"/>
    <p:sldId id="274" r:id="rId12"/>
    <p:sldId id="261" r:id="rId13"/>
    <p:sldId id="262" r:id="rId14"/>
    <p:sldId id="263" r:id="rId15"/>
    <p:sldId id="264" r:id="rId16"/>
    <p:sldId id="266" r:id="rId17"/>
    <p:sldId id="268" r:id="rId18"/>
    <p:sldId id="269" r:id="rId19"/>
    <p:sldId id="281" r:id="rId20"/>
    <p:sldId id="270" r:id="rId21"/>
    <p:sldId id="282" r:id="rId22"/>
    <p:sldId id="283" r:id="rId23"/>
    <p:sldId id="271" r:id="rId24"/>
  </p:sldIdLst>
  <p:sldSz cx="18288000" cy="10287000"/>
  <p:notesSz cx="6858000" cy="9144000"/>
  <p:embeddedFontLst>
    <p:embeddedFont>
      <p:font typeface="Bookman Old Style" panose="02050604050505020204" pitchFamily="18" charset="0"/>
      <p:regular r:id="rId25"/>
      <p:bold r:id="rId26"/>
      <p:italic r:id="rId27"/>
      <p:boldItalic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Cambria Math" panose="02040503050406030204" pitchFamily="18" charset="0"/>
      <p:regular r:id="rId33"/>
    </p:embeddedFont>
    <p:embeddedFont>
      <p:font typeface="Times New Roman Bold" panose="020B0604020202020204" charset="0"/>
      <p:regular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5B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62" d="100"/>
          <a:sy n="62" d="100"/>
        </p:scale>
        <p:origin x="24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8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9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svg"/><Relationship Id="rId3" Type="http://schemas.openxmlformats.org/officeDocument/2006/relationships/image" Target="../media/image9.sv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9.svg"/><Relationship Id="rId5" Type="http://schemas.openxmlformats.org/officeDocument/2006/relationships/image" Target="../media/image33.png"/><Relationship Id="rId15" Type="http://schemas.openxmlformats.org/officeDocument/2006/relationships/image" Target="../media/image43.sv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svg"/><Relationship Id="rId1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9.svg"/><Relationship Id="rId7" Type="http://schemas.openxmlformats.org/officeDocument/2006/relationships/image" Target="../media/image18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9.svg"/><Relationship Id="rId7" Type="http://schemas.openxmlformats.org/officeDocument/2006/relationships/image" Target="../media/image18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Relationship Id="rId9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9.svg"/><Relationship Id="rId7" Type="http://schemas.openxmlformats.org/officeDocument/2006/relationships/image" Target="../media/image18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21.svg"/><Relationship Id="rId10" Type="http://schemas.openxmlformats.org/officeDocument/2006/relationships/image" Target="../media/image49.png"/><Relationship Id="rId4" Type="http://schemas.openxmlformats.org/officeDocument/2006/relationships/image" Target="../media/image20.png"/><Relationship Id="rId9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9.svg"/><Relationship Id="rId7" Type="http://schemas.openxmlformats.org/officeDocument/2006/relationships/image" Target="../media/image18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21.svg"/><Relationship Id="rId10" Type="http://schemas.openxmlformats.org/officeDocument/2006/relationships/image" Target="../media/image52.png"/><Relationship Id="rId4" Type="http://schemas.openxmlformats.org/officeDocument/2006/relationships/image" Target="../media/image20.png"/><Relationship Id="rId9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9.svg"/><Relationship Id="rId7" Type="http://schemas.openxmlformats.org/officeDocument/2006/relationships/image" Target="../media/image20.png"/><Relationship Id="rId12" Type="http://schemas.openxmlformats.org/officeDocument/2006/relationships/image" Target="../media/image5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11" Type="http://schemas.openxmlformats.org/officeDocument/2006/relationships/image" Target="../media/image58.png"/><Relationship Id="rId5" Type="http://schemas.openxmlformats.org/officeDocument/2006/relationships/image" Target="../media/image18.svg"/><Relationship Id="rId10" Type="http://schemas.openxmlformats.org/officeDocument/2006/relationships/image" Target="../media/image57.png"/><Relationship Id="rId4" Type="http://schemas.openxmlformats.org/officeDocument/2006/relationships/image" Target="../media/image17.png"/><Relationship Id="rId9" Type="http://schemas.openxmlformats.org/officeDocument/2006/relationships/image" Target="../media/image5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9.svg"/><Relationship Id="rId7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4.svg"/><Relationship Id="rId5" Type="http://schemas.openxmlformats.org/officeDocument/2006/relationships/image" Target="../media/image18.sv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9.svg"/><Relationship Id="rId7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24.svg"/><Relationship Id="rId5" Type="http://schemas.openxmlformats.org/officeDocument/2006/relationships/image" Target="../media/image18.sv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28.svg"/><Relationship Id="rId7" Type="http://schemas.openxmlformats.org/officeDocument/2006/relationships/image" Target="../media/image2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2">
            <a:extLst>
              <a:ext uri="{FF2B5EF4-FFF2-40B4-BE49-F238E27FC236}">
                <a16:creationId xmlns:a16="http://schemas.microsoft.com/office/drawing/2014/main" id="{EFA8284F-7892-C5CE-F6BF-D2BBB319B5AF}"/>
              </a:ext>
            </a:extLst>
          </p:cNvPr>
          <p:cNvGrpSpPr/>
          <p:nvPr/>
        </p:nvGrpSpPr>
        <p:grpSpPr>
          <a:xfrm>
            <a:off x="5617029" y="5536431"/>
            <a:ext cx="3143625" cy="3555765"/>
            <a:chOff x="0" y="0"/>
            <a:chExt cx="827951" cy="936498"/>
          </a:xfrm>
        </p:grpSpPr>
        <p:sp>
          <p:nvSpPr>
            <p:cNvPr id="43" name="Freeform 3">
              <a:extLst>
                <a:ext uri="{FF2B5EF4-FFF2-40B4-BE49-F238E27FC236}">
                  <a16:creationId xmlns:a16="http://schemas.microsoft.com/office/drawing/2014/main" id="{386F436E-2B36-BC50-6FC2-0860DC7D7AD9}"/>
                </a:ext>
              </a:extLst>
            </p:cNvPr>
            <p:cNvSpPr/>
            <p:nvPr/>
          </p:nvSpPr>
          <p:spPr>
            <a:xfrm>
              <a:off x="0" y="0"/>
              <a:ext cx="827951" cy="936498"/>
            </a:xfrm>
            <a:custGeom>
              <a:avLst/>
              <a:gdLst/>
              <a:ahLst/>
              <a:cxnLst/>
              <a:rect l="l" t="t" r="r" b="b"/>
              <a:pathLst>
                <a:path w="827951" h="936498">
                  <a:moveTo>
                    <a:pt x="0" y="0"/>
                  </a:moveTo>
                  <a:lnTo>
                    <a:pt x="827951" y="0"/>
                  </a:lnTo>
                  <a:lnTo>
                    <a:pt x="827951" y="936498"/>
                  </a:lnTo>
                  <a:lnTo>
                    <a:pt x="0" y="936498"/>
                  </a:lnTo>
                  <a:close/>
                </a:path>
              </a:pathLst>
            </a:custGeom>
            <a:solidFill>
              <a:srgbClr val="F8D184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TextBox 4">
              <a:extLst>
                <a:ext uri="{FF2B5EF4-FFF2-40B4-BE49-F238E27FC236}">
                  <a16:creationId xmlns:a16="http://schemas.microsoft.com/office/drawing/2014/main" id="{4C3A7D01-8B1C-FA9F-C38B-531D8F9BC21A}"/>
                </a:ext>
              </a:extLst>
            </p:cNvPr>
            <p:cNvSpPr txBox="1"/>
            <p:nvPr/>
          </p:nvSpPr>
          <p:spPr>
            <a:xfrm>
              <a:off x="0" y="-76200"/>
              <a:ext cx="827951" cy="10126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45" name="Group 5">
            <a:extLst>
              <a:ext uri="{FF2B5EF4-FFF2-40B4-BE49-F238E27FC236}">
                <a16:creationId xmlns:a16="http://schemas.microsoft.com/office/drawing/2014/main" id="{65031663-57C1-A3D0-43CF-F426BBB9FD93}"/>
              </a:ext>
            </a:extLst>
          </p:cNvPr>
          <p:cNvGrpSpPr/>
          <p:nvPr/>
        </p:nvGrpSpPr>
        <p:grpSpPr>
          <a:xfrm>
            <a:off x="9008304" y="5536431"/>
            <a:ext cx="4523795" cy="3555765"/>
            <a:chOff x="0" y="0"/>
            <a:chExt cx="1191452" cy="936498"/>
          </a:xfrm>
        </p:grpSpPr>
        <p:sp>
          <p:nvSpPr>
            <p:cNvPr id="46" name="Freeform 6">
              <a:extLst>
                <a:ext uri="{FF2B5EF4-FFF2-40B4-BE49-F238E27FC236}">
                  <a16:creationId xmlns:a16="http://schemas.microsoft.com/office/drawing/2014/main" id="{C0379157-5E4E-6C61-CEC9-F99D65CFA032}"/>
                </a:ext>
              </a:extLst>
            </p:cNvPr>
            <p:cNvSpPr/>
            <p:nvPr/>
          </p:nvSpPr>
          <p:spPr>
            <a:xfrm>
              <a:off x="0" y="0"/>
              <a:ext cx="1191452" cy="936498"/>
            </a:xfrm>
            <a:custGeom>
              <a:avLst/>
              <a:gdLst/>
              <a:ahLst/>
              <a:cxnLst/>
              <a:rect l="l" t="t" r="r" b="b"/>
              <a:pathLst>
                <a:path w="1191452" h="936498">
                  <a:moveTo>
                    <a:pt x="0" y="0"/>
                  </a:moveTo>
                  <a:lnTo>
                    <a:pt x="1191452" y="0"/>
                  </a:lnTo>
                  <a:lnTo>
                    <a:pt x="1191452" y="936498"/>
                  </a:lnTo>
                  <a:lnTo>
                    <a:pt x="0" y="936498"/>
                  </a:lnTo>
                  <a:close/>
                </a:path>
              </a:pathLst>
            </a:custGeom>
            <a:solidFill>
              <a:srgbClr val="175169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TextBox 7">
              <a:extLst>
                <a:ext uri="{FF2B5EF4-FFF2-40B4-BE49-F238E27FC236}">
                  <a16:creationId xmlns:a16="http://schemas.microsoft.com/office/drawing/2014/main" id="{93AC827D-2E99-8119-AF4D-CE45F1D0B9BA}"/>
                </a:ext>
              </a:extLst>
            </p:cNvPr>
            <p:cNvSpPr txBox="1"/>
            <p:nvPr/>
          </p:nvSpPr>
          <p:spPr>
            <a:xfrm>
              <a:off x="0" y="-76200"/>
              <a:ext cx="1191452" cy="10126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48" name="Group 8">
            <a:extLst>
              <a:ext uri="{FF2B5EF4-FFF2-40B4-BE49-F238E27FC236}">
                <a16:creationId xmlns:a16="http://schemas.microsoft.com/office/drawing/2014/main" id="{D4B56D95-D99D-2838-CC6D-DD9D4DDA510F}"/>
              </a:ext>
            </a:extLst>
          </p:cNvPr>
          <p:cNvGrpSpPr/>
          <p:nvPr/>
        </p:nvGrpSpPr>
        <p:grpSpPr>
          <a:xfrm>
            <a:off x="13764205" y="5536431"/>
            <a:ext cx="3495095" cy="3555765"/>
            <a:chOff x="0" y="0"/>
            <a:chExt cx="920519" cy="936498"/>
          </a:xfrm>
        </p:grpSpPr>
        <p:sp>
          <p:nvSpPr>
            <p:cNvPr id="49" name="Freeform 9">
              <a:extLst>
                <a:ext uri="{FF2B5EF4-FFF2-40B4-BE49-F238E27FC236}">
                  <a16:creationId xmlns:a16="http://schemas.microsoft.com/office/drawing/2014/main" id="{2CE9A4F4-CFB6-B4EF-7BBB-8F949ECFB95A}"/>
                </a:ext>
              </a:extLst>
            </p:cNvPr>
            <p:cNvSpPr/>
            <p:nvPr/>
          </p:nvSpPr>
          <p:spPr>
            <a:xfrm>
              <a:off x="0" y="0"/>
              <a:ext cx="920519" cy="936498"/>
            </a:xfrm>
            <a:custGeom>
              <a:avLst/>
              <a:gdLst/>
              <a:ahLst/>
              <a:cxnLst/>
              <a:rect l="l" t="t" r="r" b="b"/>
              <a:pathLst>
                <a:path w="920519" h="936498">
                  <a:moveTo>
                    <a:pt x="0" y="0"/>
                  </a:moveTo>
                  <a:lnTo>
                    <a:pt x="920519" y="0"/>
                  </a:lnTo>
                  <a:lnTo>
                    <a:pt x="920519" y="936498"/>
                  </a:lnTo>
                  <a:lnTo>
                    <a:pt x="0" y="936498"/>
                  </a:lnTo>
                  <a:close/>
                </a:path>
              </a:pathLst>
            </a:custGeom>
            <a:solidFill>
              <a:srgbClr val="F8D184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50" name="TextBox 10">
              <a:extLst>
                <a:ext uri="{FF2B5EF4-FFF2-40B4-BE49-F238E27FC236}">
                  <a16:creationId xmlns:a16="http://schemas.microsoft.com/office/drawing/2014/main" id="{C01BB023-35D9-D790-A7A9-D7F4FB002872}"/>
                </a:ext>
              </a:extLst>
            </p:cNvPr>
            <p:cNvSpPr txBox="1"/>
            <p:nvPr/>
          </p:nvSpPr>
          <p:spPr>
            <a:xfrm>
              <a:off x="0" y="-76200"/>
              <a:ext cx="920519" cy="10126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51" name="Group 11">
            <a:extLst>
              <a:ext uri="{FF2B5EF4-FFF2-40B4-BE49-F238E27FC236}">
                <a16:creationId xmlns:a16="http://schemas.microsoft.com/office/drawing/2014/main" id="{89ECB5A5-306B-C306-2438-D25C6E5B0AC0}"/>
              </a:ext>
            </a:extLst>
          </p:cNvPr>
          <p:cNvGrpSpPr/>
          <p:nvPr/>
        </p:nvGrpSpPr>
        <p:grpSpPr>
          <a:xfrm>
            <a:off x="5617029" y="1154624"/>
            <a:ext cx="11642271" cy="2396576"/>
            <a:chOff x="0" y="0"/>
            <a:chExt cx="3066277" cy="631197"/>
          </a:xfrm>
        </p:grpSpPr>
        <p:sp>
          <p:nvSpPr>
            <p:cNvPr id="52" name="Freeform 12">
              <a:extLst>
                <a:ext uri="{FF2B5EF4-FFF2-40B4-BE49-F238E27FC236}">
                  <a16:creationId xmlns:a16="http://schemas.microsoft.com/office/drawing/2014/main" id="{98A92F9B-2B2F-F9F1-A173-1B48BB047D53}"/>
                </a:ext>
              </a:extLst>
            </p:cNvPr>
            <p:cNvSpPr/>
            <p:nvPr/>
          </p:nvSpPr>
          <p:spPr>
            <a:xfrm>
              <a:off x="0" y="0"/>
              <a:ext cx="3066277" cy="631197"/>
            </a:xfrm>
            <a:custGeom>
              <a:avLst/>
              <a:gdLst/>
              <a:ahLst/>
              <a:cxnLst/>
              <a:rect l="l" t="t" r="r" b="b"/>
              <a:pathLst>
                <a:path w="3066277" h="631197">
                  <a:moveTo>
                    <a:pt x="0" y="0"/>
                  </a:moveTo>
                  <a:lnTo>
                    <a:pt x="3066277" y="0"/>
                  </a:lnTo>
                  <a:lnTo>
                    <a:pt x="3066277" y="631197"/>
                  </a:lnTo>
                  <a:lnTo>
                    <a:pt x="0" y="631197"/>
                  </a:lnTo>
                  <a:close/>
                </a:path>
              </a:pathLst>
            </a:custGeom>
            <a:solidFill>
              <a:srgbClr val="EB5B45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53" name="TextBox 13">
              <a:extLst>
                <a:ext uri="{FF2B5EF4-FFF2-40B4-BE49-F238E27FC236}">
                  <a16:creationId xmlns:a16="http://schemas.microsoft.com/office/drawing/2014/main" id="{09C69346-8B33-D9E6-9A77-2D2C4C1D988E}"/>
                </a:ext>
              </a:extLst>
            </p:cNvPr>
            <p:cNvSpPr txBox="1"/>
            <p:nvPr/>
          </p:nvSpPr>
          <p:spPr>
            <a:xfrm>
              <a:off x="0" y="-76200"/>
              <a:ext cx="3066277" cy="70739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54" name="Group 14">
            <a:extLst>
              <a:ext uri="{FF2B5EF4-FFF2-40B4-BE49-F238E27FC236}">
                <a16:creationId xmlns:a16="http://schemas.microsoft.com/office/drawing/2014/main" id="{38DED432-2EFF-53A0-534A-84D8EBE7C995}"/>
              </a:ext>
            </a:extLst>
          </p:cNvPr>
          <p:cNvGrpSpPr/>
          <p:nvPr/>
        </p:nvGrpSpPr>
        <p:grpSpPr>
          <a:xfrm>
            <a:off x="1028700" y="1154624"/>
            <a:ext cx="4342570" cy="7977753"/>
            <a:chOff x="0" y="0"/>
            <a:chExt cx="1143722" cy="2101136"/>
          </a:xfrm>
        </p:grpSpPr>
        <p:sp>
          <p:nvSpPr>
            <p:cNvPr id="55" name="Freeform 15">
              <a:extLst>
                <a:ext uri="{FF2B5EF4-FFF2-40B4-BE49-F238E27FC236}">
                  <a16:creationId xmlns:a16="http://schemas.microsoft.com/office/drawing/2014/main" id="{EA08FC1A-2CCF-84C7-6421-45A6A7A9462E}"/>
                </a:ext>
              </a:extLst>
            </p:cNvPr>
            <p:cNvSpPr/>
            <p:nvPr/>
          </p:nvSpPr>
          <p:spPr>
            <a:xfrm>
              <a:off x="0" y="0"/>
              <a:ext cx="1143722" cy="2101136"/>
            </a:xfrm>
            <a:custGeom>
              <a:avLst/>
              <a:gdLst/>
              <a:ahLst/>
              <a:cxnLst/>
              <a:rect l="l" t="t" r="r" b="b"/>
              <a:pathLst>
                <a:path w="1143722" h="2101136">
                  <a:moveTo>
                    <a:pt x="0" y="0"/>
                  </a:moveTo>
                  <a:lnTo>
                    <a:pt x="1143722" y="0"/>
                  </a:lnTo>
                  <a:lnTo>
                    <a:pt x="1143722" y="2101136"/>
                  </a:lnTo>
                  <a:lnTo>
                    <a:pt x="0" y="2101136"/>
                  </a:lnTo>
                  <a:close/>
                </a:path>
              </a:pathLst>
            </a:custGeom>
            <a:solidFill>
              <a:srgbClr val="175169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56" name="TextBox 16">
              <a:extLst>
                <a:ext uri="{FF2B5EF4-FFF2-40B4-BE49-F238E27FC236}">
                  <a16:creationId xmlns:a16="http://schemas.microsoft.com/office/drawing/2014/main" id="{685D61F3-1C6D-9C92-A6E1-A651BFB0DFB5}"/>
                </a:ext>
              </a:extLst>
            </p:cNvPr>
            <p:cNvSpPr txBox="1"/>
            <p:nvPr/>
          </p:nvSpPr>
          <p:spPr>
            <a:xfrm>
              <a:off x="0" y="-76200"/>
              <a:ext cx="1143722" cy="217733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57" name="Group 17">
            <a:extLst>
              <a:ext uri="{FF2B5EF4-FFF2-40B4-BE49-F238E27FC236}">
                <a16:creationId xmlns:a16="http://schemas.microsoft.com/office/drawing/2014/main" id="{80CED60F-815C-A2CC-320E-E0529DF3A989}"/>
              </a:ext>
            </a:extLst>
          </p:cNvPr>
          <p:cNvGrpSpPr/>
          <p:nvPr/>
        </p:nvGrpSpPr>
        <p:grpSpPr>
          <a:xfrm>
            <a:off x="5617029" y="3770275"/>
            <a:ext cx="11642271" cy="1547081"/>
            <a:chOff x="0" y="0"/>
            <a:chExt cx="3066277" cy="407462"/>
          </a:xfrm>
        </p:grpSpPr>
        <p:sp>
          <p:nvSpPr>
            <p:cNvPr id="58" name="Freeform 18">
              <a:extLst>
                <a:ext uri="{FF2B5EF4-FFF2-40B4-BE49-F238E27FC236}">
                  <a16:creationId xmlns:a16="http://schemas.microsoft.com/office/drawing/2014/main" id="{C241C232-273A-E9F0-EBF0-C10DB556BAD0}"/>
                </a:ext>
              </a:extLst>
            </p:cNvPr>
            <p:cNvSpPr/>
            <p:nvPr/>
          </p:nvSpPr>
          <p:spPr>
            <a:xfrm>
              <a:off x="0" y="0"/>
              <a:ext cx="3066277" cy="407462"/>
            </a:xfrm>
            <a:custGeom>
              <a:avLst/>
              <a:gdLst/>
              <a:ahLst/>
              <a:cxnLst/>
              <a:rect l="l" t="t" r="r" b="b"/>
              <a:pathLst>
                <a:path w="3066277" h="407462">
                  <a:moveTo>
                    <a:pt x="0" y="0"/>
                  </a:moveTo>
                  <a:lnTo>
                    <a:pt x="3066277" y="0"/>
                  </a:lnTo>
                  <a:lnTo>
                    <a:pt x="3066277" y="407462"/>
                  </a:lnTo>
                  <a:lnTo>
                    <a:pt x="0" y="407462"/>
                  </a:lnTo>
                  <a:close/>
                </a:path>
              </a:pathLst>
            </a:custGeom>
            <a:solidFill>
              <a:srgbClr val="2C9288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59" name="TextBox 19">
              <a:extLst>
                <a:ext uri="{FF2B5EF4-FFF2-40B4-BE49-F238E27FC236}">
                  <a16:creationId xmlns:a16="http://schemas.microsoft.com/office/drawing/2014/main" id="{80887A7D-979B-0FE2-0E6F-946F1D09D5A5}"/>
                </a:ext>
              </a:extLst>
            </p:cNvPr>
            <p:cNvSpPr txBox="1"/>
            <p:nvPr/>
          </p:nvSpPr>
          <p:spPr>
            <a:xfrm>
              <a:off x="0" y="-76200"/>
              <a:ext cx="3066277" cy="48366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60" name="Freeform 20">
            <a:extLst>
              <a:ext uri="{FF2B5EF4-FFF2-40B4-BE49-F238E27FC236}">
                <a16:creationId xmlns:a16="http://schemas.microsoft.com/office/drawing/2014/main" id="{39BB2BD3-14AD-6586-4806-1A99C0B14520}"/>
              </a:ext>
            </a:extLst>
          </p:cNvPr>
          <p:cNvSpPr/>
          <p:nvPr/>
        </p:nvSpPr>
        <p:spPr>
          <a:xfrm>
            <a:off x="14188286" y="5733913"/>
            <a:ext cx="2381040" cy="2448370"/>
          </a:xfrm>
          <a:custGeom>
            <a:avLst/>
            <a:gdLst/>
            <a:ahLst/>
            <a:cxnLst/>
            <a:rect l="l" t="t" r="r" b="b"/>
            <a:pathLst>
              <a:path w="2381040" h="2448370">
                <a:moveTo>
                  <a:pt x="0" y="0"/>
                </a:moveTo>
                <a:lnTo>
                  <a:pt x="2381040" y="0"/>
                </a:lnTo>
                <a:lnTo>
                  <a:pt x="2381040" y="2448371"/>
                </a:lnTo>
                <a:lnTo>
                  <a:pt x="0" y="24483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61" name="Freeform 21">
            <a:extLst>
              <a:ext uri="{FF2B5EF4-FFF2-40B4-BE49-F238E27FC236}">
                <a16:creationId xmlns:a16="http://schemas.microsoft.com/office/drawing/2014/main" id="{D4668B16-D7DD-5CAC-9E61-B88C9FBA42A6}"/>
              </a:ext>
            </a:extLst>
          </p:cNvPr>
          <p:cNvSpPr/>
          <p:nvPr/>
        </p:nvSpPr>
        <p:spPr>
          <a:xfrm>
            <a:off x="9568187" y="5842069"/>
            <a:ext cx="3388486" cy="2922569"/>
          </a:xfrm>
          <a:custGeom>
            <a:avLst/>
            <a:gdLst/>
            <a:ahLst/>
            <a:cxnLst/>
            <a:rect l="l" t="t" r="r" b="b"/>
            <a:pathLst>
              <a:path w="3388486" h="2922569">
                <a:moveTo>
                  <a:pt x="0" y="0"/>
                </a:moveTo>
                <a:lnTo>
                  <a:pt x="3388486" y="0"/>
                </a:lnTo>
                <a:lnTo>
                  <a:pt x="3388486" y="2922569"/>
                </a:lnTo>
                <a:lnTo>
                  <a:pt x="0" y="29225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62" name="Freeform 22">
            <a:extLst>
              <a:ext uri="{FF2B5EF4-FFF2-40B4-BE49-F238E27FC236}">
                <a16:creationId xmlns:a16="http://schemas.microsoft.com/office/drawing/2014/main" id="{6B2D1015-B6AA-9040-3096-EF96199B2CF9}"/>
              </a:ext>
            </a:extLst>
          </p:cNvPr>
          <p:cNvSpPr/>
          <p:nvPr/>
        </p:nvSpPr>
        <p:spPr>
          <a:xfrm>
            <a:off x="5735528" y="5820149"/>
            <a:ext cx="2908517" cy="2944489"/>
          </a:xfrm>
          <a:custGeom>
            <a:avLst/>
            <a:gdLst/>
            <a:ahLst/>
            <a:cxnLst/>
            <a:rect l="l" t="t" r="r" b="b"/>
            <a:pathLst>
              <a:path w="2908517" h="2944489">
                <a:moveTo>
                  <a:pt x="0" y="0"/>
                </a:moveTo>
                <a:lnTo>
                  <a:pt x="2908518" y="0"/>
                </a:lnTo>
                <a:lnTo>
                  <a:pt x="2908518" y="2944489"/>
                </a:lnTo>
                <a:lnTo>
                  <a:pt x="0" y="294448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63" name="Group 23">
            <a:extLst>
              <a:ext uri="{FF2B5EF4-FFF2-40B4-BE49-F238E27FC236}">
                <a16:creationId xmlns:a16="http://schemas.microsoft.com/office/drawing/2014/main" id="{007A003C-D6F1-CFB4-4E19-C6579312E92D}"/>
              </a:ext>
            </a:extLst>
          </p:cNvPr>
          <p:cNvGrpSpPr/>
          <p:nvPr/>
        </p:nvGrpSpPr>
        <p:grpSpPr>
          <a:xfrm>
            <a:off x="9402628" y="6293281"/>
            <a:ext cx="412642" cy="1889003"/>
            <a:chOff x="0" y="0"/>
            <a:chExt cx="108679" cy="497515"/>
          </a:xfrm>
        </p:grpSpPr>
        <p:sp>
          <p:nvSpPr>
            <p:cNvPr id="64" name="Freeform 24">
              <a:extLst>
                <a:ext uri="{FF2B5EF4-FFF2-40B4-BE49-F238E27FC236}">
                  <a16:creationId xmlns:a16="http://schemas.microsoft.com/office/drawing/2014/main" id="{975C964D-57FF-2568-8AD5-388FE3B82B4E}"/>
                </a:ext>
              </a:extLst>
            </p:cNvPr>
            <p:cNvSpPr/>
            <p:nvPr/>
          </p:nvSpPr>
          <p:spPr>
            <a:xfrm>
              <a:off x="0" y="0"/>
              <a:ext cx="108679" cy="497515"/>
            </a:xfrm>
            <a:custGeom>
              <a:avLst/>
              <a:gdLst/>
              <a:ahLst/>
              <a:cxnLst/>
              <a:rect l="l" t="t" r="r" b="b"/>
              <a:pathLst>
                <a:path w="108679" h="497515">
                  <a:moveTo>
                    <a:pt x="0" y="0"/>
                  </a:moveTo>
                  <a:lnTo>
                    <a:pt x="108679" y="0"/>
                  </a:lnTo>
                  <a:lnTo>
                    <a:pt x="108679" y="497515"/>
                  </a:lnTo>
                  <a:lnTo>
                    <a:pt x="0" y="497515"/>
                  </a:lnTo>
                  <a:close/>
                </a:path>
              </a:pathLst>
            </a:custGeom>
            <a:solidFill>
              <a:srgbClr val="175169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TextBox 25">
              <a:extLst>
                <a:ext uri="{FF2B5EF4-FFF2-40B4-BE49-F238E27FC236}">
                  <a16:creationId xmlns:a16="http://schemas.microsoft.com/office/drawing/2014/main" id="{9DAE5283-552B-FDA9-EF70-11D094B02BFD}"/>
                </a:ext>
              </a:extLst>
            </p:cNvPr>
            <p:cNvSpPr txBox="1"/>
            <p:nvPr/>
          </p:nvSpPr>
          <p:spPr>
            <a:xfrm>
              <a:off x="0" y="-76200"/>
              <a:ext cx="108679" cy="5737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66" name="Group 26">
            <a:extLst>
              <a:ext uri="{FF2B5EF4-FFF2-40B4-BE49-F238E27FC236}">
                <a16:creationId xmlns:a16="http://schemas.microsoft.com/office/drawing/2014/main" id="{764D8BF3-2893-4244-D160-66F997524AC8}"/>
              </a:ext>
            </a:extLst>
          </p:cNvPr>
          <p:cNvGrpSpPr/>
          <p:nvPr/>
        </p:nvGrpSpPr>
        <p:grpSpPr>
          <a:xfrm>
            <a:off x="12750351" y="6293281"/>
            <a:ext cx="412642" cy="1889003"/>
            <a:chOff x="0" y="0"/>
            <a:chExt cx="108679" cy="497515"/>
          </a:xfrm>
        </p:grpSpPr>
        <p:sp>
          <p:nvSpPr>
            <p:cNvPr id="67" name="Freeform 27">
              <a:extLst>
                <a:ext uri="{FF2B5EF4-FFF2-40B4-BE49-F238E27FC236}">
                  <a16:creationId xmlns:a16="http://schemas.microsoft.com/office/drawing/2014/main" id="{BC598A02-35E9-57D7-06E1-B2139204D6F1}"/>
                </a:ext>
              </a:extLst>
            </p:cNvPr>
            <p:cNvSpPr/>
            <p:nvPr/>
          </p:nvSpPr>
          <p:spPr>
            <a:xfrm>
              <a:off x="0" y="0"/>
              <a:ext cx="108679" cy="497515"/>
            </a:xfrm>
            <a:custGeom>
              <a:avLst/>
              <a:gdLst/>
              <a:ahLst/>
              <a:cxnLst/>
              <a:rect l="l" t="t" r="r" b="b"/>
              <a:pathLst>
                <a:path w="108679" h="497515">
                  <a:moveTo>
                    <a:pt x="0" y="0"/>
                  </a:moveTo>
                  <a:lnTo>
                    <a:pt x="108679" y="0"/>
                  </a:lnTo>
                  <a:lnTo>
                    <a:pt x="108679" y="497515"/>
                  </a:lnTo>
                  <a:lnTo>
                    <a:pt x="0" y="497515"/>
                  </a:lnTo>
                  <a:close/>
                </a:path>
              </a:pathLst>
            </a:custGeom>
            <a:solidFill>
              <a:srgbClr val="175169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68" name="TextBox 28">
              <a:extLst>
                <a:ext uri="{FF2B5EF4-FFF2-40B4-BE49-F238E27FC236}">
                  <a16:creationId xmlns:a16="http://schemas.microsoft.com/office/drawing/2014/main" id="{1FD3DDDF-6455-2D5D-64B5-9017D6D1D13B}"/>
                </a:ext>
              </a:extLst>
            </p:cNvPr>
            <p:cNvSpPr txBox="1"/>
            <p:nvPr/>
          </p:nvSpPr>
          <p:spPr>
            <a:xfrm>
              <a:off x="0" y="-76200"/>
              <a:ext cx="108679" cy="5737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69" name="Group 29">
            <a:extLst>
              <a:ext uri="{FF2B5EF4-FFF2-40B4-BE49-F238E27FC236}">
                <a16:creationId xmlns:a16="http://schemas.microsoft.com/office/drawing/2014/main" id="{56D52658-9754-D069-1184-8A0BB83ACAC7}"/>
              </a:ext>
            </a:extLst>
          </p:cNvPr>
          <p:cNvGrpSpPr/>
          <p:nvPr/>
        </p:nvGrpSpPr>
        <p:grpSpPr>
          <a:xfrm>
            <a:off x="10208719" y="8486130"/>
            <a:ext cx="412642" cy="300427"/>
            <a:chOff x="0" y="0"/>
            <a:chExt cx="108679" cy="79125"/>
          </a:xfrm>
        </p:grpSpPr>
        <p:sp>
          <p:nvSpPr>
            <p:cNvPr id="70" name="Freeform 30">
              <a:extLst>
                <a:ext uri="{FF2B5EF4-FFF2-40B4-BE49-F238E27FC236}">
                  <a16:creationId xmlns:a16="http://schemas.microsoft.com/office/drawing/2014/main" id="{A956D040-7633-3FD6-5307-FCC2BCD3A6BD}"/>
                </a:ext>
              </a:extLst>
            </p:cNvPr>
            <p:cNvSpPr/>
            <p:nvPr/>
          </p:nvSpPr>
          <p:spPr>
            <a:xfrm>
              <a:off x="0" y="0"/>
              <a:ext cx="108679" cy="79125"/>
            </a:xfrm>
            <a:custGeom>
              <a:avLst/>
              <a:gdLst/>
              <a:ahLst/>
              <a:cxnLst/>
              <a:rect l="l" t="t" r="r" b="b"/>
              <a:pathLst>
                <a:path w="108679" h="79125">
                  <a:moveTo>
                    <a:pt x="0" y="0"/>
                  </a:moveTo>
                  <a:lnTo>
                    <a:pt x="108679" y="0"/>
                  </a:lnTo>
                  <a:lnTo>
                    <a:pt x="108679" y="79125"/>
                  </a:lnTo>
                  <a:lnTo>
                    <a:pt x="0" y="79125"/>
                  </a:lnTo>
                  <a:close/>
                </a:path>
              </a:pathLst>
            </a:custGeom>
            <a:solidFill>
              <a:srgbClr val="175169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71" name="TextBox 31">
              <a:extLst>
                <a:ext uri="{FF2B5EF4-FFF2-40B4-BE49-F238E27FC236}">
                  <a16:creationId xmlns:a16="http://schemas.microsoft.com/office/drawing/2014/main" id="{8875EE34-2F87-0C47-8F3F-13F244025639}"/>
                </a:ext>
              </a:extLst>
            </p:cNvPr>
            <p:cNvSpPr txBox="1"/>
            <p:nvPr/>
          </p:nvSpPr>
          <p:spPr>
            <a:xfrm>
              <a:off x="0" y="-76200"/>
              <a:ext cx="108679" cy="155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72" name="AutoShape 32">
            <a:extLst>
              <a:ext uri="{FF2B5EF4-FFF2-40B4-BE49-F238E27FC236}">
                <a16:creationId xmlns:a16="http://schemas.microsoft.com/office/drawing/2014/main" id="{F2F8C3F8-2AA8-B81A-F876-E122720E590A}"/>
              </a:ext>
            </a:extLst>
          </p:cNvPr>
          <p:cNvSpPr/>
          <p:nvPr/>
        </p:nvSpPr>
        <p:spPr>
          <a:xfrm>
            <a:off x="9569437" y="6664635"/>
            <a:ext cx="3355109" cy="0"/>
          </a:xfrm>
          <a:prstGeom prst="line">
            <a:avLst/>
          </a:prstGeom>
          <a:ln w="85725" cap="flat">
            <a:solidFill>
              <a:srgbClr val="FBFAF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73" name="AutoShape 33">
            <a:extLst>
              <a:ext uri="{FF2B5EF4-FFF2-40B4-BE49-F238E27FC236}">
                <a16:creationId xmlns:a16="http://schemas.microsoft.com/office/drawing/2014/main" id="{33843EAA-7D8A-5AFF-6A7E-29B50F9EB7A3}"/>
              </a:ext>
            </a:extLst>
          </p:cNvPr>
          <p:cNvSpPr/>
          <p:nvPr/>
        </p:nvSpPr>
        <p:spPr>
          <a:xfrm>
            <a:off x="9568187" y="7903719"/>
            <a:ext cx="3355109" cy="0"/>
          </a:xfrm>
          <a:prstGeom prst="line">
            <a:avLst/>
          </a:prstGeom>
          <a:ln w="85725" cap="flat">
            <a:solidFill>
              <a:srgbClr val="FBFAF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grpSp>
        <p:nvGrpSpPr>
          <p:cNvPr id="74" name="Group 34">
            <a:extLst>
              <a:ext uri="{FF2B5EF4-FFF2-40B4-BE49-F238E27FC236}">
                <a16:creationId xmlns:a16="http://schemas.microsoft.com/office/drawing/2014/main" id="{74443977-48F0-4377-AD60-25A16DDC37E1}"/>
              </a:ext>
            </a:extLst>
          </p:cNvPr>
          <p:cNvGrpSpPr/>
          <p:nvPr/>
        </p:nvGrpSpPr>
        <p:grpSpPr>
          <a:xfrm>
            <a:off x="11784159" y="5819350"/>
            <a:ext cx="412642" cy="300427"/>
            <a:chOff x="0" y="0"/>
            <a:chExt cx="108679" cy="79125"/>
          </a:xfrm>
        </p:grpSpPr>
        <p:sp>
          <p:nvSpPr>
            <p:cNvPr id="75" name="Freeform 35">
              <a:extLst>
                <a:ext uri="{FF2B5EF4-FFF2-40B4-BE49-F238E27FC236}">
                  <a16:creationId xmlns:a16="http://schemas.microsoft.com/office/drawing/2014/main" id="{77EAA389-EB7B-E45C-4315-1146117E2DB1}"/>
                </a:ext>
              </a:extLst>
            </p:cNvPr>
            <p:cNvSpPr/>
            <p:nvPr/>
          </p:nvSpPr>
          <p:spPr>
            <a:xfrm>
              <a:off x="0" y="0"/>
              <a:ext cx="108679" cy="79125"/>
            </a:xfrm>
            <a:custGeom>
              <a:avLst/>
              <a:gdLst/>
              <a:ahLst/>
              <a:cxnLst/>
              <a:rect l="l" t="t" r="r" b="b"/>
              <a:pathLst>
                <a:path w="108679" h="79125">
                  <a:moveTo>
                    <a:pt x="0" y="0"/>
                  </a:moveTo>
                  <a:lnTo>
                    <a:pt x="108679" y="0"/>
                  </a:lnTo>
                  <a:lnTo>
                    <a:pt x="108679" y="79125"/>
                  </a:lnTo>
                  <a:lnTo>
                    <a:pt x="0" y="79125"/>
                  </a:lnTo>
                  <a:close/>
                </a:path>
              </a:pathLst>
            </a:custGeom>
            <a:solidFill>
              <a:srgbClr val="175169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76" name="TextBox 36">
              <a:extLst>
                <a:ext uri="{FF2B5EF4-FFF2-40B4-BE49-F238E27FC236}">
                  <a16:creationId xmlns:a16="http://schemas.microsoft.com/office/drawing/2014/main" id="{7E03D039-833E-9FB1-3137-620D2BC12F35}"/>
                </a:ext>
              </a:extLst>
            </p:cNvPr>
            <p:cNvSpPr txBox="1"/>
            <p:nvPr/>
          </p:nvSpPr>
          <p:spPr>
            <a:xfrm>
              <a:off x="0" y="-76200"/>
              <a:ext cx="108679" cy="155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77" name="AutoShape 37">
            <a:extLst>
              <a:ext uri="{FF2B5EF4-FFF2-40B4-BE49-F238E27FC236}">
                <a16:creationId xmlns:a16="http://schemas.microsoft.com/office/drawing/2014/main" id="{E225B14E-F8B2-B077-79F5-7B0B5BC30F5B}"/>
              </a:ext>
            </a:extLst>
          </p:cNvPr>
          <p:cNvSpPr/>
          <p:nvPr/>
        </p:nvSpPr>
        <p:spPr>
          <a:xfrm flipV="1">
            <a:off x="10310255" y="5733913"/>
            <a:ext cx="1796966" cy="3112436"/>
          </a:xfrm>
          <a:prstGeom prst="line">
            <a:avLst/>
          </a:prstGeom>
          <a:ln w="85725" cap="flat">
            <a:solidFill>
              <a:srgbClr val="FBFAF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78" name="Freeform 38">
            <a:extLst>
              <a:ext uri="{FF2B5EF4-FFF2-40B4-BE49-F238E27FC236}">
                <a16:creationId xmlns:a16="http://schemas.microsoft.com/office/drawing/2014/main" id="{BC02D8E9-54B3-75DE-0A23-B0C48EFF168F}"/>
              </a:ext>
            </a:extLst>
          </p:cNvPr>
          <p:cNvSpPr/>
          <p:nvPr/>
        </p:nvSpPr>
        <p:spPr>
          <a:xfrm>
            <a:off x="1564352" y="4521544"/>
            <a:ext cx="3271266" cy="4114800"/>
          </a:xfrm>
          <a:custGeom>
            <a:avLst/>
            <a:gdLst/>
            <a:ahLst/>
            <a:cxnLst/>
            <a:rect l="l" t="t" r="r" b="b"/>
            <a:pathLst>
              <a:path w="3271266" h="4114800">
                <a:moveTo>
                  <a:pt x="0" y="0"/>
                </a:moveTo>
                <a:lnTo>
                  <a:pt x="3271266" y="0"/>
                </a:lnTo>
                <a:lnTo>
                  <a:pt x="327126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79" name="Freeform 39">
            <a:extLst>
              <a:ext uri="{FF2B5EF4-FFF2-40B4-BE49-F238E27FC236}">
                <a16:creationId xmlns:a16="http://schemas.microsoft.com/office/drawing/2014/main" id="{87799E02-F8A1-8718-68C8-1E45AD01373A}"/>
              </a:ext>
            </a:extLst>
          </p:cNvPr>
          <p:cNvSpPr/>
          <p:nvPr/>
        </p:nvSpPr>
        <p:spPr>
          <a:xfrm>
            <a:off x="1720969" y="1358190"/>
            <a:ext cx="2958032" cy="2906267"/>
          </a:xfrm>
          <a:custGeom>
            <a:avLst/>
            <a:gdLst/>
            <a:ahLst/>
            <a:cxnLst/>
            <a:rect l="l" t="t" r="r" b="b"/>
            <a:pathLst>
              <a:path w="2958032" h="2906267">
                <a:moveTo>
                  <a:pt x="0" y="0"/>
                </a:moveTo>
                <a:lnTo>
                  <a:pt x="2958032" y="0"/>
                </a:lnTo>
                <a:lnTo>
                  <a:pt x="2958032" y="2906266"/>
                </a:lnTo>
                <a:lnTo>
                  <a:pt x="0" y="290626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80" name="TextBox 40">
            <a:extLst>
              <a:ext uri="{FF2B5EF4-FFF2-40B4-BE49-F238E27FC236}">
                <a16:creationId xmlns:a16="http://schemas.microsoft.com/office/drawing/2014/main" id="{36FDCE0A-CF3B-B882-4D94-B6AF4703A7D5}"/>
              </a:ext>
            </a:extLst>
          </p:cNvPr>
          <p:cNvSpPr txBox="1"/>
          <p:nvPr/>
        </p:nvSpPr>
        <p:spPr>
          <a:xfrm>
            <a:off x="5617029" y="1209277"/>
            <a:ext cx="11642271" cy="19230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6445"/>
              </a:lnSpc>
            </a:pPr>
            <a:r>
              <a:rPr lang="ru-RU" sz="11500" b="1" dirty="0">
                <a:solidFill>
                  <a:srgbClr val="FBFAF1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МАТЕМАТИКА</a:t>
            </a:r>
            <a:endParaRPr lang="en-US" sz="11500" b="1" dirty="0">
              <a:solidFill>
                <a:srgbClr val="FBFAF1"/>
              </a:solidFill>
              <a:latin typeface="Times New Roman Bold"/>
              <a:ea typeface="Times New Roman Bold"/>
              <a:cs typeface="Times New Roman Bold"/>
              <a:sym typeface="Times New Roman Bold"/>
            </a:endParaRPr>
          </a:p>
        </p:txBody>
      </p:sp>
      <p:sp>
        <p:nvSpPr>
          <p:cNvPr id="81" name="TextBox 41">
            <a:extLst>
              <a:ext uri="{FF2B5EF4-FFF2-40B4-BE49-F238E27FC236}">
                <a16:creationId xmlns:a16="http://schemas.microsoft.com/office/drawing/2014/main" id="{EF3343A2-7C5B-0097-3E8D-D0A4C0D1299D}"/>
              </a:ext>
            </a:extLst>
          </p:cNvPr>
          <p:cNvSpPr txBox="1"/>
          <p:nvPr/>
        </p:nvSpPr>
        <p:spPr>
          <a:xfrm>
            <a:off x="8312489" y="3846606"/>
            <a:ext cx="6251350" cy="1397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493"/>
              </a:lnSpc>
              <a:spcBef>
                <a:spcPct val="0"/>
              </a:spcBef>
            </a:pPr>
            <a:r>
              <a:rPr lang="ru-RU" sz="9539" b="1" spc="314" dirty="0">
                <a:solidFill>
                  <a:srgbClr val="FBFAF1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6</a:t>
            </a:r>
            <a:r>
              <a:rPr lang="en-US" sz="9539" b="1" spc="314" dirty="0">
                <a:solidFill>
                  <a:srgbClr val="FBFAF1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 КЛАСС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BAC70C6-651D-44B0-B726-50BC665E37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595" y="3057830"/>
            <a:ext cx="6896100" cy="6896100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>
            <a:off x="-1116835" y="-481102"/>
            <a:ext cx="19912284" cy="2724397"/>
            <a:chOff x="0" y="0"/>
            <a:chExt cx="5244387" cy="71753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244388" cy="717537"/>
            </a:xfrm>
            <a:custGeom>
              <a:avLst/>
              <a:gdLst/>
              <a:ahLst/>
              <a:cxnLst/>
              <a:rect l="l" t="t" r="r" b="b"/>
              <a:pathLst>
                <a:path w="5244388" h="717537">
                  <a:moveTo>
                    <a:pt x="0" y="0"/>
                  </a:moveTo>
                  <a:lnTo>
                    <a:pt x="5244388" y="0"/>
                  </a:lnTo>
                  <a:lnTo>
                    <a:pt x="5244388" y="717537"/>
                  </a:lnTo>
                  <a:lnTo>
                    <a:pt x="0" y="717537"/>
                  </a:lnTo>
                  <a:close/>
                </a:path>
              </a:pathLst>
            </a:custGeom>
            <a:solidFill>
              <a:srgbClr val="EB5B45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5244387" cy="7937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5277846" y="0"/>
            <a:ext cx="2111659" cy="2074705"/>
          </a:xfrm>
          <a:custGeom>
            <a:avLst/>
            <a:gdLst/>
            <a:ahLst/>
            <a:cxnLst/>
            <a:rect l="l" t="t" r="r" b="b"/>
            <a:pathLst>
              <a:path w="2111659" h="2074705">
                <a:moveTo>
                  <a:pt x="0" y="0"/>
                </a:moveTo>
                <a:lnTo>
                  <a:pt x="2111659" y="0"/>
                </a:lnTo>
                <a:lnTo>
                  <a:pt x="2111659" y="2074705"/>
                </a:lnTo>
                <a:lnTo>
                  <a:pt x="0" y="20747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1" name="TextBox 11"/>
          <p:cNvSpPr txBox="1"/>
          <p:nvPr/>
        </p:nvSpPr>
        <p:spPr>
          <a:xfrm>
            <a:off x="1028700" y="646971"/>
            <a:ext cx="14053618" cy="1254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343"/>
              </a:lnSpc>
              <a:spcBef>
                <a:spcPct val="0"/>
              </a:spcBef>
            </a:pPr>
            <a:r>
              <a:rPr lang="en-US" sz="8494" b="1" spc="280">
                <a:solidFill>
                  <a:srgbClr val="FBFAF1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ОБРАТИТЕ ВНИМАНИЕ!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916668" y="5647364"/>
            <a:ext cx="4229955" cy="11926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343"/>
              </a:lnSpc>
              <a:spcBef>
                <a:spcPct val="0"/>
              </a:spcBef>
            </a:pPr>
            <a:r>
              <a:rPr lang="en-US" sz="8494" b="1" spc="280" dirty="0">
                <a:latin typeface="Times New Roman Bold"/>
                <a:ea typeface="Times New Roman Bold"/>
                <a:cs typeface="Times New Roman Bold"/>
                <a:sym typeface="Times New Roman Bold"/>
              </a:rPr>
              <a:t>КРУГ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84E17E6-EE7E-4FE2-B38B-335922E7E8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85549" y="3331826"/>
            <a:ext cx="6895174" cy="6895174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8AF449B-E3C4-19E6-3D1F-F4BBCECD90EB}"/>
              </a:ext>
            </a:extLst>
          </p:cNvPr>
          <p:cNvSpPr/>
          <p:nvPr/>
        </p:nvSpPr>
        <p:spPr>
          <a:xfrm>
            <a:off x="9217612" y="3057830"/>
            <a:ext cx="6231048" cy="236437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prstTxWarp prst="textArchUp">
              <a:avLst>
                <a:gd name="adj" fmla="val 10512993"/>
              </a:avLst>
            </a:prstTxWarp>
            <a:spAutoFit/>
          </a:bodyPr>
          <a:lstStyle/>
          <a:p>
            <a:pPr algn="ctr"/>
            <a:r>
              <a:rPr lang="ru-RU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ОКРУЖНОСТЬ</a:t>
            </a:r>
            <a:endParaRPr lang="ru-RU" sz="115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C6A1F708-0919-4248-BC0F-3F5E912B6C85}"/>
              </a:ext>
            </a:extLst>
          </p:cNvPr>
          <p:cNvSpPr/>
          <p:nvPr/>
        </p:nvSpPr>
        <p:spPr>
          <a:xfrm>
            <a:off x="9416470" y="4015899"/>
            <a:ext cx="5665848" cy="55270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F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EC8EAD-F2B0-09D2-BDD6-9CA56BCA13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6792CC86-550F-08B9-2CCD-1960C69F059E}"/>
              </a:ext>
            </a:extLst>
          </p:cNvPr>
          <p:cNvGrpSpPr/>
          <p:nvPr/>
        </p:nvGrpSpPr>
        <p:grpSpPr>
          <a:xfrm>
            <a:off x="-1116835" y="-481102"/>
            <a:ext cx="19912284" cy="3186202"/>
            <a:chOff x="0" y="0"/>
            <a:chExt cx="5244387" cy="717537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4EDF879-1755-03E7-D39C-241913CF8BAB}"/>
                </a:ext>
              </a:extLst>
            </p:cNvPr>
            <p:cNvSpPr/>
            <p:nvPr/>
          </p:nvSpPr>
          <p:spPr>
            <a:xfrm>
              <a:off x="0" y="0"/>
              <a:ext cx="5244388" cy="717537"/>
            </a:xfrm>
            <a:custGeom>
              <a:avLst/>
              <a:gdLst/>
              <a:ahLst/>
              <a:cxnLst/>
              <a:rect l="l" t="t" r="r" b="b"/>
              <a:pathLst>
                <a:path w="5244388" h="717537">
                  <a:moveTo>
                    <a:pt x="0" y="0"/>
                  </a:moveTo>
                  <a:lnTo>
                    <a:pt x="5244388" y="0"/>
                  </a:lnTo>
                  <a:lnTo>
                    <a:pt x="5244388" y="717537"/>
                  </a:lnTo>
                  <a:lnTo>
                    <a:pt x="0" y="717537"/>
                  </a:lnTo>
                  <a:close/>
                </a:path>
              </a:pathLst>
            </a:custGeom>
            <a:solidFill>
              <a:srgbClr val="EB5B45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9C681FFC-4095-A996-4E4D-1AAECDAA353E}"/>
                </a:ext>
              </a:extLst>
            </p:cNvPr>
            <p:cNvSpPr txBox="1"/>
            <p:nvPr/>
          </p:nvSpPr>
          <p:spPr>
            <a:xfrm>
              <a:off x="0" y="-76200"/>
              <a:ext cx="5244387" cy="7937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45EEA29A-C225-3483-8F45-6241A7C40DBA}"/>
              </a:ext>
            </a:extLst>
          </p:cNvPr>
          <p:cNvSpPr/>
          <p:nvPr/>
        </p:nvSpPr>
        <p:spPr>
          <a:xfrm>
            <a:off x="15277846" y="0"/>
            <a:ext cx="2111659" cy="2074705"/>
          </a:xfrm>
          <a:custGeom>
            <a:avLst/>
            <a:gdLst/>
            <a:ahLst/>
            <a:cxnLst/>
            <a:rect l="l" t="t" r="r" b="b"/>
            <a:pathLst>
              <a:path w="2111659" h="2074705">
                <a:moveTo>
                  <a:pt x="0" y="0"/>
                </a:moveTo>
                <a:lnTo>
                  <a:pt x="2111659" y="0"/>
                </a:lnTo>
                <a:lnTo>
                  <a:pt x="2111659" y="2074705"/>
                </a:lnTo>
                <a:lnTo>
                  <a:pt x="0" y="2074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0B0EA9E5-B697-3C10-7E53-7089A650312C}"/>
              </a:ext>
            </a:extLst>
          </p:cNvPr>
          <p:cNvSpPr txBox="1"/>
          <p:nvPr/>
        </p:nvSpPr>
        <p:spPr>
          <a:xfrm>
            <a:off x="381000" y="117357"/>
            <a:ext cx="15697200" cy="22853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9343"/>
              </a:lnSpc>
              <a:spcBef>
                <a:spcPct val="0"/>
              </a:spcBef>
            </a:pPr>
            <a:r>
              <a:rPr lang="ru-RU" sz="6600" b="1" spc="280" dirty="0">
                <a:solidFill>
                  <a:srgbClr val="FBFAF1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Какие предметы имеют форму круга, а какие имеют форму окружности?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DC6B7B8F-BE02-94FF-2BE3-CEDD7EF6DC39}"/>
              </a:ext>
            </a:extLst>
          </p:cNvPr>
          <p:cNvSpPr txBox="1"/>
          <p:nvPr/>
        </p:nvSpPr>
        <p:spPr>
          <a:xfrm>
            <a:off x="1916668" y="5647364"/>
            <a:ext cx="4229955" cy="1254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343"/>
              </a:lnSpc>
              <a:spcBef>
                <a:spcPct val="0"/>
              </a:spcBef>
            </a:pPr>
            <a:r>
              <a:rPr lang="en-US" sz="8494" b="1" spc="280">
                <a:solidFill>
                  <a:srgbClr val="FBFAF1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КРУГ</a:t>
            </a:r>
          </a:p>
        </p:txBody>
      </p:sp>
      <p:sp>
        <p:nvSpPr>
          <p:cNvPr id="12" name="Freeform 2">
            <a:extLst>
              <a:ext uri="{FF2B5EF4-FFF2-40B4-BE49-F238E27FC236}">
                <a16:creationId xmlns:a16="http://schemas.microsoft.com/office/drawing/2014/main" id="{8E35A9A4-781E-D926-7B61-D7F6E2EA3543}"/>
              </a:ext>
            </a:extLst>
          </p:cNvPr>
          <p:cNvSpPr/>
          <p:nvPr/>
        </p:nvSpPr>
        <p:spPr>
          <a:xfrm>
            <a:off x="4516432" y="6318985"/>
            <a:ext cx="2774815" cy="2754004"/>
          </a:xfrm>
          <a:custGeom>
            <a:avLst/>
            <a:gdLst/>
            <a:ahLst/>
            <a:cxnLst/>
            <a:rect l="l" t="t" r="r" b="b"/>
            <a:pathLst>
              <a:path w="2774815" h="2754004">
                <a:moveTo>
                  <a:pt x="0" y="0"/>
                </a:moveTo>
                <a:lnTo>
                  <a:pt x="2774815" y="0"/>
                </a:lnTo>
                <a:lnTo>
                  <a:pt x="2774815" y="2754004"/>
                </a:lnTo>
                <a:lnTo>
                  <a:pt x="0" y="275400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5" name="Freeform 3">
            <a:extLst>
              <a:ext uri="{FF2B5EF4-FFF2-40B4-BE49-F238E27FC236}">
                <a16:creationId xmlns:a16="http://schemas.microsoft.com/office/drawing/2014/main" id="{FC0B9A42-AFED-C2C9-DE46-5E2DA9365DB2}"/>
              </a:ext>
            </a:extLst>
          </p:cNvPr>
          <p:cNvSpPr/>
          <p:nvPr/>
        </p:nvSpPr>
        <p:spPr>
          <a:xfrm>
            <a:off x="4744679" y="2663285"/>
            <a:ext cx="2318319" cy="2934581"/>
          </a:xfrm>
          <a:custGeom>
            <a:avLst/>
            <a:gdLst/>
            <a:ahLst/>
            <a:cxnLst/>
            <a:rect l="l" t="t" r="r" b="b"/>
            <a:pathLst>
              <a:path w="2318319" h="2934581">
                <a:moveTo>
                  <a:pt x="0" y="0"/>
                </a:moveTo>
                <a:lnTo>
                  <a:pt x="2318319" y="0"/>
                </a:lnTo>
                <a:lnTo>
                  <a:pt x="2318319" y="2934581"/>
                </a:lnTo>
                <a:lnTo>
                  <a:pt x="0" y="293458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910EE776-1974-0F90-5F66-9A9161CD5D92}"/>
              </a:ext>
            </a:extLst>
          </p:cNvPr>
          <p:cNvSpPr/>
          <p:nvPr/>
        </p:nvSpPr>
        <p:spPr>
          <a:xfrm>
            <a:off x="11024422" y="2917209"/>
            <a:ext cx="2760906" cy="2754004"/>
          </a:xfrm>
          <a:custGeom>
            <a:avLst/>
            <a:gdLst/>
            <a:ahLst/>
            <a:cxnLst/>
            <a:rect l="l" t="t" r="r" b="b"/>
            <a:pathLst>
              <a:path w="2760906" h="2754004">
                <a:moveTo>
                  <a:pt x="0" y="0"/>
                </a:moveTo>
                <a:lnTo>
                  <a:pt x="2760907" y="0"/>
                </a:lnTo>
                <a:lnTo>
                  <a:pt x="2760907" y="2754004"/>
                </a:lnTo>
                <a:lnTo>
                  <a:pt x="0" y="275400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8" name="Freeform 6">
            <a:extLst>
              <a:ext uri="{FF2B5EF4-FFF2-40B4-BE49-F238E27FC236}">
                <a16:creationId xmlns:a16="http://schemas.microsoft.com/office/drawing/2014/main" id="{D53D4574-7EAE-858E-E556-B0F43A2CA3B5}"/>
              </a:ext>
            </a:extLst>
          </p:cNvPr>
          <p:cNvSpPr/>
          <p:nvPr/>
        </p:nvSpPr>
        <p:spPr>
          <a:xfrm>
            <a:off x="844836" y="6301447"/>
            <a:ext cx="2704071" cy="2911516"/>
          </a:xfrm>
          <a:custGeom>
            <a:avLst/>
            <a:gdLst/>
            <a:ahLst/>
            <a:cxnLst/>
            <a:rect l="l" t="t" r="r" b="b"/>
            <a:pathLst>
              <a:path w="2704071" h="2911516">
                <a:moveTo>
                  <a:pt x="0" y="0"/>
                </a:moveTo>
                <a:lnTo>
                  <a:pt x="2704070" y="0"/>
                </a:lnTo>
                <a:lnTo>
                  <a:pt x="2704070" y="2911516"/>
                </a:lnTo>
                <a:lnTo>
                  <a:pt x="0" y="291151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9" name="Freeform 7">
            <a:extLst>
              <a:ext uri="{FF2B5EF4-FFF2-40B4-BE49-F238E27FC236}">
                <a16:creationId xmlns:a16="http://schemas.microsoft.com/office/drawing/2014/main" id="{ADEEBDAC-DC84-FFC0-CC0A-5E3B1EBDEB6C}"/>
              </a:ext>
            </a:extLst>
          </p:cNvPr>
          <p:cNvSpPr/>
          <p:nvPr/>
        </p:nvSpPr>
        <p:spPr>
          <a:xfrm>
            <a:off x="7722417" y="6274404"/>
            <a:ext cx="2843166" cy="2843166"/>
          </a:xfrm>
          <a:custGeom>
            <a:avLst/>
            <a:gdLst/>
            <a:ahLst/>
            <a:cxnLst/>
            <a:rect l="l" t="t" r="r" b="b"/>
            <a:pathLst>
              <a:path w="2843166" h="2843166">
                <a:moveTo>
                  <a:pt x="0" y="0"/>
                </a:moveTo>
                <a:lnTo>
                  <a:pt x="2843166" y="0"/>
                </a:lnTo>
                <a:lnTo>
                  <a:pt x="2843166" y="2843165"/>
                </a:lnTo>
                <a:lnTo>
                  <a:pt x="0" y="284316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20" name="Freeform 8">
            <a:extLst>
              <a:ext uri="{FF2B5EF4-FFF2-40B4-BE49-F238E27FC236}">
                <a16:creationId xmlns:a16="http://schemas.microsoft.com/office/drawing/2014/main" id="{05CD61A2-1DCC-3096-4A7F-E23C9CC9512D}"/>
              </a:ext>
            </a:extLst>
          </p:cNvPr>
          <p:cNvSpPr/>
          <p:nvPr/>
        </p:nvSpPr>
        <p:spPr>
          <a:xfrm>
            <a:off x="11238554" y="6442765"/>
            <a:ext cx="3031204" cy="2628880"/>
          </a:xfrm>
          <a:custGeom>
            <a:avLst/>
            <a:gdLst/>
            <a:ahLst/>
            <a:cxnLst/>
            <a:rect l="l" t="t" r="r" b="b"/>
            <a:pathLst>
              <a:path w="3031204" h="2628880">
                <a:moveTo>
                  <a:pt x="0" y="0"/>
                </a:moveTo>
                <a:lnTo>
                  <a:pt x="3031204" y="0"/>
                </a:lnTo>
                <a:lnTo>
                  <a:pt x="3031204" y="2628880"/>
                </a:lnTo>
                <a:lnTo>
                  <a:pt x="0" y="262888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21" name="Freeform 9">
            <a:extLst>
              <a:ext uri="{FF2B5EF4-FFF2-40B4-BE49-F238E27FC236}">
                <a16:creationId xmlns:a16="http://schemas.microsoft.com/office/drawing/2014/main" id="{687E9844-EFE2-4E77-AC0D-FDF01D258728}"/>
              </a:ext>
            </a:extLst>
          </p:cNvPr>
          <p:cNvSpPr/>
          <p:nvPr/>
        </p:nvSpPr>
        <p:spPr>
          <a:xfrm>
            <a:off x="14269758" y="3267208"/>
            <a:ext cx="3467380" cy="2674217"/>
          </a:xfrm>
          <a:custGeom>
            <a:avLst/>
            <a:gdLst/>
            <a:ahLst/>
            <a:cxnLst/>
            <a:rect l="l" t="t" r="r" b="b"/>
            <a:pathLst>
              <a:path w="3467380" h="2674217">
                <a:moveTo>
                  <a:pt x="0" y="0"/>
                </a:moveTo>
                <a:lnTo>
                  <a:pt x="3467380" y="0"/>
                </a:lnTo>
                <a:lnTo>
                  <a:pt x="3467380" y="2674217"/>
                </a:lnTo>
                <a:lnTo>
                  <a:pt x="0" y="267421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23" name="Freeform 11">
            <a:extLst>
              <a:ext uri="{FF2B5EF4-FFF2-40B4-BE49-F238E27FC236}">
                <a16:creationId xmlns:a16="http://schemas.microsoft.com/office/drawing/2014/main" id="{D5B740E1-9C79-8CEB-B274-8CCF36A47C47}"/>
              </a:ext>
            </a:extLst>
          </p:cNvPr>
          <p:cNvSpPr/>
          <p:nvPr/>
        </p:nvSpPr>
        <p:spPr>
          <a:xfrm>
            <a:off x="7717536" y="2891235"/>
            <a:ext cx="2837204" cy="2986530"/>
          </a:xfrm>
          <a:custGeom>
            <a:avLst/>
            <a:gdLst/>
            <a:ahLst/>
            <a:cxnLst/>
            <a:rect l="l" t="t" r="r" b="b"/>
            <a:pathLst>
              <a:path w="2837204" h="2986530">
                <a:moveTo>
                  <a:pt x="0" y="0"/>
                </a:moveTo>
                <a:lnTo>
                  <a:pt x="2837204" y="0"/>
                </a:lnTo>
                <a:lnTo>
                  <a:pt x="2837204" y="2986530"/>
                </a:lnTo>
                <a:lnTo>
                  <a:pt x="0" y="298653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414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16835" y="-481102"/>
            <a:ext cx="19912284" cy="2724397"/>
            <a:chOff x="0" y="0"/>
            <a:chExt cx="5244387" cy="71753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244388" cy="717537"/>
            </a:xfrm>
            <a:custGeom>
              <a:avLst/>
              <a:gdLst/>
              <a:ahLst/>
              <a:cxnLst/>
              <a:rect l="l" t="t" r="r" b="b"/>
              <a:pathLst>
                <a:path w="5244388" h="717537">
                  <a:moveTo>
                    <a:pt x="0" y="0"/>
                  </a:moveTo>
                  <a:lnTo>
                    <a:pt x="5244388" y="0"/>
                  </a:lnTo>
                  <a:lnTo>
                    <a:pt x="5244388" y="717537"/>
                  </a:lnTo>
                  <a:lnTo>
                    <a:pt x="0" y="717537"/>
                  </a:lnTo>
                  <a:close/>
                </a:path>
              </a:pathLst>
            </a:custGeom>
            <a:solidFill>
              <a:srgbClr val="175169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5244387" cy="7937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5277846" y="0"/>
            <a:ext cx="2111659" cy="2074705"/>
          </a:xfrm>
          <a:custGeom>
            <a:avLst/>
            <a:gdLst/>
            <a:ahLst/>
            <a:cxnLst/>
            <a:rect l="l" t="t" r="r" b="b"/>
            <a:pathLst>
              <a:path w="2111659" h="2074705">
                <a:moveTo>
                  <a:pt x="0" y="0"/>
                </a:moveTo>
                <a:lnTo>
                  <a:pt x="2111659" y="0"/>
                </a:lnTo>
                <a:lnTo>
                  <a:pt x="2111659" y="2074705"/>
                </a:lnTo>
                <a:lnTo>
                  <a:pt x="0" y="2074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6" name="TextBox 6"/>
          <p:cNvSpPr txBox="1"/>
          <p:nvPr/>
        </p:nvSpPr>
        <p:spPr>
          <a:xfrm>
            <a:off x="1028700" y="446139"/>
            <a:ext cx="14172387" cy="14701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1010"/>
              </a:lnSpc>
              <a:spcBef>
                <a:spcPct val="0"/>
              </a:spcBef>
            </a:pPr>
            <a:r>
              <a:rPr lang="en-US" sz="10009" b="1" spc="330">
                <a:solidFill>
                  <a:srgbClr val="FBFAF1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ПОВТОРИМ!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1028700" y="2594492"/>
            <a:ext cx="8115300" cy="2642114"/>
            <a:chOff x="0" y="0"/>
            <a:chExt cx="10820400" cy="3522819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10820400" cy="3522819"/>
              <a:chOff x="0" y="0"/>
              <a:chExt cx="2473984" cy="80546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2473984" cy="805460"/>
              </a:xfrm>
              <a:custGeom>
                <a:avLst/>
                <a:gdLst/>
                <a:ahLst/>
                <a:cxnLst/>
                <a:rect l="l" t="t" r="r" b="b"/>
                <a:pathLst>
                  <a:path w="2473984" h="805460">
                    <a:moveTo>
                      <a:pt x="0" y="0"/>
                    </a:moveTo>
                    <a:lnTo>
                      <a:pt x="2473984" y="0"/>
                    </a:lnTo>
                    <a:lnTo>
                      <a:pt x="2473984" y="805460"/>
                    </a:lnTo>
                    <a:lnTo>
                      <a:pt x="0" y="805460"/>
                    </a:lnTo>
                    <a:close/>
                  </a:path>
                </a:pathLst>
              </a:custGeom>
              <a:solidFill>
                <a:srgbClr val="9CB9A4"/>
              </a:solidFill>
              <a:ln w="47625" cap="sq">
                <a:solidFill>
                  <a:srgbClr val="2C9288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38100"/>
                <a:ext cx="2473984" cy="84356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885789" y="75881"/>
              <a:ext cx="9048823" cy="334279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719"/>
                </a:lnSpc>
              </a:pPr>
              <a:r>
                <a:rPr lang="en-US" sz="4799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На</a:t>
              </a:r>
              <a:r>
                <a:rPr lang="ru-RU" sz="4799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черти</a:t>
              </a:r>
              <a:r>
                <a:rPr lang="en-US" sz="4799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 </a:t>
              </a:r>
              <a:r>
                <a:rPr lang="en-US" sz="4799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радиус</a:t>
              </a:r>
              <a:r>
                <a:rPr lang="ru-RU" sz="4799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,</a:t>
              </a:r>
              <a:r>
                <a:rPr lang="en-US" sz="4799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4799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диаметр</a:t>
              </a:r>
              <a:r>
                <a:rPr lang="ru-RU" sz="4799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и </a:t>
              </a:r>
              <a:r>
                <a:rPr lang="en-US" sz="4799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хорд</a:t>
              </a:r>
              <a:r>
                <a:rPr lang="ru-RU" sz="4799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у окружности</a:t>
              </a:r>
              <a:r>
                <a:rPr lang="en-US" sz="4799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.</a:t>
              </a:r>
            </a:p>
          </p:txBody>
        </p:sp>
      </p:grpSp>
      <p:sp>
        <p:nvSpPr>
          <p:cNvPr id="12" name="Freeform 12"/>
          <p:cNvSpPr/>
          <p:nvPr/>
        </p:nvSpPr>
        <p:spPr>
          <a:xfrm>
            <a:off x="10561329" y="3225105"/>
            <a:ext cx="6033195" cy="6033195"/>
          </a:xfrm>
          <a:custGeom>
            <a:avLst/>
            <a:gdLst/>
            <a:ahLst/>
            <a:cxnLst/>
            <a:rect l="l" t="t" r="r" b="b"/>
            <a:pathLst>
              <a:path w="6033195" h="6033195">
                <a:moveTo>
                  <a:pt x="0" y="0"/>
                </a:moveTo>
                <a:lnTo>
                  <a:pt x="6033195" y="0"/>
                </a:lnTo>
                <a:lnTo>
                  <a:pt x="6033195" y="6033195"/>
                </a:lnTo>
                <a:lnTo>
                  <a:pt x="0" y="60331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3" name="Freeform 13"/>
          <p:cNvSpPr/>
          <p:nvPr/>
        </p:nvSpPr>
        <p:spPr>
          <a:xfrm>
            <a:off x="13348036" y="6011812"/>
            <a:ext cx="459782" cy="459782"/>
          </a:xfrm>
          <a:custGeom>
            <a:avLst/>
            <a:gdLst/>
            <a:ahLst/>
            <a:cxnLst/>
            <a:rect l="l" t="t" r="r" b="b"/>
            <a:pathLst>
              <a:path w="459782" h="459782">
                <a:moveTo>
                  <a:pt x="0" y="0"/>
                </a:moveTo>
                <a:lnTo>
                  <a:pt x="459782" y="0"/>
                </a:lnTo>
                <a:lnTo>
                  <a:pt x="459782" y="459782"/>
                </a:lnTo>
                <a:lnTo>
                  <a:pt x="0" y="45978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822078" y="5721188"/>
            <a:ext cx="581248" cy="5812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16835" y="-481102"/>
            <a:ext cx="19912284" cy="2724397"/>
            <a:chOff x="0" y="0"/>
            <a:chExt cx="5244387" cy="71753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244388" cy="717537"/>
            </a:xfrm>
            <a:custGeom>
              <a:avLst/>
              <a:gdLst/>
              <a:ahLst/>
              <a:cxnLst/>
              <a:rect l="l" t="t" r="r" b="b"/>
              <a:pathLst>
                <a:path w="5244388" h="717537">
                  <a:moveTo>
                    <a:pt x="0" y="0"/>
                  </a:moveTo>
                  <a:lnTo>
                    <a:pt x="5244388" y="0"/>
                  </a:lnTo>
                  <a:lnTo>
                    <a:pt x="5244388" y="717537"/>
                  </a:lnTo>
                  <a:lnTo>
                    <a:pt x="0" y="717537"/>
                  </a:lnTo>
                  <a:close/>
                </a:path>
              </a:pathLst>
            </a:custGeom>
            <a:solidFill>
              <a:srgbClr val="175169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5244387" cy="7937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5277846" y="0"/>
            <a:ext cx="2111659" cy="2074705"/>
          </a:xfrm>
          <a:custGeom>
            <a:avLst/>
            <a:gdLst/>
            <a:ahLst/>
            <a:cxnLst/>
            <a:rect l="l" t="t" r="r" b="b"/>
            <a:pathLst>
              <a:path w="2111659" h="2074705">
                <a:moveTo>
                  <a:pt x="0" y="0"/>
                </a:moveTo>
                <a:lnTo>
                  <a:pt x="2111659" y="0"/>
                </a:lnTo>
                <a:lnTo>
                  <a:pt x="2111659" y="2074705"/>
                </a:lnTo>
                <a:lnTo>
                  <a:pt x="0" y="2074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6" name="TextBox 6"/>
          <p:cNvSpPr txBox="1"/>
          <p:nvPr/>
        </p:nvSpPr>
        <p:spPr>
          <a:xfrm>
            <a:off x="1028700" y="446139"/>
            <a:ext cx="14172387" cy="14701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1010"/>
              </a:lnSpc>
              <a:spcBef>
                <a:spcPct val="0"/>
              </a:spcBef>
            </a:pPr>
            <a:r>
              <a:rPr lang="en-US" sz="10009" b="1" spc="330">
                <a:solidFill>
                  <a:srgbClr val="FBFAF1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ПОВТОРИМ!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1028700" y="2594492"/>
            <a:ext cx="8115300" cy="5185289"/>
            <a:chOff x="0" y="0"/>
            <a:chExt cx="10820400" cy="6913719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10820400" cy="6913719"/>
              <a:chOff x="0" y="0"/>
              <a:chExt cx="2473984" cy="1580758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2473984" cy="1580758"/>
              </a:xfrm>
              <a:custGeom>
                <a:avLst/>
                <a:gdLst/>
                <a:ahLst/>
                <a:cxnLst/>
                <a:rect l="l" t="t" r="r" b="b"/>
                <a:pathLst>
                  <a:path w="2473984" h="1580758">
                    <a:moveTo>
                      <a:pt x="0" y="0"/>
                    </a:moveTo>
                    <a:lnTo>
                      <a:pt x="2473984" y="0"/>
                    </a:lnTo>
                    <a:lnTo>
                      <a:pt x="2473984" y="1580758"/>
                    </a:lnTo>
                    <a:lnTo>
                      <a:pt x="0" y="1580758"/>
                    </a:lnTo>
                    <a:close/>
                  </a:path>
                </a:pathLst>
              </a:custGeom>
              <a:solidFill>
                <a:srgbClr val="9CB9A4"/>
              </a:solidFill>
              <a:ln w="47625" cap="sq">
                <a:solidFill>
                  <a:srgbClr val="2C9288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38100"/>
                <a:ext cx="2473984" cy="16188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885789" y="75881"/>
              <a:ext cx="9048823" cy="67430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719"/>
                </a:lnSpc>
              </a:pPr>
              <a:r>
                <a:rPr lang="en-US" sz="4799" b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Отрезок, который соединяет центр окружности и любую точку на самой окружности называется радиусом окружности.</a:t>
              </a:r>
            </a:p>
          </p:txBody>
        </p:sp>
      </p:grpSp>
      <p:sp>
        <p:nvSpPr>
          <p:cNvPr id="12" name="Freeform 12"/>
          <p:cNvSpPr/>
          <p:nvPr/>
        </p:nvSpPr>
        <p:spPr>
          <a:xfrm>
            <a:off x="10561329" y="3225105"/>
            <a:ext cx="6033195" cy="6033195"/>
          </a:xfrm>
          <a:custGeom>
            <a:avLst/>
            <a:gdLst/>
            <a:ahLst/>
            <a:cxnLst/>
            <a:rect l="l" t="t" r="r" b="b"/>
            <a:pathLst>
              <a:path w="6033195" h="6033195">
                <a:moveTo>
                  <a:pt x="0" y="0"/>
                </a:moveTo>
                <a:lnTo>
                  <a:pt x="6033195" y="0"/>
                </a:lnTo>
                <a:lnTo>
                  <a:pt x="6033195" y="6033195"/>
                </a:lnTo>
                <a:lnTo>
                  <a:pt x="0" y="60331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25" name="AutoShape 25"/>
          <p:cNvSpPr/>
          <p:nvPr/>
        </p:nvSpPr>
        <p:spPr>
          <a:xfrm>
            <a:off x="10561329" y="6153212"/>
            <a:ext cx="3064734" cy="92676"/>
          </a:xfrm>
          <a:prstGeom prst="line">
            <a:avLst/>
          </a:prstGeom>
          <a:ln w="114300" cap="flat">
            <a:solidFill>
              <a:srgbClr val="2C928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3" name="Freeform 13"/>
          <p:cNvSpPr/>
          <p:nvPr/>
        </p:nvSpPr>
        <p:spPr>
          <a:xfrm>
            <a:off x="13348036" y="6011812"/>
            <a:ext cx="459782" cy="459782"/>
          </a:xfrm>
          <a:custGeom>
            <a:avLst/>
            <a:gdLst/>
            <a:ahLst/>
            <a:cxnLst/>
            <a:rect l="l" t="t" r="r" b="b"/>
            <a:pathLst>
              <a:path w="459782" h="459782">
                <a:moveTo>
                  <a:pt x="0" y="0"/>
                </a:moveTo>
                <a:lnTo>
                  <a:pt x="459782" y="0"/>
                </a:lnTo>
                <a:lnTo>
                  <a:pt x="459782" y="459782"/>
                </a:lnTo>
                <a:lnTo>
                  <a:pt x="0" y="45978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822078" y="5721188"/>
            <a:ext cx="581248" cy="581248"/>
          </a:xfrm>
          <a:prstGeom prst="rect">
            <a:avLst/>
          </a:prstGeom>
        </p:spPr>
      </p:pic>
      <p:sp>
        <p:nvSpPr>
          <p:cNvPr id="26" name="Freeform 26"/>
          <p:cNvSpPr/>
          <p:nvPr/>
        </p:nvSpPr>
        <p:spPr>
          <a:xfrm>
            <a:off x="10391925" y="5935616"/>
            <a:ext cx="459782" cy="459782"/>
          </a:xfrm>
          <a:custGeom>
            <a:avLst/>
            <a:gdLst/>
            <a:ahLst/>
            <a:cxnLst/>
            <a:rect l="l" t="t" r="r" b="b"/>
            <a:pathLst>
              <a:path w="459782" h="459782">
                <a:moveTo>
                  <a:pt x="0" y="0"/>
                </a:moveTo>
                <a:lnTo>
                  <a:pt x="459782" y="0"/>
                </a:lnTo>
                <a:lnTo>
                  <a:pt x="459782" y="459782"/>
                </a:lnTo>
                <a:lnTo>
                  <a:pt x="0" y="45978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pic>
        <p:nvPicPr>
          <p:cNvPr id="27" name="Picture 2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14715" y="5965834"/>
            <a:ext cx="551738" cy="5517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16835" y="-481102"/>
            <a:ext cx="19912284" cy="2724397"/>
            <a:chOff x="0" y="0"/>
            <a:chExt cx="5244387" cy="71753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244388" cy="717537"/>
            </a:xfrm>
            <a:custGeom>
              <a:avLst/>
              <a:gdLst/>
              <a:ahLst/>
              <a:cxnLst/>
              <a:rect l="l" t="t" r="r" b="b"/>
              <a:pathLst>
                <a:path w="5244388" h="717537">
                  <a:moveTo>
                    <a:pt x="0" y="0"/>
                  </a:moveTo>
                  <a:lnTo>
                    <a:pt x="5244388" y="0"/>
                  </a:lnTo>
                  <a:lnTo>
                    <a:pt x="5244388" y="717537"/>
                  </a:lnTo>
                  <a:lnTo>
                    <a:pt x="0" y="717537"/>
                  </a:lnTo>
                  <a:close/>
                </a:path>
              </a:pathLst>
            </a:custGeom>
            <a:solidFill>
              <a:srgbClr val="175169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5244387" cy="7937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5277846" y="0"/>
            <a:ext cx="2111659" cy="2074705"/>
          </a:xfrm>
          <a:custGeom>
            <a:avLst/>
            <a:gdLst/>
            <a:ahLst/>
            <a:cxnLst/>
            <a:rect l="l" t="t" r="r" b="b"/>
            <a:pathLst>
              <a:path w="2111659" h="2074705">
                <a:moveTo>
                  <a:pt x="0" y="0"/>
                </a:moveTo>
                <a:lnTo>
                  <a:pt x="2111659" y="0"/>
                </a:lnTo>
                <a:lnTo>
                  <a:pt x="2111659" y="2074705"/>
                </a:lnTo>
                <a:lnTo>
                  <a:pt x="0" y="2074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6" name="TextBox 6"/>
          <p:cNvSpPr txBox="1"/>
          <p:nvPr/>
        </p:nvSpPr>
        <p:spPr>
          <a:xfrm>
            <a:off x="1028700" y="446139"/>
            <a:ext cx="14172387" cy="14701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1010"/>
              </a:lnSpc>
              <a:spcBef>
                <a:spcPct val="0"/>
              </a:spcBef>
            </a:pPr>
            <a:r>
              <a:rPr lang="en-US" sz="10009" b="1" spc="330">
                <a:solidFill>
                  <a:srgbClr val="FBFAF1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ПОВТОРИМ!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1028700" y="2594492"/>
            <a:ext cx="8115300" cy="3489839"/>
            <a:chOff x="0" y="0"/>
            <a:chExt cx="10820400" cy="4653119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10820400" cy="4653119"/>
              <a:chOff x="0" y="0"/>
              <a:chExt cx="2473984" cy="106389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2473984" cy="1063893"/>
              </a:xfrm>
              <a:custGeom>
                <a:avLst/>
                <a:gdLst/>
                <a:ahLst/>
                <a:cxnLst/>
                <a:rect l="l" t="t" r="r" b="b"/>
                <a:pathLst>
                  <a:path w="2473984" h="1063893">
                    <a:moveTo>
                      <a:pt x="0" y="0"/>
                    </a:moveTo>
                    <a:lnTo>
                      <a:pt x="2473984" y="0"/>
                    </a:lnTo>
                    <a:lnTo>
                      <a:pt x="2473984" y="1063893"/>
                    </a:lnTo>
                    <a:lnTo>
                      <a:pt x="0" y="1063893"/>
                    </a:lnTo>
                    <a:close/>
                  </a:path>
                </a:pathLst>
              </a:custGeom>
              <a:solidFill>
                <a:srgbClr val="9CB9A4"/>
              </a:solidFill>
              <a:ln w="47625" cap="sq">
                <a:solidFill>
                  <a:srgbClr val="2C9288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38100"/>
                <a:ext cx="2473984" cy="110199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885789" y="75881"/>
              <a:ext cx="9048823" cy="44824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719"/>
                </a:lnSpc>
              </a:pPr>
              <a:r>
                <a:rPr lang="en-US" sz="4799" b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Хорда – отрезок, соединяющий две любые точки окружности.</a:t>
              </a:r>
            </a:p>
          </p:txBody>
        </p:sp>
      </p:grpSp>
      <p:sp>
        <p:nvSpPr>
          <p:cNvPr id="12" name="Freeform 12"/>
          <p:cNvSpPr/>
          <p:nvPr/>
        </p:nvSpPr>
        <p:spPr>
          <a:xfrm>
            <a:off x="10561329" y="3225105"/>
            <a:ext cx="6033195" cy="6033195"/>
          </a:xfrm>
          <a:custGeom>
            <a:avLst/>
            <a:gdLst/>
            <a:ahLst/>
            <a:cxnLst/>
            <a:rect l="l" t="t" r="r" b="b"/>
            <a:pathLst>
              <a:path w="6033195" h="6033195">
                <a:moveTo>
                  <a:pt x="0" y="0"/>
                </a:moveTo>
                <a:lnTo>
                  <a:pt x="6033195" y="0"/>
                </a:lnTo>
                <a:lnTo>
                  <a:pt x="6033195" y="6033195"/>
                </a:lnTo>
                <a:lnTo>
                  <a:pt x="0" y="60331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3" name="Freeform 13"/>
          <p:cNvSpPr/>
          <p:nvPr/>
        </p:nvSpPr>
        <p:spPr>
          <a:xfrm>
            <a:off x="13348036" y="6011812"/>
            <a:ext cx="459782" cy="459782"/>
          </a:xfrm>
          <a:custGeom>
            <a:avLst/>
            <a:gdLst/>
            <a:ahLst/>
            <a:cxnLst/>
            <a:rect l="l" t="t" r="r" b="b"/>
            <a:pathLst>
              <a:path w="459782" h="459782">
                <a:moveTo>
                  <a:pt x="0" y="0"/>
                </a:moveTo>
                <a:lnTo>
                  <a:pt x="459782" y="0"/>
                </a:lnTo>
                <a:lnTo>
                  <a:pt x="459782" y="459782"/>
                </a:lnTo>
                <a:lnTo>
                  <a:pt x="0" y="45978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822078" y="5721188"/>
            <a:ext cx="581248" cy="581248"/>
          </a:xfrm>
          <a:prstGeom prst="rect">
            <a:avLst/>
          </a:prstGeom>
        </p:spPr>
      </p:pic>
      <p:sp>
        <p:nvSpPr>
          <p:cNvPr id="22" name="Freeform 22"/>
          <p:cNvSpPr/>
          <p:nvPr/>
        </p:nvSpPr>
        <p:spPr>
          <a:xfrm>
            <a:off x="15572872" y="7996312"/>
            <a:ext cx="459782" cy="459782"/>
          </a:xfrm>
          <a:custGeom>
            <a:avLst/>
            <a:gdLst/>
            <a:ahLst/>
            <a:cxnLst/>
            <a:rect l="l" t="t" r="r" b="b"/>
            <a:pathLst>
              <a:path w="459782" h="459782">
                <a:moveTo>
                  <a:pt x="0" y="0"/>
                </a:moveTo>
                <a:lnTo>
                  <a:pt x="459782" y="0"/>
                </a:lnTo>
                <a:lnTo>
                  <a:pt x="459782" y="459782"/>
                </a:lnTo>
                <a:lnTo>
                  <a:pt x="0" y="45978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781937" y="8588041"/>
            <a:ext cx="601896" cy="560098"/>
          </a:xfrm>
          <a:prstGeom prst="rect">
            <a:avLst/>
          </a:prstGeom>
        </p:spPr>
      </p:pic>
      <p:sp>
        <p:nvSpPr>
          <p:cNvPr id="34" name="AutoShape 34"/>
          <p:cNvSpPr/>
          <p:nvPr/>
        </p:nvSpPr>
        <p:spPr>
          <a:xfrm flipV="1">
            <a:off x="15802763" y="4227294"/>
            <a:ext cx="0" cy="3828012"/>
          </a:xfrm>
          <a:prstGeom prst="line">
            <a:avLst/>
          </a:prstGeom>
          <a:ln w="114300" cap="flat">
            <a:solidFill>
              <a:srgbClr val="175169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35" name="Freeform 35"/>
          <p:cNvSpPr/>
          <p:nvPr/>
        </p:nvSpPr>
        <p:spPr>
          <a:xfrm>
            <a:off x="15597227" y="3997403"/>
            <a:ext cx="459782" cy="459782"/>
          </a:xfrm>
          <a:custGeom>
            <a:avLst/>
            <a:gdLst/>
            <a:ahLst/>
            <a:cxnLst/>
            <a:rect l="l" t="t" r="r" b="b"/>
            <a:pathLst>
              <a:path w="459782" h="459782">
                <a:moveTo>
                  <a:pt x="0" y="0"/>
                </a:moveTo>
                <a:lnTo>
                  <a:pt x="459782" y="0"/>
                </a:lnTo>
                <a:lnTo>
                  <a:pt x="459782" y="459782"/>
                </a:lnTo>
                <a:lnTo>
                  <a:pt x="0" y="45978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pic>
        <p:nvPicPr>
          <p:cNvPr id="36" name="Picture 3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17706" y="3713174"/>
            <a:ext cx="652055" cy="5684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16835" y="-481102"/>
            <a:ext cx="19912284" cy="2724397"/>
            <a:chOff x="0" y="0"/>
            <a:chExt cx="5244387" cy="71753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244388" cy="717537"/>
            </a:xfrm>
            <a:custGeom>
              <a:avLst/>
              <a:gdLst/>
              <a:ahLst/>
              <a:cxnLst/>
              <a:rect l="l" t="t" r="r" b="b"/>
              <a:pathLst>
                <a:path w="5244388" h="717537">
                  <a:moveTo>
                    <a:pt x="0" y="0"/>
                  </a:moveTo>
                  <a:lnTo>
                    <a:pt x="5244388" y="0"/>
                  </a:lnTo>
                  <a:lnTo>
                    <a:pt x="5244388" y="717537"/>
                  </a:lnTo>
                  <a:lnTo>
                    <a:pt x="0" y="717537"/>
                  </a:lnTo>
                  <a:close/>
                </a:path>
              </a:pathLst>
            </a:custGeom>
            <a:solidFill>
              <a:srgbClr val="175169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5244387" cy="7937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5277846" y="0"/>
            <a:ext cx="2111659" cy="2074705"/>
          </a:xfrm>
          <a:custGeom>
            <a:avLst/>
            <a:gdLst/>
            <a:ahLst/>
            <a:cxnLst/>
            <a:rect l="l" t="t" r="r" b="b"/>
            <a:pathLst>
              <a:path w="2111659" h="2074705">
                <a:moveTo>
                  <a:pt x="0" y="0"/>
                </a:moveTo>
                <a:lnTo>
                  <a:pt x="2111659" y="0"/>
                </a:lnTo>
                <a:lnTo>
                  <a:pt x="2111659" y="2074705"/>
                </a:lnTo>
                <a:lnTo>
                  <a:pt x="0" y="2074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6" name="TextBox 6"/>
          <p:cNvSpPr txBox="1"/>
          <p:nvPr/>
        </p:nvSpPr>
        <p:spPr>
          <a:xfrm>
            <a:off x="1028700" y="446139"/>
            <a:ext cx="14172387" cy="14701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1010"/>
              </a:lnSpc>
              <a:spcBef>
                <a:spcPct val="0"/>
              </a:spcBef>
            </a:pPr>
            <a:r>
              <a:rPr lang="en-US" sz="10009" b="1" spc="330">
                <a:solidFill>
                  <a:srgbClr val="FBFAF1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ПОВТОРИМ!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1028700" y="2451095"/>
            <a:ext cx="8115300" cy="3489839"/>
            <a:chOff x="0" y="0"/>
            <a:chExt cx="10820400" cy="4653119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10820400" cy="4653119"/>
              <a:chOff x="0" y="0"/>
              <a:chExt cx="2473984" cy="106389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2473984" cy="1063893"/>
              </a:xfrm>
              <a:custGeom>
                <a:avLst/>
                <a:gdLst/>
                <a:ahLst/>
                <a:cxnLst/>
                <a:rect l="l" t="t" r="r" b="b"/>
                <a:pathLst>
                  <a:path w="2473984" h="1063893">
                    <a:moveTo>
                      <a:pt x="0" y="0"/>
                    </a:moveTo>
                    <a:lnTo>
                      <a:pt x="2473984" y="0"/>
                    </a:lnTo>
                    <a:lnTo>
                      <a:pt x="2473984" y="1063893"/>
                    </a:lnTo>
                    <a:lnTo>
                      <a:pt x="0" y="1063893"/>
                    </a:lnTo>
                    <a:close/>
                  </a:path>
                </a:pathLst>
              </a:custGeom>
              <a:solidFill>
                <a:srgbClr val="9CB9A4"/>
              </a:solidFill>
              <a:ln w="47625" cap="sq">
                <a:solidFill>
                  <a:srgbClr val="2C9288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38100"/>
                <a:ext cx="2473984" cy="110199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885789" y="75881"/>
              <a:ext cx="9048823" cy="44824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719"/>
                </a:lnSpc>
              </a:pPr>
              <a:r>
                <a:rPr lang="en-US" sz="4799" b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Диаметр – отрезок, проходящий через центр и соединяющий две точки окружности.</a:t>
              </a:r>
            </a:p>
          </p:txBody>
        </p:sp>
      </p:grpSp>
      <p:sp>
        <p:nvSpPr>
          <p:cNvPr id="12" name="Freeform 12"/>
          <p:cNvSpPr/>
          <p:nvPr/>
        </p:nvSpPr>
        <p:spPr>
          <a:xfrm>
            <a:off x="10561329" y="3225105"/>
            <a:ext cx="6033195" cy="6033195"/>
          </a:xfrm>
          <a:custGeom>
            <a:avLst/>
            <a:gdLst/>
            <a:ahLst/>
            <a:cxnLst/>
            <a:rect l="l" t="t" r="r" b="b"/>
            <a:pathLst>
              <a:path w="6033195" h="6033195">
                <a:moveTo>
                  <a:pt x="0" y="0"/>
                </a:moveTo>
                <a:lnTo>
                  <a:pt x="6033195" y="0"/>
                </a:lnTo>
                <a:lnTo>
                  <a:pt x="6033195" y="6033195"/>
                </a:lnTo>
                <a:lnTo>
                  <a:pt x="0" y="60331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3" name="Freeform 13"/>
          <p:cNvSpPr/>
          <p:nvPr/>
        </p:nvSpPr>
        <p:spPr>
          <a:xfrm>
            <a:off x="13348036" y="6011812"/>
            <a:ext cx="459782" cy="459782"/>
          </a:xfrm>
          <a:custGeom>
            <a:avLst/>
            <a:gdLst/>
            <a:ahLst/>
            <a:cxnLst/>
            <a:rect l="l" t="t" r="r" b="b"/>
            <a:pathLst>
              <a:path w="459782" h="459782">
                <a:moveTo>
                  <a:pt x="0" y="0"/>
                </a:moveTo>
                <a:lnTo>
                  <a:pt x="459782" y="0"/>
                </a:lnTo>
                <a:lnTo>
                  <a:pt x="459782" y="459782"/>
                </a:lnTo>
                <a:lnTo>
                  <a:pt x="0" y="45978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822078" y="5721188"/>
            <a:ext cx="581248" cy="581248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13577927" y="3263205"/>
            <a:ext cx="0" cy="6116830"/>
          </a:xfrm>
          <a:prstGeom prst="line">
            <a:avLst/>
          </a:prstGeom>
          <a:ln w="114300" cap="flat">
            <a:solidFill>
              <a:srgbClr val="EB5B45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7" name="Freeform 17"/>
          <p:cNvSpPr/>
          <p:nvPr/>
        </p:nvSpPr>
        <p:spPr>
          <a:xfrm>
            <a:off x="13348036" y="3033314"/>
            <a:ext cx="459782" cy="459782"/>
          </a:xfrm>
          <a:custGeom>
            <a:avLst/>
            <a:gdLst/>
            <a:ahLst/>
            <a:cxnLst/>
            <a:rect l="l" t="t" r="r" b="b"/>
            <a:pathLst>
              <a:path w="459782" h="459782">
                <a:moveTo>
                  <a:pt x="0" y="0"/>
                </a:moveTo>
                <a:lnTo>
                  <a:pt x="459782" y="0"/>
                </a:lnTo>
                <a:lnTo>
                  <a:pt x="459782" y="459783"/>
                </a:lnTo>
                <a:lnTo>
                  <a:pt x="0" y="45978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8" name="Freeform 18"/>
          <p:cNvSpPr/>
          <p:nvPr/>
        </p:nvSpPr>
        <p:spPr>
          <a:xfrm>
            <a:off x="13348036" y="8986194"/>
            <a:ext cx="459782" cy="459782"/>
          </a:xfrm>
          <a:custGeom>
            <a:avLst/>
            <a:gdLst/>
            <a:ahLst/>
            <a:cxnLst/>
            <a:rect l="l" t="t" r="r" b="b"/>
            <a:pathLst>
              <a:path w="459782" h="459782">
                <a:moveTo>
                  <a:pt x="0" y="0"/>
                </a:moveTo>
                <a:lnTo>
                  <a:pt x="459782" y="0"/>
                </a:lnTo>
                <a:lnTo>
                  <a:pt x="459782" y="459782"/>
                </a:lnTo>
                <a:lnTo>
                  <a:pt x="0" y="45978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302058" y="2453385"/>
            <a:ext cx="551738" cy="551738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226820" y="9644633"/>
            <a:ext cx="702212" cy="576817"/>
          </a:xfrm>
          <a:prstGeom prst="rect">
            <a:avLst/>
          </a:prstGeom>
        </p:spPr>
      </p:pic>
      <p:grpSp>
        <p:nvGrpSpPr>
          <p:cNvPr id="41" name="Group 41"/>
          <p:cNvGrpSpPr/>
          <p:nvPr/>
        </p:nvGrpSpPr>
        <p:grpSpPr>
          <a:xfrm>
            <a:off x="1028700" y="7604653"/>
            <a:ext cx="8115300" cy="2452249"/>
            <a:chOff x="0" y="0"/>
            <a:chExt cx="10820400" cy="3269665"/>
          </a:xfrm>
        </p:grpSpPr>
        <p:grpSp>
          <p:nvGrpSpPr>
            <p:cNvPr id="42" name="Group 42"/>
            <p:cNvGrpSpPr/>
            <p:nvPr/>
          </p:nvGrpSpPr>
          <p:grpSpPr>
            <a:xfrm>
              <a:off x="0" y="0"/>
              <a:ext cx="10820400" cy="3269665"/>
              <a:chOff x="0" y="0"/>
              <a:chExt cx="2473984" cy="747579"/>
            </a:xfrm>
          </p:grpSpPr>
          <p:sp>
            <p:nvSpPr>
              <p:cNvPr id="43" name="Freeform 43"/>
              <p:cNvSpPr/>
              <p:nvPr/>
            </p:nvSpPr>
            <p:spPr>
              <a:xfrm>
                <a:off x="0" y="0"/>
                <a:ext cx="2473984" cy="747579"/>
              </a:xfrm>
              <a:custGeom>
                <a:avLst/>
                <a:gdLst/>
                <a:ahLst/>
                <a:cxnLst/>
                <a:rect l="l" t="t" r="r" b="b"/>
                <a:pathLst>
                  <a:path w="2473984" h="747579">
                    <a:moveTo>
                      <a:pt x="0" y="0"/>
                    </a:moveTo>
                    <a:lnTo>
                      <a:pt x="2473984" y="0"/>
                    </a:lnTo>
                    <a:lnTo>
                      <a:pt x="2473984" y="747579"/>
                    </a:lnTo>
                    <a:lnTo>
                      <a:pt x="0" y="747579"/>
                    </a:lnTo>
                    <a:close/>
                  </a:path>
                </a:pathLst>
              </a:custGeom>
              <a:solidFill>
                <a:srgbClr val="568399"/>
              </a:solidFill>
              <a:ln w="47625" cap="sq">
                <a:solidFill>
                  <a:srgbClr val="175169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" name="TextBox 44"/>
              <p:cNvSpPr txBox="1"/>
              <p:nvPr/>
            </p:nvSpPr>
            <p:spPr>
              <a:xfrm>
                <a:off x="0" y="-38100"/>
                <a:ext cx="2473984" cy="78567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45" name="TextBox 45"/>
            <p:cNvSpPr txBox="1"/>
            <p:nvPr/>
          </p:nvSpPr>
          <p:spPr>
            <a:xfrm>
              <a:off x="885789" y="94931"/>
              <a:ext cx="9048823" cy="30799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160"/>
                </a:lnSpc>
              </a:pPr>
              <a:r>
                <a:rPr lang="en-US" sz="4400" b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Диаметр окружности в два раза больше её радиуса.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16835" y="-481102"/>
            <a:ext cx="19912284" cy="2724397"/>
            <a:chOff x="0" y="0"/>
            <a:chExt cx="5244387" cy="71753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244388" cy="717537"/>
            </a:xfrm>
            <a:custGeom>
              <a:avLst/>
              <a:gdLst/>
              <a:ahLst/>
              <a:cxnLst/>
              <a:rect l="l" t="t" r="r" b="b"/>
              <a:pathLst>
                <a:path w="5244388" h="717537">
                  <a:moveTo>
                    <a:pt x="0" y="0"/>
                  </a:moveTo>
                  <a:lnTo>
                    <a:pt x="5244388" y="0"/>
                  </a:lnTo>
                  <a:lnTo>
                    <a:pt x="5244388" y="717537"/>
                  </a:lnTo>
                  <a:lnTo>
                    <a:pt x="0" y="717537"/>
                  </a:lnTo>
                  <a:close/>
                </a:path>
              </a:pathLst>
            </a:custGeom>
            <a:solidFill>
              <a:srgbClr val="175169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5244387" cy="7937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5277846" y="0"/>
            <a:ext cx="2111659" cy="2074705"/>
          </a:xfrm>
          <a:custGeom>
            <a:avLst/>
            <a:gdLst/>
            <a:ahLst/>
            <a:cxnLst/>
            <a:rect l="l" t="t" r="r" b="b"/>
            <a:pathLst>
              <a:path w="2111659" h="2074705">
                <a:moveTo>
                  <a:pt x="0" y="0"/>
                </a:moveTo>
                <a:lnTo>
                  <a:pt x="2111659" y="0"/>
                </a:lnTo>
                <a:lnTo>
                  <a:pt x="2111659" y="2074705"/>
                </a:lnTo>
                <a:lnTo>
                  <a:pt x="0" y="2074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1" name="TextBox 31"/>
          <p:cNvSpPr txBox="1"/>
          <p:nvPr/>
        </p:nvSpPr>
        <p:spPr>
          <a:xfrm>
            <a:off x="1063344" y="-310642"/>
            <a:ext cx="14172387" cy="24397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801"/>
              </a:lnSpc>
              <a:spcBef>
                <a:spcPct val="0"/>
              </a:spcBef>
            </a:pPr>
            <a:r>
              <a:rPr lang="en-US" sz="8000" b="1" spc="294" dirty="0">
                <a:solidFill>
                  <a:srgbClr val="FBFAF1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РАБОТАЕМ </a:t>
            </a:r>
            <a:r>
              <a:rPr lang="ru-RU" sz="8000" b="1" spc="294" dirty="0">
                <a:solidFill>
                  <a:srgbClr val="FBFAF1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С ДОМАШНИМ ЗАДАНИЕМ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DC4109A-C931-4E6A-A1F5-A04F96887F53}"/>
              </a:ext>
            </a:extLst>
          </p:cNvPr>
          <p:cNvGrpSpPr/>
          <p:nvPr/>
        </p:nvGrpSpPr>
        <p:grpSpPr>
          <a:xfrm>
            <a:off x="1522263" y="2724397"/>
            <a:ext cx="15867242" cy="2071832"/>
            <a:chOff x="0" y="0"/>
            <a:chExt cx="21156322" cy="2762442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E0D2E84B-319C-46B6-9FF8-7089891F2893}"/>
                </a:ext>
              </a:extLst>
            </p:cNvPr>
            <p:cNvGrpSpPr/>
            <p:nvPr/>
          </p:nvGrpSpPr>
          <p:grpSpPr>
            <a:xfrm>
              <a:off x="0" y="0"/>
              <a:ext cx="21156322" cy="2762442"/>
              <a:chOff x="0" y="0"/>
              <a:chExt cx="4837198" cy="631607"/>
            </a:xfrm>
          </p:grpSpPr>
          <p:sp>
            <p:nvSpPr>
              <p:cNvPr id="40" name="Freeform 38">
                <a:extLst>
                  <a:ext uri="{FF2B5EF4-FFF2-40B4-BE49-F238E27FC236}">
                    <a16:creationId xmlns:a16="http://schemas.microsoft.com/office/drawing/2014/main" id="{351DF8EE-4740-4473-8DF1-98E8DF2590C1}"/>
                  </a:ext>
                </a:extLst>
              </p:cNvPr>
              <p:cNvSpPr/>
              <p:nvPr/>
            </p:nvSpPr>
            <p:spPr>
              <a:xfrm>
                <a:off x="0" y="0"/>
                <a:ext cx="4837198" cy="631607"/>
              </a:xfrm>
              <a:custGeom>
                <a:avLst/>
                <a:gdLst/>
                <a:ahLst/>
                <a:cxnLst/>
                <a:rect l="l" t="t" r="r" b="b"/>
                <a:pathLst>
                  <a:path w="4837198" h="631607">
                    <a:moveTo>
                      <a:pt x="0" y="0"/>
                    </a:moveTo>
                    <a:lnTo>
                      <a:pt x="4837198" y="0"/>
                    </a:lnTo>
                    <a:lnTo>
                      <a:pt x="4837198" y="631607"/>
                    </a:lnTo>
                    <a:lnTo>
                      <a:pt x="0" y="631607"/>
                    </a:lnTo>
                    <a:close/>
                  </a:path>
                </a:pathLst>
              </a:custGeom>
              <a:solidFill>
                <a:srgbClr val="9CB9A4"/>
              </a:solidFill>
              <a:ln w="47625" cap="sq">
                <a:solidFill>
                  <a:srgbClr val="2C9288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" name="TextBox 39">
                <a:extLst>
                  <a:ext uri="{FF2B5EF4-FFF2-40B4-BE49-F238E27FC236}">
                    <a16:creationId xmlns:a16="http://schemas.microsoft.com/office/drawing/2014/main" id="{A89C59C1-FC81-4853-A30A-18A883AE531A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4837198" cy="66970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39" name="TextBox 40">
              <a:extLst>
                <a:ext uri="{FF2B5EF4-FFF2-40B4-BE49-F238E27FC236}">
                  <a16:creationId xmlns:a16="http://schemas.microsoft.com/office/drawing/2014/main" id="{D83F93AA-E0E9-4287-9233-48DAF856CEF6}"/>
                </a:ext>
              </a:extLst>
            </p:cNvPr>
            <p:cNvSpPr txBox="1"/>
            <p:nvPr/>
          </p:nvSpPr>
          <p:spPr>
            <a:xfrm>
              <a:off x="313155" y="208376"/>
              <a:ext cx="20530013" cy="22218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719"/>
                </a:lnSpc>
              </a:pPr>
              <a:r>
                <a:rPr lang="en-US" sz="4799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Для</a:t>
              </a:r>
              <a:r>
                <a:rPr lang="en-US" sz="4799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4799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всех</a:t>
              </a:r>
              <a:r>
                <a:rPr lang="en-US" sz="4799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4799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окружностей</a:t>
              </a:r>
              <a:r>
                <a:rPr lang="en-US" sz="4799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4799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отношение</a:t>
              </a:r>
              <a:r>
                <a:rPr lang="en-US" sz="4799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4799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длины</a:t>
              </a:r>
              <a:r>
                <a:rPr lang="en-US" sz="4799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4799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окружности</a:t>
              </a:r>
              <a:r>
                <a:rPr lang="en-US" sz="4799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к </a:t>
              </a:r>
              <a:r>
                <a:rPr lang="en-US" sz="4799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длине</a:t>
              </a:r>
              <a:r>
                <a:rPr lang="en-US" sz="4799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4799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её</a:t>
              </a:r>
              <a:r>
                <a:rPr lang="en-US" sz="4799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4799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диаметра</a:t>
              </a:r>
              <a:r>
                <a:rPr lang="en-US" sz="4799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4799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является</a:t>
              </a:r>
              <a:r>
                <a:rPr lang="en-US" sz="4799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4799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одним</a:t>
              </a:r>
              <a:r>
                <a:rPr lang="en-US" sz="4799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и </a:t>
              </a:r>
              <a:r>
                <a:rPr lang="en-US" sz="4799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тем</a:t>
              </a:r>
              <a:r>
                <a:rPr lang="en-US" sz="4799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4799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же</a:t>
              </a:r>
              <a:r>
                <a:rPr lang="en-US" sz="4799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4799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числом</a:t>
              </a:r>
              <a:r>
                <a:rPr lang="en-US" sz="4799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. 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755FE95C-632A-4903-8292-58CF7CF03B9F}"/>
                  </a:ext>
                </a:extLst>
              </p:cNvPr>
              <p:cNvSpPr txBox="1"/>
              <p:nvPr/>
            </p:nvSpPr>
            <p:spPr>
              <a:xfrm>
                <a:off x="1522262" y="5047518"/>
                <a:ext cx="12346138" cy="5078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Отношение длины окружности к ее диаметру – величина постоянная и не зависит от размеров окружности. Число, выражающее это отношение принято называть греческой буквой </a:t>
                </a:r>
                <a14:m>
                  <m:oMath xmlns:m="http://schemas.openxmlformats.org/officeDocument/2006/math">
                    <m:r>
                      <a:rPr lang="ru-RU" sz="36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𝝅</m:t>
                    </m:r>
                  </m:oMath>
                </a14:m>
                <a:r>
                  <a:rPr lang="ru-RU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(пи) – первой буквой слова «периферия» (гр. – окружность).</a:t>
                </a:r>
              </a:p>
              <a:p>
                <a:r>
                  <a:rPr lang="ru-RU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Общеупотребительным такое обозначение стало с середины 18 века. Число выражается бесконечной </a:t>
                </a:r>
                <a:r>
                  <a:rPr lang="ru-RU" sz="3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непериодичной</a:t>
                </a:r>
                <a:r>
                  <a:rPr lang="ru-RU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десятичной дробью и приближенно равно 3,141592653589…..</a:t>
                </a: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755FE95C-632A-4903-8292-58CF7CF03B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2262" y="5047518"/>
                <a:ext cx="12346138" cy="5078313"/>
              </a:xfrm>
              <a:prstGeom prst="rect">
                <a:avLst/>
              </a:prstGeom>
              <a:blipFill>
                <a:blip r:embed="rId4"/>
                <a:stretch>
                  <a:fillRect l="-1531" t="-1921" r="-1383" b="-348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9CFB4D02-7D60-4CDA-983F-33D96CD97D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68400" y="6667500"/>
            <a:ext cx="4572000" cy="2571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16835" y="-481102"/>
            <a:ext cx="19912284" cy="2724397"/>
            <a:chOff x="0" y="0"/>
            <a:chExt cx="5244387" cy="71753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244388" cy="717537"/>
            </a:xfrm>
            <a:custGeom>
              <a:avLst/>
              <a:gdLst/>
              <a:ahLst/>
              <a:cxnLst/>
              <a:rect l="l" t="t" r="r" b="b"/>
              <a:pathLst>
                <a:path w="5244388" h="717537">
                  <a:moveTo>
                    <a:pt x="0" y="0"/>
                  </a:moveTo>
                  <a:lnTo>
                    <a:pt x="5244388" y="0"/>
                  </a:lnTo>
                  <a:lnTo>
                    <a:pt x="5244388" y="717537"/>
                  </a:lnTo>
                  <a:lnTo>
                    <a:pt x="0" y="717537"/>
                  </a:lnTo>
                  <a:close/>
                </a:path>
              </a:pathLst>
            </a:custGeom>
            <a:solidFill>
              <a:srgbClr val="EB5B45"/>
            </a:solidFill>
          </p:spPr>
          <p:txBody>
            <a:bodyPr/>
            <a:lstStyle/>
            <a:p>
              <a:endParaRPr lang="ru-RU" sz="200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5244387" cy="7937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 sz="2000"/>
            </a:p>
          </p:txBody>
        </p:sp>
      </p:grpSp>
      <p:sp>
        <p:nvSpPr>
          <p:cNvPr id="5" name="Freeform 5"/>
          <p:cNvSpPr/>
          <p:nvPr/>
        </p:nvSpPr>
        <p:spPr>
          <a:xfrm>
            <a:off x="15277846" y="0"/>
            <a:ext cx="2111659" cy="2074705"/>
          </a:xfrm>
          <a:custGeom>
            <a:avLst/>
            <a:gdLst/>
            <a:ahLst/>
            <a:cxnLst/>
            <a:rect l="l" t="t" r="r" b="b"/>
            <a:pathLst>
              <a:path w="2111659" h="2074705">
                <a:moveTo>
                  <a:pt x="0" y="0"/>
                </a:moveTo>
                <a:lnTo>
                  <a:pt x="2111659" y="0"/>
                </a:lnTo>
                <a:lnTo>
                  <a:pt x="2111659" y="2074705"/>
                </a:lnTo>
                <a:lnTo>
                  <a:pt x="0" y="2074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6" name="Freeform 6"/>
          <p:cNvSpPr/>
          <p:nvPr/>
        </p:nvSpPr>
        <p:spPr>
          <a:xfrm>
            <a:off x="13921990" y="4931456"/>
            <a:ext cx="459782" cy="459782"/>
          </a:xfrm>
          <a:custGeom>
            <a:avLst/>
            <a:gdLst/>
            <a:ahLst/>
            <a:cxnLst/>
            <a:rect l="l" t="t" r="r" b="b"/>
            <a:pathLst>
              <a:path w="459782" h="459782">
                <a:moveTo>
                  <a:pt x="0" y="0"/>
                </a:moveTo>
                <a:lnTo>
                  <a:pt x="459782" y="0"/>
                </a:lnTo>
                <a:lnTo>
                  <a:pt x="459782" y="459782"/>
                </a:lnTo>
                <a:lnTo>
                  <a:pt x="0" y="45978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328077" y="4636998"/>
            <a:ext cx="581248" cy="581248"/>
          </a:xfrm>
          <a:prstGeom prst="rect">
            <a:avLst/>
          </a:prstGeom>
        </p:spPr>
      </p:pic>
      <p:sp>
        <p:nvSpPr>
          <p:cNvPr id="8" name="Freeform 8"/>
          <p:cNvSpPr/>
          <p:nvPr/>
        </p:nvSpPr>
        <p:spPr>
          <a:xfrm>
            <a:off x="11513682" y="2435690"/>
            <a:ext cx="5152772" cy="5152772"/>
          </a:xfrm>
          <a:custGeom>
            <a:avLst/>
            <a:gdLst/>
            <a:ahLst/>
            <a:cxnLst/>
            <a:rect l="l" t="t" r="r" b="b"/>
            <a:pathLst>
              <a:path w="5152772" h="5152772">
                <a:moveTo>
                  <a:pt x="0" y="0"/>
                </a:moveTo>
                <a:lnTo>
                  <a:pt x="5152772" y="0"/>
                </a:lnTo>
                <a:lnTo>
                  <a:pt x="5152772" y="5152772"/>
                </a:lnTo>
                <a:lnTo>
                  <a:pt x="0" y="515277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9" name="Freeform 9"/>
          <p:cNvSpPr/>
          <p:nvPr/>
        </p:nvSpPr>
        <p:spPr>
          <a:xfrm>
            <a:off x="16436160" y="4931456"/>
            <a:ext cx="459782" cy="459782"/>
          </a:xfrm>
          <a:custGeom>
            <a:avLst/>
            <a:gdLst/>
            <a:ahLst/>
            <a:cxnLst/>
            <a:rect l="l" t="t" r="r" b="b"/>
            <a:pathLst>
              <a:path w="459782" h="459782">
                <a:moveTo>
                  <a:pt x="0" y="0"/>
                </a:moveTo>
                <a:lnTo>
                  <a:pt x="459782" y="0"/>
                </a:lnTo>
                <a:lnTo>
                  <a:pt x="459782" y="459782"/>
                </a:lnTo>
                <a:lnTo>
                  <a:pt x="0" y="45978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744827" y="4356261"/>
            <a:ext cx="898292" cy="634088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4158041" y="2508768"/>
            <a:ext cx="0" cy="4976306"/>
          </a:xfrm>
          <a:prstGeom prst="line">
            <a:avLst/>
          </a:prstGeom>
          <a:ln w="114300" cap="flat">
            <a:solidFill>
              <a:srgbClr val="EB5B45"/>
            </a:solidFill>
            <a:prstDash val="solid"/>
            <a:headEnd type="arrow" w="med" len="sm"/>
            <a:tailEnd type="arrow" w="med" len="sm"/>
          </a:ln>
        </p:spPr>
        <p:txBody>
          <a:bodyPr/>
          <a:lstStyle/>
          <a:p>
            <a:endParaRPr lang="ru-RU"/>
          </a:p>
        </p:txBody>
      </p:sp>
      <p:grpSp>
        <p:nvGrpSpPr>
          <p:cNvPr id="16" name="Group 16"/>
          <p:cNvGrpSpPr/>
          <p:nvPr/>
        </p:nvGrpSpPr>
        <p:grpSpPr>
          <a:xfrm>
            <a:off x="1413886" y="4353440"/>
            <a:ext cx="6282257" cy="2882357"/>
            <a:chOff x="0" y="-38100"/>
            <a:chExt cx="1654586" cy="759140"/>
          </a:xfrm>
        </p:grpSpPr>
        <p:sp>
          <p:nvSpPr>
            <p:cNvPr id="17" name="Freeform 17"/>
            <p:cNvSpPr/>
            <p:nvPr/>
          </p:nvSpPr>
          <p:spPr>
            <a:xfrm>
              <a:off x="745352" y="109521"/>
              <a:ext cx="909234" cy="611519"/>
            </a:xfrm>
            <a:custGeom>
              <a:avLst/>
              <a:gdLst/>
              <a:ahLst/>
              <a:cxnLst/>
              <a:rect l="l" t="t" r="r" b="b"/>
              <a:pathLst>
                <a:path w="909234" h="611519">
                  <a:moveTo>
                    <a:pt x="67277" y="0"/>
                  </a:moveTo>
                  <a:lnTo>
                    <a:pt x="841957" y="0"/>
                  </a:lnTo>
                  <a:cubicBezTo>
                    <a:pt x="859800" y="0"/>
                    <a:pt x="876912" y="7088"/>
                    <a:pt x="889529" y="19705"/>
                  </a:cubicBezTo>
                  <a:cubicBezTo>
                    <a:pt x="902146" y="32322"/>
                    <a:pt x="909234" y="49434"/>
                    <a:pt x="909234" y="67277"/>
                  </a:cubicBezTo>
                  <a:lnTo>
                    <a:pt x="909234" y="544241"/>
                  </a:lnTo>
                  <a:cubicBezTo>
                    <a:pt x="909234" y="562084"/>
                    <a:pt x="902146" y="579197"/>
                    <a:pt x="889529" y="591813"/>
                  </a:cubicBezTo>
                  <a:cubicBezTo>
                    <a:pt x="876912" y="604430"/>
                    <a:pt x="859800" y="611519"/>
                    <a:pt x="841957" y="611519"/>
                  </a:cubicBezTo>
                  <a:lnTo>
                    <a:pt x="67277" y="611519"/>
                  </a:lnTo>
                  <a:cubicBezTo>
                    <a:pt x="49434" y="611519"/>
                    <a:pt x="32322" y="604430"/>
                    <a:pt x="19705" y="591813"/>
                  </a:cubicBezTo>
                  <a:cubicBezTo>
                    <a:pt x="7088" y="579197"/>
                    <a:pt x="0" y="562084"/>
                    <a:pt x="0" y="544241"/>
                  </a:cubicBezTo>
                  <a:lnTo>
                    <a:pt x="0" y="67277"/>
                  </a:lnTo>
                  <a:cubicBezTo>
                    <a:pt x="0" y="49434"/>
                    <a:pt x="7088" y="32322"/>
                    <a:pt x="19705" y="19705"/>
                  </a:cubicBezTo>
                  <a:cubicBezTo>
                    <a:pt x="32322" y="7088"/>
                    <a:pt x="49434" y="0"/>
                    <a:pt x="67277" y="0"/>
                  </a:cubicBezTo>
                  <a:close/>
                </a:path>
              </a:pathLst>
            </a:custGeom>
            <a:solidFill>
              <a:srgbClr val="FBFCF9"/>
            </a:solidFill>
            <a:ln w="85725" cap="rnd">
              <a:solidFill>
                <a:srgbClr val="DD7664"/>
              </a:solidFill>
              <a:prstDash val="solid"/>
              <a:rou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909234" cy="64961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pic>
        <p:nvPicPr>
          <p:cNvPr id="19" name="Picture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76649" y="4834615"/>
            <a:ext cx="3186740" cy="2336942"/>
          </a:xfrm>
          <a:prstGeom prst="rect">
            <a:avLst/>
          </a:prstGeom>
        </p:spPr>
      </p:pic>
      <p:grpSp>
        <p:nvGrpSpPr>
          <p:cNvPr id="26" name="Group 26"/>
          <p:cNvGrpSpPr/>
          <p:nvPr/>
        </p:nvGrpSpPr>
        <p:grpSpPr>
          <a:xfrm>
            <a:off x="1174620" y="7514817"/>
            <a:ext cx="4590912" cy="1805819"/>
            <a:chOff x="0" y="0"/>
            <a:chExt cx="1209129" cy="475607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209129" cy="475607"/>
            </a:xfrm>
            <a:custGeom>
              <a:avLst/>
              <a:gdLst/>
              <a:ahLst/>
              <a:cxnLst/>
              <a:rect l="l" t="t" r="r" b="b"/>
              <a:pathLst>
                <a:path w="1209129" h="475607">
                  <a:moveTo>
                    <a:pt x="50591" y="0"/>
                  </a:moveTo>
                  <a:lnTo>
                    <a:pt x="1158538" y="0"/>
                  </a:lnTo>
                  <a:cubicBezTo>
                    <a:pt x="1186479" y="0"/>
                    <a:pt x="1209129" y="22650"/>
                    <a:pt x="1209129" y="50591"/>
                  </a:cubicBezTo>
                  <a:lnTo>
                    <a:pt x="1209129" y="425016"/>
                  </a:lnTo>
                  <a:cubicBezTo>
                    <a:pt x="1209129" y="438433"/>
                    <a:pt x="1203799" y="451301"/>
                    <a:pt x="1194311" y="460789"/>
                  </a:cubicBezTo>
                  <a:cubicBezTo>
                    <a:pt x="1184824" y="470277"/>
                    <a:pt x="1171956" y="475607"/>
                    <a:pt x="1158538" y="475607"/>
                  </a:cubicBezTo>
                  <a:lnTo>
                    <a:pt x="50591" y="475607"/>
                  </a:lnTo>
                  <a:cubicBezTo>
                    <a:pt x="22650" y="475607"/>
                    <a:pt x="0" y="452956"/>
                    <a:pt x="0" y="425016"/>
                  </a:cubicBezTo>
                  <a:lnTo>
                    <a:pt x="0" y="50591"/>
                  </a:lnTo>
                  <a:cubicBezTo>
                    <a:pt x="0" y="37173"/>
                    <a:pt x="5330" y="24305"/>
                    <a:pt x="14818" y="14818"/>
                  </a:cubicBezTo>
                  <a:cubicBezTo>
                    <a:pt x="24305" y="5330"/>
                    <a:pt x="37173" y="0"/>
                    <a:pt x="50591" y="0"/>
                  </a:cubicBezTo>
                  <a:close/>
                </a:path>
              </a:pathLst>
            </a:custGeom>
            <a:solidFill>
              <a:srgbClr val="FBFCF9"/>
            </a:solidFill>
            <a:ln w="85725" cap="rnd">
              <a:solidFill>
                <a:srgbClr val="DD7664"/>
              </a:solidFill>
              <a:prstDash val="solid"/>
              <a:rou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38100"/>
              <a:ext cx="1209129" cy="5137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pic>
        <p:nvPicPr>
          <p:cNvPr id="29" name="Picture 2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00575" y="7485074"/>
            <a:ext cx="4264957" cy="1599359"/>
          </a:xfrm>
          <a:prstGeom prst="rect">
            <a:avLst/>
          </a:prstGeom>
        </p:spPr>
      </p:pic>
      <p:sp>
        <p:nvSpPr>
          <p:cNvPr id="30" name="TextBox 30"/>
          <p:cNvSpPr txBox="1"/>
          <p:nvPr/>
        </p:nvSpPr>
        <p:spPr>
          <a:xfrm>
            <a:off x="1028700" y="547825"/>
            <a:ext cx="14172387" cy="12567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801"/>
              </a:lnSpc>
              <a:spcBef>
                <a:spcPct val="0"/>
              </a:spcBef>
            </a:pPr>
            <a:endParaRPr lang="en-US" sz="8910" b="1" spc="294" dirty="0">
              <a:solidFill>
                <a:srgbClr val="FBFAF1"/>
              </a:solidFill>
              <a:latin typeface="Times New Roman Bold"/>
              <a:ea typeface="Times New Roman Bold"/>
              <a:cs typeface="Times New Roman Bold"/>
              <a:sym typeface="Times New Roman Bold"/>
            </a:endParaRPr>
          </a:p>
        </p:txBody>
      </p:sp>
      <p:grpSp>
        <p:nvGrpSpPr>
          <p:cNvPr id="32" name="Group 32"/>
          <p:cNvGrpSpPr/>
          <p:nvPr/>
        </p:nvGrpSpPr>
        <p:grpSpPr>
          <a:xfrm>
            <a:off x="6729374" y="7514816"/>
            <a:ext cx="4590912" cy="1805819"/>
            <a:chOff x="0" y="0"/>
            <a:chExt cx="1209129" cy="475607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1209129" cy="475607"/>
            </a:xfrm>
            <a:custGeom>
              <a:avLst/>
              <a:gdLst/>
              <a:ahLst/>
              <a:cxnLst/>
              <a:rect l="l" t="t" r="r" b="b"/>
              <a:pathLst>
                <a:path w="1209129" h="475607">
                  <a:moveTo>
                    <a:pt x="50591" y="0"/>
                  </a:moveTo>
                  <a:lnTo>
                    <a:pt x="1158538" y="0"/>
                  </a:lnTo>
                  <a:cubicBezTo>
                    <a:pt x="1186479" y="0"/>
                    <a:pt x="1209129" y="22650"/>
                    <a:pt x="1209129" y="50591"/>
                  </a:cubicBezTo>
                  <a:lnTo>
                    <a:pt x="1209129" y="425016"/>
                  </a:lnTo>
                  <a:cubicBezTo>
                    <a:pt x="1209129" y="438433"/>
                    <a:pt x="1203799" y="451301"/>
                    <a:pt x="1194311" y="460789"/>
                  </a:cubicBezTo>
                  <a:cubicBezTo>
                    <a:pt x="1184824" y="470277"/>
                    <a:pt x="1171956" y="475607"/>
                    <a:pt x="1158538" y="475607"/>
                  </a:cubicBezTo>
                  <a:lnTo>
                    <a:pt x="50591" y="475607"/>
                  </a:lnTo>
                  <a:cubicBezTo>
                    <a:pt x="22650" y="475607"/>
                    <a:pt x="0" y="452956"/>
                    <a:pt x="0" y="425016"/>
                  </a:cubicBezTo>
                  <a:lnTo>
                    <a:pt x="0" y="50591"/>
                  </a:lnTo>
                  <a:cubicBezTo>
                    <a:pt x="0" y="37173"/>
                    <a:pt x="5330" y="24305"/>
                    <a:pt x="14818" y="14818"/>
                  </a:cubicBezTo>
                  <a:cubicBezTo>
                    <a:pt x="24305" y="5330"/>
                    <a:pt x="37173" y="0"/>
                    <a:pt x="50591" y="0"/>
                  </a:cubicBezTo>
                  <a:close/>
                </a:path>
              </a:pathLst>
            </a:custGeom>
            <a:solidFill>
              <a:srgbClr val="FBFCF9"/>
            </a:solidFill>
            <a:ln w="85725" cap="rnd">
              <a:solidFill>
                <a:srgbClr val="DD7664"/>
              </a:solidFill>
              <a:prstDash val="solid"/>
              <a:rou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0" y="-38100"/>
              <a:ext cx="1209129" cy="5137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pic>
        <p:nvPicPr>
          <p:cNvPr id="35" name="Picture 3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29374" y="7648220"/>
            <a:ext cx="4839086" cy="1695047"/>
          </a:xfrm>
          <a:prstGeom prst="rect">
            <a:avLst/>
          </a:prstGeom>
        </p:spPr>
      </p:pic>
      <p:grpSp>
        <p:nvGrpSpPr>
          <p:cNvPr id="36" name="Group 36"/>
          <p:cNvGrpSpPr/>
          <p:nvPr/>
        </p:nvGrpSpPr>
        <p:grpSpPr>
          <a:xfrm>
            <a:off x="2800212" y="172"/>
            <a:ext cx="11289856" cy="1830618"/>
            <a:chOff x="0" y="0"/>
            <a:chExt cx="16786668" cy="1262219"/>
          </a:xfrm>
        </p:grpSpPr>
        <p:grpSp>
          <p:nvGrpSpPr>
            <p:cNvPr id="37" name="Group 37"/>
            <p:cNvGrpSpPr/>
            <p:nvPr/>
          </p:nvGrpSpPr>
          <p:grpSpPr>
            <a:xfrm>
              <a:off x="0" y="0"/>
              <a:ext cx="16786668" cy="1262219"/>
              <a:chOff x="0" y="0"/>
              <a:chExt cx="3838117" cy="288595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3838117" cy="288595"/>
              </a:xfrm>
              <a:custGeom>
                <a:avLst/>
                <a:gdLst/>
                <a:ahLst/>
                <a:cxnLst/>
                <a:rect l="l" t="t" r="r" b="b"/>
                <a:pathLst>
                  <a:path w="3838117" h="288595">
                    <a:moveTo>
                      <a:pt x="0" y="0"/>
                    </a:moveTo>
                    <a:lnTo>
                      <a:pt x="3838117" y="0"/>
                    </a:lnTo>
                    <a:lnTo>
                      <a:pt x="3838117" y="288595"/>
                    </a:lnTo>
                    <a:lnTo>
                      <a:pt x="0" y="288595"/>
                    </a:lnTo>
                    <a:close/>
                  </a:path>
                </a:pathLst>
              </a:custGeom>
              <a:solidFill>
                <a:srgbClr val="9CB9A4"/>
              </a:solidFill>
              <a:ln w="47625" cap="sq">
                <a:solidFill>
                  <a:srgbClr val="2C9288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ru-RU" sz="3600"/>
              </a:p>
            </p:txBody>
          </p:sp>
          <p:sp>
            <p:nvSpPr>
              <p:cNvPr id="39" name="TextBox 39"/>
              <p:cNvSpPr txBox="1"/>
              <p:nvPr/>
            </p:nvSpPr>
            <p:spPr>
              <a:xfrm>
                <a:off x="0" y="-38100"/>
                <a:ext cx="3838117" cy="32669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 sz="3600"/>
              </a:p>
            </p:txBody>
          </p:sp>
        </p:grpSp>
        <p:sp>
          <p:nvSpPr>
            <p:cNvPr id="40" name="TextBox 40"/>
            <p:cNvSpPr txBox="1"/>
            <p:nvPr/>
          </p:nvSpPr>
          <p:spPr>
            <a:xfrm>
              <a:off x="454881" y="23414"/>
              <a:ext cx="15888261" cy="118485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719"/>
                </a:lnSpc>
              </a:pPr>
              <a:r>
                <a:rPr lang="en-US" sz="7200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Формулы</a:t>
              </a:r>
              <a:r>
                <a:rPr lang="en-US" sz="7200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7200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нахождения</a:t>
              </a:r>
              <a:r>
                <a:rPr lang="en-US" sz="7200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7200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длины</a:t>
              </a:r>
              <a:r>
                <a:rPr lang="en-US" sz="7200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7200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окружности</a:t>
              </a:r>
              <a:r>
                <a:rPr lang="en-US" sz="7200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16835" y="-481102"/>
            <a:ext cx="19912284" cy="2724397"/>
            <a:chOff x="0" y="0"/>
            <a:chExt cx="5244387" cy="71753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244388" cy="717537"/>
            </a:xfrm>
            <a:custGeom>
              <a:avLst/>
              <a:gdLst/>
              <a:ahLst/>
              <a:cxnLst/>
              <a:rect l="l" t="t" r="r" b="b"/>
              <a:pathLst>
                <a:path w="5244388" h="717537">
                  <a:moveTo>
                    <a:pt x="0" y="0"/>
                  </a:moveTo>
                  <a:lnTo>
                    <a:pt x="5244388" y="0"/>
                  </a:lnTo>
                  <a:lnTo>
                    <a:pt x="5244388" y="717537"/>
                  </a:lnTo>
                  <a:lnTo>
                    <a:pt x="0" y="717537"/>
                  </a:lnTo>
                  <a:close/>
                </a:path>
              </a:pathLst>
            </a:custGeom>
            <a:solidFill>
              <a:srgbClr val="EB5B45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5244387" cy="7937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5277846" y="0"/>
            <a:ext cx="2111659" cy="2074705"/>
          </a:xfrm>
          <a:custGeom>
            <a:avLst/>
            <a:gdLst/>
            <a:ahLst/>
            <a:cxnLst/>
            <a:rect l="l" t="t" r="r" b="b"/>
            <a:pathLst>
              <a:path w="2111659" h="2074705">
                <a:moveTo>
                  <a:pt x="0" y="0"/>
                </a:moveTo>
                <a:lnTo>
                  <a:pt x="2111659" y="0"/>
                </a:lnTo>
                <a:lnTo>
                  <a:pt x="2111659" y="2074705"/>
                </a:lnTo>
                <a:lnTo>
                  <a:pt x="0" y="2074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6" name="Group 6"/>
          <p:cNvGrpSpPr/>
          <p:nvPr/>
        </p:nvGrpSpPr>
        <p:grpSpPr>
          <a:xfrm>
            <a:off x="1028700" y="3252410"/>
            <a:ext cx="6005890" cy="6005890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75169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916668" y="5647364"/>
            <a:ext cx="4229955" cy="1254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343"/>
              </a:lnSpc>
              <a:spcBef>
                <a:spcPct val="0"/>
              </a:spcBef>
            </a:pPr>
            <a:r>
              <a:rPr lang="en-US" sz="8494" b="1" spc="280">
                <a:solidFill>
                  <a:srgbClr val="FBFAF1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КРУГ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2570648" y="109272"/>
            <a:ext cx="12288351" cy="1794389"/>
            <a:chOff x="0" y="0"/>
            <a:chExt cx="9535931" cy="2392519"/>
          </a:xfrm>
        </p:grpSpPr>
        <p:grpSp>
          <p:nvGrpSpPr>
            <p:cNvPr id="13" name="Group 13"/>
            <p:cNvGrpSpPr/>
            <p:nvPr/>
          </p:nvGrpSpPr>
          <p:grpSpPr>
            <a:xfrm>
              <a:off x="0" y="0"/>
              <a:ext cx="9535931" cy="2392519"/>
              <a:chOff x="0" y="0"/>
              <a:chExt cx="2180302" cy="547027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2180302" cy="547027"/>
              </a:xfrm>
              <a:custGeom>
                <a:avLst/>
                <a:gdLst/>
                <a:ahLst/>
                <a:cxnLst/>
                <a:rect l="l" t="t" r="r" b="b"/>
                <a:pathLst>
                  <a:path w="2180302" h="547027">
                    <a:moveTo>
                      <a:pt x="0" y="0"/>
                    </a:moveTo>
                    <a:lnTo>
                      <a:pt x="2180302" y="0"/>
                    </a:lnTo>
                    <a:lnTo>
                      <a:pt x="2180302" y="547027"/>
                    </a:lnTo>
                    <a:lnTo>
                      <a:pt x="0" y="547027"/>
                    </a:lnTo>
                    <a:close/>
                  </a:path>
                </a:pathLst>
              </a:custGeom>
              <a:solidFill>
                <a:srgbClr val="9CB9A4"/>
              </a:solidFill>
              <a:ln w="47625" cap="sq">
                <a:solidFill>
                  <a:srgbClr val="2C9288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TextBox 15"/>
              <p:cNvSpPr txBox="1"/>
              <p:nvPr/>
            </p:nvSpPr>
            <p:spPr>
              <a:xfrm>
                <a:off x="0" y="-38100"/>
                <a:ext cx="2180302" cy="58512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6" name="TextBox 16"/>
            <p:cNvSpPr txBox="1"/>
            <p:nvPr/>
          </p:nvSpPr>
          <p:spPr>
            <a:xfrm>
              <a:off x="258403" y="23413"/>
              <a:ext cx="9025576" cy="22912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719"/>
                </a:lnSpc>
              </a:pPr>
              <a:r>
                <a:rPr lang="en-US" sz="7200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Формула</a:t>
              </a:r>
              <a:r>
                <a:rPr lang="en-US" sz="7200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7200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нахождения</a:t>
              </a:r>
              <a:r>
                <a:rPr lang="en-US" sz="7200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7200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площади</a:t>
              </a:r>
              <a:r>
                <a:rPr lang="en-US" sz="7200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7200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круга</a:t>
              </a:r>
              <a:r>
                <a:rPr lang="en-US" sz="7200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: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8950462" y="3459233"/>
            <a:ext cx="4590912" cy="1805819"/>
            <a:chOff x="0" y="0"/>
            <a:chExt cx="1209129" cy="475607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209129" cy="475607"/>
            </a:xfrm>
            <a:custGeom>
              <a:avLst/>
              <a:gdLst/>
              <a:ahLst/>
              <a:cxnLst/>
              <a:rect l="l" t="t" r="r" b="b"/>
              <a:pathLst>
                <a:path w="1209129" h="475607">
                  <a:moveTo>
                    <a:pt x="50591" y="0"/>
                  </a:moveTo>
                  <a:lnTo>
                    <a:pt x="1158538" y="0"/>
                  </a:lnTo>
                  <a:cubicBezTo>
                    <a:pt x="1186479" y="0"/>
                    <a:pt x="1209129" y="22650"/>
                    <a:pt x="1209129" y="50591"/>
                  </a:cubicBezTo>
                  <a:lnTo>
                    <a:pt x="1209129" y="425016"/>
                  </a:lnTo>
                  <a:cubicBezTo>
                    <a:pt x="1209129" y="438433"/>
                    <a:pt x="1203799" y="451301"/>
                    <a:pt x="1194311" y="460789"/>
                  </a:cubicBezTo>
                  <a:cubicBezTo>
                    <a:pt x="1184824" y="470277"/>
                    <a:pt x="1171956" y="475607"/>
                    <a:pt x="1158538" y="475607"/>
                  </a:cubicBezTo>
                  <a:lnTo>
                    <a:pt x="50591" y="475607"/>
                  </a:lnTo>
                  <a:cubicBezTo>
                    <a:pt x="22650" y="475607"/>
                    <a:pt x="0" y="452956"/>
                    <a:pt x="0" y="425016"/>
                  </a:cubicBezTo>
                  <a:lnTo>
                    <a:pt x="0" y="50591"/>
                  </a:lnTo>
                  <a:cubicBezTo>
                    <a:pt x="0" y="37173"/>
                    <a:pt x="5330" y="24305"/>
                    <a:pt x="14818" y="14818"/>
                  </a:cubicBezTo>
                  <a:cubicBezTo>
                    <a:pt x="24305" y="5330"/>
                    <a:pt x="37173" y="0"/>
                    <a:pt x="50591" y="0"/>
                  </a:cubicBezTo>
                  <a:close/>
                </a:path>
              </a:pathLst>
            </a:custGeom>
            <a:solidFill>
              <a:srgbClr val="FBFCF9"/>
            </a:solidFill>
            <a:ln w="85725" cap="rnd">
              <a:solidFill>
                <a:srgbClr val="DD7664"/>
              </a:solidFill>
              <a:prstDash val="solid"/>
              <a:rou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38100"/>
              <a:ext cx="1209129" cy="5137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pic>
        <p:nvPicPr>
          <p:cNvPr id="20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9307" y="3252410"/>
            <a:ext cx="4813223" cy="1948209"/>
          </a:xfrm>
          <a:prstGeom prst="rect">
            <a:avLst/>
          </a:prstGeom>
        </p:spPr>
      </p:pic>
      <p:grpSp>
        <p:nvGrpSpPr>
          <p:cNvPr id="21" name="Group 21"/>
          <p:cNvGrpSpPr/>
          <p:nvPr/>
        </p:nvGrpSpPr>
        <p:grpSpPr>
          <a:xfrm>
            <a:off x="7298289" y="7453895"/>
            <a:ext cx="7151948" cy="1943068"/>
            <a:chOff x="0" y="0"/>
            <a:chExt cx="9535931" cy="2590757"/>
          </a:xfrm>
        </p:grpSpPr>
        <p:grpSp>
          <p:nvGrpSpPr>
            <p:cNvPr id="22" name="Group 22"/>
            <p:cNvGrpSpPr/>
            <p:nvPr/>
          </p:nvGrpSpPr>
          <p:grpSpPr>
            <a:xfrm>
              <a:off x="0" y="0"/>
              <a:ext cx="9535931" cy="2590757"/>
              <a:chOff x="0" y="0"/>
              <a:chExt cx="2180302" cy="592353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2180302" cy="592353"/>
              </a:xfrm>
              <a:custGeom>
                <a:avLst/>
                <a:gdLst/>
                <a:ahLst/>
                <a:cxnLst/>
                <a:rect l="l" t="t" r="r" b="b"/>
                <a:pathLst>
                  <a:path w="2180302" h="592353">
                    <a:moveTo>
                      <a:pt x="0" y="0"/>
                    </a:moveTo>
                    <a:lnTo>
                      <a:pt x="2180302" y="0"/>
                    </a:lnTo>
                    <a:lnTo>
                      <a:pt x="2180302" y="592353"/>
                    </a:lnTo>
                    <a:lnTo>
                      <a:pt x="0" y="592353"/>
                    </a:lnTo>
                    <a:close/>
                  </a:path>
                </a:pathLst>
              </a:custGeom>
              <a:solidFill>
                <a:srgbClr val="568399"/>
              </a:solidFill>
              <a:ln w="47625" cap="sq">
                <a:solidFill>
                  <a:srgbClr val="175169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TextBox 24"/>
              <p:cNvSpPr txBox="1"/>
              <p:nvPr/>
            </p:nvSpPr>
            <p:spPr>
              <a:xfrm>
                <a:off x="0" y="-38100"/>
                <a:ext cx="2180302" cy="63045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25" name="TextBox 25"/>
            <p:cNvSpPr txBox="1"/>
            <p:nvPr/>
          </p:nvSpPr>
          <p:spPr>
            <a:xfrm>
              <a:off x="304318" y="122534"/>
              <a:ext cx="8927294" cy="22218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719"/>
                </a:lnSpc>
              </a:pPr>
              <a:r>
                <a:rPr lang="en-US" sz="4799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При</a:t>
              </a:r>
              <a:r>
                <a:rPr lang="en-US" sz="4799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4799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округлении</a:t>
              </a:r>
              <a:r>
                <a:rPr lang="en-US" sz="4799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4799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до</a:t>
              </a:r>
              <a:r>
                <a:rPr lang="en-US" sz="4799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4799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сотых</a:t>
              </a:r>
              <a:r>
                <a:rPr lang="en-US" sz="4799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</a:t>
              </a:r>
              <a:r>
                <a:rPr lang="en-US" sz="4799" b="1" dirty="0" err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значение</a:t>
              </a:r>
              <a:r>
                <a:rPr lang="en-US" sz="4799" b="1" dirty="0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 π ≈ 3,14.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A3A4544-6122-45AE-92BA-04F3B8D018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4974"/>
            <a:ext cx="10476947" cy="1047694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4902765-9F1B-4882-9514-7DF8B022FC60}"/>
              </a:ext>
            </a:extLst>
          </p:cNvPr>
          <p:cNvSpPr txBox="1"/>
          <p:nvPr/>
        </p:nvSpPr>
        <p:spPr>
          <a:xfrm>
            <a:off x="10739898" y="942350"/>
            <a:ext cx="6705600" cy="8402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У вас на столах лежат блинчики из бумаги, давайте измерим их диаметр и найдем площадь блина и длину его корочки.</a:t>
            </a:r>
          </a:p>
          <a:p>
            <a:endParaRPr lang="ru-RU" sz="5400" b="1" dirty="0"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93D54F-495A-429D-BBEC-4CF437D6CC1E}"/>
              </a:ext>
            </a:extLst>
          </p:cNvPr>
          <p:cNvSpPr txBox="1"/>
          <p:nvPr/>
        </p:nvSpPr>
        <p:spPr>
          <a:xfrm>
            <a:off x="842502" y="1617166"/>
            <a:ext cx="20574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latin typeface="Bookman Old Style" panose="02050604050505020204" pitchFamily="18" charset="0"/>
              </a:rPr>
              <a:t>С=</a:t>
            </a:r>
          </a:p>
          <a:p>
            <a:r>
              <a:rPr lang="en-US" sz="6600" b="1" dirty="0">
                <a:latin typeface="Bookman Old Style" panose="02050604050505020204" pitchFamily="18" charset="0"/>
              </a:rPr>
              <a:t>S=</a:t>
            </a:r>
          </a:p>
          <a:p>
            <a:endParaRPr lang="en-US" sz="6600" b="1" dirty="0">
              <a:latin typeface="Bookman Old Style" panose="02050604050505020204" pitchFamily="18" charset="0"/>
            </a:endParaRPr>
          </a:p>
          <a:p>
            <a:r>
              <a:rPr lang="en-US" sz="6600" b="1" dirty="0">
                <a:latin typeface="Bookman Old Style" panose="02050604050505020204" pitchFamily="18" charset="0"/>
              </a:rPr>
              <a:t>d=</a:t>
            </a:r>
          </a:p>
          <a:p>
            <a:r>
              <a:rPr lang="en-US" sz="6600" b="1" dirty="0">
                <a:latin typeface="Bookman Old Style" panose="02050604050505020204" pitchFamily="18" charset="0"/>
              </a:rPr>
              <a:t>r=</a:t>
            </a:r>
            <a:endParaRPr lang="ru-RU" sz="66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77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8E61A9-4576-EB55-50DD-AA63D644C7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2F2DF256-3D32-C8F3-F362-35B66068F211}"/>
              </a:ext>
            </a:extLst>
          </p:cNvPr>
          <p:cNvSpPr txBox="1"/>
          <p:nvPr/>
        </p:nvSpPr>
        <p:spPr>
          <a:xfrm>
            <a:off x="9008304" y="5247109"/>
            <a:ext cx="4523795" cy="3845087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3360"/>
              </a:lnSpc>
            </a:pPr>
            <a:endParaRPr/>
          </a:p>
        </p:txBody>
      </p:sp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F8AF5DCA-11CC-4BB9-B486-9939EBDA6F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0995231" cy="10995231"/>
          </a:xfrm>
          <a:prstGeom prst="rect">
            <a:avLst/>
          </a:prstGeom>
        </p:spPr>
      </p:pic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770766F5-4560-4C90-821B-8791A878F318}"/>
              </a:ext>
            </a:extLst>
          </p:cNvPr>
          <p:cNvSpPr/>
          <p:nvPr/>
        </p:nvSpPr>
        <p:spPr>
          <a:xfrm>
            <a:off x="6019800" y="1"/>
            <a:ext cx="12268200" cy="3344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 Масленица</a:t>
            </a:r>
          </a:p>
        </p:txBody>
      </p:sp>
    </p:spTree>
    <p:extLst>
      <p:ext uri="{BB962C8B-B14F-4D97-AF65-F5344CB8AC3E}">
        <p14:creationId xmlns:p14="http://schemas.microsoft.com/office/powerpoint/2010/main" val="3931510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412424" y="547280"/>
            <a:ext cx="11632585" cy="1498285"/>
            <a:chOff x="0" y="0"/>
            <a:chExt cx="3063726" cy="39461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063726" cy="394610"/>
            </a:xfrm>
            <a:custGeom>
              <a:avLst/>
              <a:gdLst/>
              <a:ahLst/>
              <a:cxnLst/>
              <a:rect l="l" t="t" r="r" b="b"/>
              <a:pathLst>
                <a:path w="3063726" h="394610">
                  <a:moveTo>
                    <a:pt x="0" y="0"/>
                  </a:moveTo>
                  <a:lnTo>
                    <a:pt x="3063726" y="0"/>
                  </a:lnTo>
                  <a:lnTo>
                    <a:pt x="3063726" y="394610"/>
                  </a:lnTo>
                  <a:lnTo>
                    <a:pt x="0" y="394610"/>
                  </a:lnTo>
                  <a:close/>
                </a:path>
              </a:pathLst>
            </a:custGeom>
            <a:solidFill>
              <a:srgbClr val="2C9288"/>
            </a:solidFill>
          </p:spPr>
          <p:txBody>
            <a:bodyPr/>
            <a:lstStyle/>
            <a:p>
              <a:r>
                <a:rPr lang="ru-RU" sz="5400" b="1" dirty="0">
                  <a:solidFill>
                    <a:schemeClr val="bg1"/>
                  </a:solidFill>
                </a:rPr>
                <a:t>Меню «Математический разгуляй»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76200"/>
              <a:ext cx="3063726" cy="470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3316884" y="547280"/>
            <a:ext cx="3814508" cy="1498285"/>
            <a:chOff x="0" y="0"/>
            <a:chExt cx="1004644" cy="39461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004644" cy="394610"/>
            </a:xfrm>
            <a:custGeom>
              <a:avLst/>
              <a:gdLst/>
              <a:ahLst/>
              <a:cxnLst/>
              <a:rect l="l" t="t" r="r" b="b"/>
              <a:pathLst>
                <a:path w="1004644" h="394610">
                  <a:moveTo>
                    <a:pt x="0" y="0"/>
                  </a:moveTo>
                  <a:lnTo>
                    <a:pt x="1004644" y="0"/>
                  </a:lnTo>
                  <a:lnTo>
                    <a:pt x="1004644" y="394610"/>
                  </a:lnTo>
                  <a:lnTo>
                    <a:pt x="0" y="394610"/>
                  </a:lnTo>
                  <a:close/>
                </a:path>
              </a:pathLst>
            </a:custGeom>
            <a:solidFill>
              <a:srgbClr val="F8D184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76200"/>
              <a:ext cx="1004644" cy="470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16F467E-2B25-4F8A-A1E4-B8C2F693E6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52" y="24376"/>
            <a:ext cx="18244664" cy="1026262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>
                <a:extLst>
                  <a:ext uri="{FF2B5EF4-FFF2-40B4-BE49-F238E27FC236}">
                    <a16:creationId xmlns:a16="http://schemas.microsoft.com/office/drawing/2014/main" id="{64C84A63-FB70-4BB7-8668-2AED363E2D66}"/>
                  </a:ext>
                </a:extLst>
              </p:cNvPr>
              <p:cNvSpPr/>
              <p:nvPr/>
            </p:nvSpPr>
            <p:spPr>
              <a:xfrm>
                <a:off x="4267200" y="2512010"/>
                <a:ext cx="10501815" cy="60016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4800" b="1" dirty="0">
                    <a:latin typeface="Bookman Old Style" panose="02050604050505020204" pitchFamily="18" charset="0"/>
                  </a:rPr>
                  <a:t>Закуска: «Диаметр в деле»</a:t>
                </a:r>
              </a:p>
              <a:p>
                <a:endParaRPr lang="ru-RU" sz="4800" b="1" dirty="0">
                  <a:latin typeface="Bookman Old Style" panose="02050604050505020204" pitchFamily="18" charset="0"/>
                </a:endParaRPr>
              </a:p>
              <a:p>
                <a:r>
                  <a:rPr lang="ru-RU" sz="4800" b="1" dirty="0">
                    <a:latin typeface="Bookman Old Style" panose="02050604050505020204" pitchFamily="18" charset="0"/>
                  </a:rPr>
                  <a:t>Радиус нашей блинной сковороды — 12 см. </a:t>
                </a:r>
              </a:p>
              <a:p>
                <a:r>
                  <a:rPr lang="ru-RU" sz="4800" b="1" dirty="0">
                    <a:latin typeface="Bookman Old Style" panose="02050604050505020204" pitchFamily="18" charset="0"/>
                  </a:rPr>
                  <a:t>Найдите диаметр блина (d) и вычислите длину его «золотистой каемочки» (C), используя </a:t>
                </a:r>
                <a14:m>
                  <m:oMath xmlns:m="http://schemas.openxmlformats.org/officeDocument/2006/math">
                    <m:r>
                      <a:rPr lang="ru-RU" sz="4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𝝅</m:t>
                    </m:r>
                    <m:r>
                      <a:rPr lang="ru-RU" sz="48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ru-RU" sz="48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𝟑</m:t>
                    </m:r>
                    <m:r>
                      <a:rPr lang="ru-RU" sz="48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ru-RU" sz="48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𝟏𝟒</m:t>
                    </m:r>
                  </m:oMath>
                </a14:m>
                <a:endParaRPr lang="ru-RU" sz="4800" b="1" dirty="0">
                  <a:latin typeface="Bookman Old Style" panose="02050604050505020204" pitchFamily="18" charset="0"/>
                </a:endParaRPr>
              </a:p>
            </p:txBody>
          </p:sp>
        </mc:Choice>
        <mc:Fallback xmlns="">
          <p:sp>
            <p:nvSpPr>
              <p:cNvPr id="13" name="Прямоугольник 12">
                <a:extLst>
                  <a:ext uri="{FF2B5EF4-FFF2-40B4-BE49-F238E27FC236}">
                    <a16:creationId xmlns:a16="http://schemas.microsoft.com/office/drawing/2014/main" id="{64C84A63-FB70-4BB7-8668-2AED363E2D6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7200" y="2512010"/>
                <a:ext cx="10501815" cy="6001643"/>
              </a:xfrm>
              <a:prstGeom prst="rect">
                <a:avLst/>
              </a:prstGeom>
              <a:blipFill>
                <a:blip r:embed="rId3"/>
                <a:stretch>
                  <a:fillRect l="-2612" t="-2335" b="-436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Group 4">
            <a:extLst>
              <a:ext uri="{FF2B5EF4-FFF2-40B4-BE49-F238E27FC236}">
                <a16:creationId xmlns:a16="http://schemas.microsoft.com/office/drawing/2014/main" id="{04856820-C652-4EF5-A351-1398CDF7A9F6}"/>
              </a:ext>
            </a:extLst>
          </p:cNvPr>
          <p:cNvGrpSpPr/>
          <p:nvPr/>
        </p:nvGrpSpPr>
        <p:grpSpPr>
          <a:xfrm>
            <a:off x="3354291" y="748768"/>
            <a:ext cx="11632585" cy="1498285"/>
            <a:chOff x="0" y="0"/>
            <a:chExt cx="3063726" cy="394610"/>
          </a:xfrm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3DE7BDA2-31C0-4327-B7AD-A1D06A420A36}"/>
                </a:ext>
              </a:extLst>
            </p:cNvPr>
            <p:cNvSpPr/>
            <p:nvPr/>
          </p:nvSpPr>
          <p:spPr>
            <a:xfrm>
              <a:off x="0" y="0"/>
              <a:ext cx="3063726" cy="394610"/>
            </a:xfrm>
            <a:custGeom>
              <a:avLst/>
              <a:gdLst/>
              <a:ahLst/>
              <a:cxnLst/>
              <a:rect l="l" t="t" r="r" b="b"/>
              <a:pathLst>
                <a:path w="3063726" h="394610">
                  <a:moveTo>
                    <a:pt x="0" y="0"/>
                  </a:moveTo>
                  <a:lnTo>
                    <a:pt x="3063726" y="0"/>
                  </a:lnTo>
                  <a:lnTo>
                    <a:pt x="3063726" y="394610"/>
                  </a:lnTo>
                  <a:lnTo>
                    <a:pt x="0" y="394610"/>
                  </a:lnTo>
                  <a:close/>
                </a:path>
              </a:pathLst>
            </a:custGeom>
            <a:solidFill>
              <a:srgbClr val="2C9288"/>
            </a:solidFill>
          </p:spPr>
          <p:txBody>
            <a:bodyPr/>
            <a:lstStyle/>
            <a:p>
              <a:r>
                <a:rPr lang="ru-RU" sz="5400" b="1" dirty="0">
                  <a:solidFill>
                    <a:schemeClr val="bg1"/>
                  </a:solidFill>
                </a:rPr>
                <a:t>Меню «Математический разгуляй»</a:t>
              </a:r>
            </a:p>
          </p:txBody>
        </p:sp>
        <p:sp>
          <p:nvSpPr>
            <p:cNvPr id="17" name="TextBox 6">
              <a:extLst>
                <a:ext uri="{FF2B5EF4-FFF2-40B4-BE49-F238E27FC236}">
                  <a16:creationId xmlns:a16="http://schemas.microsoft.com/office/drawing/2014/main" id="{F90D2F3D-3890-47AD-851E-0C9ACD9E72DC}"/>
                </a:ext>
              </a:extLst>
            </p:cNvPr>
            <p:cNvSpPr txBox="1"/>
            <p:nvPr/>
          </p:nvSpPr>
          <p:spPr>
            <a:xfrm>
              <a:off x="0" y="-76200"/>
              <a:ext cx="3063726" cy="470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412424" y="547280"/>
            <a:ext cx="11632585" cy="1498285"/>
            <a:chOff x="0" y="0"/>
            <a:chExt cx="3063726" cy="39461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063726" cy="394610"/>
            </a:xfrm>
            <a:custGeom>
              <a:avLst/>
              <a:gdLst/>
              <a:ahLst/>
              <a:cxnLst/>
              <a:rect l="l" t="t" r="r" b="b"/>
              <a:pathLst>
                <a:path w="3063726" h="394610">
                  <a:moveTo>
                    <a:pt x="0" y="0"/>
                  </a:moveTo>
                  <a:lnTo>
                    <a:pt x="3063726" y="0"/>
                  </a:lnTo>
                  <a:lnTo>
                    <a:pt x="3063726" y="394610"/>
                  </a:lnTo>
                  <a:lnTo>
                    <a:pt x="0" y="394610"/>
                  </a:lnTo>
                  <a:close/>
                </a:path>
              </a:pathLst>
            </a:custGeom>
            <a:solidFill>
              <a:srgbClr val="2C9288"/>
            </a:solidFill>
          </p:spPr>
          <p:txBody>
            <a:bodyPr/>
            <a:lstStyle/>
            <a:p>
              <a:r>
                <a:rPr lang="ru-RU" sz="5400" b="1" dirty="0">
                  <a:solidFill>
                    <a:schemeClr val="bg1"/>
                  </a:solidFill>
                </a:rPr>
                <a:t>Меню «Математический разгуляй»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76200"/>
              <a:ext cx="3063726" cy="470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827F3FC-8318-4817-8AD1-4B9A920FE8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45" y="10223"/>
            <a:ext cx="18246909" cy="10266554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2E6C8DE-1501-44D5-AC33-8EA0397A2546}"/>
              </a:ext>
            </a:extLst>
          </p:cNvPr>
          <p:cNvSpPr/>
          <p:nvPr/>
        </p:nvSpPr>
        <p:spPr>
          <a:xfrm>
            <a:off x="2895600" y="2142678"/>
            <a:ext cx="1303608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latin typeface="Bookman Old Style" panose="02050604050505020204" pitchFamily="18" charset="0"/>
              </a:rPr>
              <a:t>Основное блюдо: «Сытная площадь»</a:t>
            </a:r>
          </a:p>
          <a:p>
            <a:endParaRPr lang="ru-RU" sz="4800" b="1" dirty="0">
              <a:latin typeface="Bookman Old Style" panose="02050604050505020204" pitchFamily="18" charset="0"/>
            </a:endParaRPr>
          </a:p>
          <a:p>
            <a:r>
              <a:rPr lang="ru-RU" sz="4800" b="1" dirty="0">
                <a:latin typeface="Bookman Old Style" panose="02050604050505020204" pitchFamily="18" charset="0"/>
              </a:rPr>
              <a:t>Повар испек два блина.</a:t>
            </a:r>
          </a:p>
          <a:p>
            <a:r>
              <a:rPr lang="ru-RU" sz="4800" b="1" dirty="0">
                <a:latin typeface="Bookman Old Style" panose="02050604050505020204" pitchFamily="18" charset="0"/>
              </a:rPr>
              <a:t>У первого радиус 10 см, у второго — 20 см. </a:t>
            </a:r>
          </a:p>
          <a:p>
            <a:r>
              <a:rPr lang="ru-RU" sz="4800" b="1" dirty="0">
                <a:latin typeface="Bookman Old Style" panose="02050604050505020204" pitchFamily="18" charset="0"/>
              </a:rPr>
              <a:t>Вычислите площадь каждого блина.</a:t>
            </a:r>
          </a:p>
          <a:p>
            <a:r>
              <a:rPr lang="ru-RU" sz="4800" b="1" dirty="0">
                <a:latin typeface="Bookman Old Style" panose="02050604050505020204" pitchFamily="18" charset="0"/>
              </a:rPr>
              <a:t>Во сколько раз площадь второго блина больше площади первого? </a:t>
            </a:r>
          </a:p>
        </p:txBody>
      </p:sp>
    </p:spTree>
    <p:extLst>
      <p:ext uri="{BB962C8B-B14F-4D97-AF65-F5344CB8AC3E}">
        <p14:creationId xmlns:p14="http://schemas.microsoft.com/office/powerpoint/2010/main" val="408966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412424" y="547280"/>
            <a:ext cx="11632585" cy="1498285"/>
            <a:chOff x="0" y="0"/>
            <a:chExt cx="3063726" cy="39461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063726" cy="394610"/>
            </a:xfrm>
            <a:custGeom>
              <a:avLst/>
              <a:gdLst/>
              <a:ahLst/>
              <a:cxnLst/>
              <a:rect l="l" t="t" r="r" b="b"/>
              <a:pathLst>
                <a:path w="3063726" h="394610">
                  <a:moveTo>
                    <a:pt x="0" y="0"/>
                  </a:moveTo>
                  <a:lnTo>
                    <a:pt x="3063726" y="0"/>
                  </a:lnTo>
                  <a:lnTo>
                    <a:pt x="3063726" y="394610"/>
                  </a:lnTo>
                  <a:lnTo>
                    <a:pt x="0" y="394610"/>
                  </a:lnTo>
                  <a:close/>
                </a:path>
              </a:pathLst>
            </a:custGeom>
            <a:solidFill>
              <a:srgbClr val="2C9288"/>
            </a:solidFill>
          </p:spPr>
          <p:txBody>
            <a:bodyPr/>
            <a:lstStyle/>
            <a:p>
              <a:r>
                <a:rPr lang="ru-RU" sz="5400" b="1" dirty="0">
                  <a:solidFill>
                    <a:schemeClr val="bg1"/>
                  </a:solidFill>
                </a:rPr>
                <a:t>Меню «Математический разгуляй»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76200"/>
              <a:ext cx="3063726" cy="470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3316884" y="547280"/>
            <a:ext cx="3814508" cy="1498285"/>
            <a:chOff x="0" y="0"/>
            <a:chExt cx="1004644" cy="39461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004644" cy="394610"/>
            </a:xfrm>
            <a:custGeom>
              <a:avLst/>
              <a:gdLst/>
              <a:ahLst/>
              <a:cxnLst/>
              <a:rect l="l" t="t" r="r" b="b"/>
              <a:pathLst>
                <a:path w="1004644" h="394610">
                  <a:moveTo>
                    <a:pt x="0" y="0"/>
                  </a:moveTo>
                  <a:lnTo>
                    <a:pt x="1004644" y="0"/>
                  </a:lnTo>
                  <a:lnTo>
                    <a:pt x="1004644" y="394610"/>
                  </a:lnTo>
                  <a:lnTo>
                    <a:pt x="0" y="394610"/>
                  </a:lnTo>
                  <a:close/>
                </a:path>
              </a:pathLst>
            </a:custGeom>
            <a:solidFill>
              <a:srgbClr val="F8D184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76200"/>
              <a:ext cx="1004644" cy="470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36852BB-8135-4ECA-9316-F47103037C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45" y="10223"/>
            <a:ext cx="18246909" cy="10266554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DEEA7EC-3FCB-4A62-B17E-36BC3538E9D4}"/>
              </a:ext>
            </a:extLst>
          </p:cNvPr>
          <p:cNvSpPr/>
          <p:nvPr/>
        </p:nvSpPr>
        <p:spPr>
          <a:xfrm>
            <a:off x="3184538" y="2287155"/>
            <a:ext cx="120396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latin typeface="Bookman Old Style" panose="02050604050505020204" pitchFamily="18" charset="0"/>
              </a:rPr>
              <a:t>Напиток: «Кружка чая»</a:t>
            </a:r>
          </a:p>
          <a:p>
            <a:endParaRPr lang="ru-RU" sz="5400" b="1" dirty="0">
              <a:latin typeface="Bookman Old Style" panose="02050604050505020204" pitchFamily="18" charset="0"/>
            </a:endParaRPr>
          </a:p>
          <a:p>
            <a:r>
              <a:rPr lang="ru-RU" sz="5400" b="1" dirty="0">
                <a:latin typeface="Bookman Old Style" panose="02050604050505020204" pitchFamily="18" charset="0"/>
              </a:rPr>
              <a:t>Диаметр дна кружки — 8 см.</a:t>
            </a:r>
          </a:p>
          <a:p>
            <a:r>
              <a:rPr lang="ru-RU" sz="5400" b="1" dirty="0">
                <a:latin typeface="Bookman Old Style" panose="02050604050505020204" pitchFamily="18" charset="0"/>
              </a:rPr>
              <a:t>Поместится ли эта кружка на блюдце, площадь которого 50 см²? Обоснуйте расчетом</a:t>
            </a:r>
          </a:p>
        </p:txBody>
      </p:sp>
    </p:spTree>
    <p:extLst>
      <p:ext uri="{BB962C8B-B14F-4D97-AF65-F5344CB8AC3E}">
        <p14:creationId xmlns:p14="http://schemas.microsoft.com/office/powerpoint/2010/main" val="2029426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412424" y="547280"/>
            <a:ext cx="11632585" cy="1498285"/>
            <a:chOff x="0" y="0"/>
            <a:chExt cx="3063726" cy="39461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063726" cy="394610"/>
            </a:xfrm>
            <a:custGeom>
              <a:avLst/>
              <a:gdLst/>
              <a:ahLst/>
              <a:cxnLst/>
              <a:rect l="l" t="t" r="r" b="b"/>
              <a:pathLst>
                <a:path w="3063726" h="394610">
                  <a:moveTo>
                    <a:pt x="0" y="0"/>
                  </a:moveTo>
                  <a:lnTo>
                    <a:pt x="3063726" y="0"/>
                  </a:lnTo>
                  <a:lnTo>
                    <a:pt x="3063726" y="394610"/>
                  </a:lnTo>
                  <a:lnTo>
                    <a:pt x="0" y="394610"/>
                  </a:lnTo>
                  <a:close/>
                </a:path>
              </a:pathLst>
            </a:custGeom>
            <a:solidFill>
              <a:srgbClr val="2C9288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76200"/>
              <a:ext cx="3063726" cy="470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3316884" y="547280"/>
            <a:ext cx="3814508" cy="1498285"/>
            <a:chOff x="0" y="0"/>
            <a:chExt cx="1004644" cy="39461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004644" cy="394610"/>
            </a:xfrm>
            <a:custGeom>
              <a:avLst/>
              <a:gdLst/>
              <a:ahLst/>
              <a:cxnLst/>
              <a:rect l="l" t="t" r="r" b="b"/>
              <a:pathLst>
                <a:path w="1004644" h="394610">
                  <a:moveTo>
                    <a:pt x="0" y="0"/>
                  </a:moveTo>
                  <a:lnTo>
                    <a:pt x="1004644" y="0"/>
                  </a:lnTo>
                  <a:lnTo>
                    <a:pt x="1004644" y="394610"/>
                  </a:lnTo>
                  <a:lnTo>
                    <a:pt x="0" y="394610"/>
                  </a:lnTo>
                  <a:close/>
                </a:path>
              </a:pathLst>
            </a:custGeom>
            <a:solidFill>
              <a:srgbClr val="F8D184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76200"/>
              <a:ext cx="1004644" cy="470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3132009" y="398738"/>
            <a:ext cx="8193415" cy="1364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11"/>
              </a:lnSpc>
            </a:pPr>
            <a:r>
              <a:rPr lang="en-US" sz="5400" b="1" dirty="0">
                <a:solidFill>
                  <a:srgbClr val="FFFFFF"/>
                </a:solidFill>
                <a:latin typeface="Times New Roman" panose="02020603050405020304" pitchFamily="18" charset="0"/>
                <a:ea typeface="Times New Roman Bold"/>
                <a:cs typeface="Times New Roman" panose="02020603050405020304" pitchFamily="18" charset="0"/>
                <a:sym typeface="Times New Roman Bold"/>
              </a:rPr>
              <a:t>ДОМА</a:t>
            </a:r>
            <a:r>
              <a:rPr lang="ru-RU" sz="5400" b="1" dirty="0">
                <a:solidFill>
                  <a:srgbClr val="FFFFFF"/>
                </a:solidFill>
                <a:latin typeface="Times New Roman" panose="02020603050405020304" pitchFamily="18" charset="0"/>
                <a:ea typeface="Times New Roman Bold"/>
                <a:cs typeface="Times New Roman" panose="02020603050405020304" pitchFamily="18" charset="0"/>
                <a:sym typeface="Times New Roman Bold"/>
              </a:rPr>
              <a:t>ШНЕЕ ЗАДАНИЕ</a:t>
            </a:r>
            <a:endParaRPr lang="en-US" sz="5400" b="1" dirty="0">
              <a:solidFill>
                <a:srgbClr val="FFFFFF"/>
              </a:solidFill>
              <a:latin typeface="Times New Roman" panose="02020603050405020304" pitchFamily="18" charset="0"/>
              <a:ea typeface="Times New Roman Bold"/>
              <a:cs typeface="Times New Roman" panose="02020603050405020304" pitchFamily="18" charset="0"/>
              <a:sym typeface="Times New Roman Bold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706212" y="2552700"/>
            <a:ext cx="16875576" cy="68648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927"/>
              </a:lnSpc>
            </a:pPr>
            <a:r>
              <a:rPr lang="en-US" sz="6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 MT Bold"/>
                <a:cs typeface="Times New Roman" panose="02020603050405020304" pitchFamily="18" charset="0"/>
                <a:sym typeface="Times New Roman MT Bold"/>
              </a:rPr>
              <a:t>§</a:t>
            </a:r>
            <a:r>
              <a:rPr lang="ru-RU" sz="6000" b="1">
                <a:solidFill>
                  <a:srgbClr val="000000"/>
                </a:solidFill>
                <a:latin typeface="Times New Roman" panose="02020603050405020304" pitchFamily="18" charset="0"/>
                <a:ea typeface="Times New Roman MT Bold"/>
                <a:cs typeface="Times New Roman" panose="02020603050405020304" pitchFamily="18" charset="0"/>
                <a:sym typeface="Times New Roman MT Bold"/>
              </a:rPr>
              <a:t> 23 - читат</a:t>
            </a:r>
            <a:r>
              <a:rPr lang="ru-RU" sz="6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 MT Bold"/>
                <a:cs typeface="Times New Roman" panose="02020603050405020304" pitchFamily="18" charset="0"/>
                <a:sym typeface="Times New Roman MT Bold"/>
              </a:rPr>
              <a:t>ь</a:t>
            </a:r>
          </a:p>
          <a:p>
            <a:pPr algn="ctr">
              <a:lnSpc>
                <a:spcPts val="13927"/>
              </a:lnSpc>
            </a:pPr>
            <a:r>
              <a:rPr lang="ru-RU" sz="6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 MT Bold"/>
                <a:cs typeface="Times New Roman" panose="02020603050405020304" pitchFamily="18" charset="0"/>
                <a:sym typeface="Times New Roman MT Bold"/>
              </a:rPr>
              <a:t> </a:t>
            </a:r>
            <a:r>
              <a:rPr lang="en-US" sz="6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 MT Bold"/>
                <a:cs typeface="Times New Roman" panose="02020603050405020304" pitchFamily="18" charset="0"/>
                <a:sym typeface="Times New Roman MT Bold"/>
              </a:rPr>
              <a:t>№ 3.185,</a:t>
            </a:r>
            <a:r>
              <a:rPr lang="ru-RU" sz="6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 MT Bold"/>
                <a:cs typeface="Times New Roman" panose="02020603050405020304" pitchFamily="18" charset="0"/>
                <a:sym typeface="Times New Roman MT Bold"/>
              </a:rPr>
              <a:t> </a:t>
            </a:r>
            <a:r>
              <a:rPr lang="en-US" sz="6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 MT Bold"/>
                <a:cs typeface="Times New Roman" panose="02020603050405020304" pitchFamily="18" charset="0"/>
                <a:sym typeface="Times New Roman MT Bold"/>
              </a:rPr>
              <a:t>№ 3.187</a:t>
            </a:r>
            <a:r>
              <a:rPr lang="ru-RU" sz="6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 MT Bold"/>
                <a:cs typeface="Times New Roman" panose="02020603050405020304" pitchFamily="18" charset="0"/>
                <a:sym typeface="Times New Roman MT Bold"/>
              </a:rPr>
              <a:t>, для тех кто сможет </a:t>
            </a:r>
            <a:r>
              <a:rPr lang="en-US" sz="6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 MT Bold"/>
                <a:cs typeface="Times New Roman" panose="02020603050405020304" pitchFamily="18" charset="0"/>
                <a:sym typeface="Times New Roman MT Bold"/>
              </a:rPr>
              <a:t>№ 3.188</a:t>
            </a:r>
            <a:endParaRPr lang="ru-RU" sz="6000" b="1" dirty="0">
              <a:solidFill>
                <a:srgbClr val="000000"/>
              </a:solidFill>
              <a:latin typeface="Times New Roman" panose="02020603050405020304" pitchFamily="18" charset="0"/>
              <a:ea typeface="Times New Roman MT Bold"/>
              <a:cs typeface="Times New Roman" panose="02020603050405020304" pitchFamily="18" charset="0"/>
              <a:sym typeface="Times New Roman MT Bold"/>
            </a:endParaRPr>
          </a:p>
          <a:p>
            <a:pPr algn="ctr">
              <a:lnSpc>
                <a:spcPts val="13927"/>
              </a:lnSpc>
            </a:pPr>
            <a:r>
              <a:rPr lang="ru-RU" sz="6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 MT Bold"/>
                <a:cs typeface="Times New Roman" panose="02020603050405020304" pitchFamily="18" charset="0"/>
                <a:sym typeface="Times New Roman MT Bold"/>
              </a:rPr>
              <a:t>У кого есть доступ к </a:t>
            </a:r>
            <a:r>
              <a:rPr lang="ru-RU" sz="6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 MT Bold"/>
                <a:cs typeface="Times New Roman" panose="02020603050405020304" pitchFamily="18" charset="0"/>
                <a:sym typeface="Times New Roman MT Bold"/>
              </a:rPr>
              <a:t>Гос</a:t>
            </a:r>
            <a:r>
              <a:rPr lang="ru-RU" sz="6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 MT Bold"/>
                <a:cs typeface="Times New Roman" panose="02020603050405020304" pitchFamily="18" charset="0"/>
                <a:sym typeface="Times New Roman MT Bold"/>
              </a:rPr>
              <a:t> услуги. Моя школа. По ссылке в СГ выполнить задания. </a:t>
            </a:r>
            <a:endParaRPr lang="en-US" sz="6000" b="1" dirty="0">
              <a:solidFill>
                <a:srgbClr val="000000"/>
              </a:solidFill>
              <a:latin typeface="Times New Roman" panose="02020603050405020304" pitchFamily="18" charset="0"/>
              <a:ea typeface="Times New Roman MT Bold"/>
              <a:cs typeface="Times New Roman" panose="02020603050405020304" pitchFamily="18" charset="0"/>
              <a:sym typeface="Times New Roman MT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55DBF78-EA2D-4F2E-871C-D9532BDCABE8}"/>
              </a:ext>
            </a:extLst>
          </p:cNvPr>
          <p:cNvSpPr/>
          <p:nvPr/>
        </p:nvSpPr>
        <p:spPr>
          <a:xfrm>
            <a:off x="990600" y="495300"/>
            <a:ext cx="8763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333333"/>
                </a:solidFill>
                <a:latin typeface="YS Text"/>
              </a:rPr>
              <a:t>Масленица</a:t>
            </a:r>
            <a:r>
              <a:rPr lang="ru-RU" sz="4400" dirty="0">
                <a:solidFill>
                  <a:srgbClr val="333333"/>
                </a:solidFill>
                <a:latin typeface="YS Text"/>
              </a:rPr>
              <a:t> — праздник, символизирующий проводы зимы и встречу весны. </a:t>
            </a:r>
          </a:p>
          <a:p>
            <a:r>
              <a:rPr lang="ru-RU" sz="4400" dirty="0">
                <a:solidFill>
                  <a:srgbClr val="333333"/>
                </a:solidFill>
                <a:latin typeface="YS Text"/>
              </a:rPr>
              <a:t>В этом году масленичная неделя начинается уже с 16 февраля и закончится  22 февраля большим праздником.</a:t>
            </a:r>
          </a:p>
          <a:p>
            <a:endParaRPr lang="ru-RU" sz="4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55EBCF2-07A1-4FC1-90D9-DFC8DC6EF8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7533" y="480804"/>
            <a:ext cx="7749867" cy="435789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EA8587D-F8DC-487D-93D1-B4AC91D967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" y="5143500"/>
            <a:ext cx="52768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13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4E4A3BCD-801B-4901-A916-DC3F8CF8302E}"/>
              </a:ext>
            </a:extLst>
          </p:cNvPr>
          <p:cNvGrpSpPr/>
          <p:nvPr/>
        </p:nvGrpSpPr>
        <p:grpSpPr>
          <a:xfrm>
            <a:off x="-1116835" y="-481102"/>
            <a:ext cx="19912284" cy="2724397"/>
            <a:chOff x="0" y="0"/>
            <a:chExt cx="5244387" cy="717537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EC22E96-1260-43DD-A2AC-4B29DBC42D1C}"/>
                </a:ext>
              </a:extLst>
            </p:cNvPr>
            <p:cNvSpPr/>
            <p:nvPr/>
          </p:nvSpPr>
          <p:spPr>
            <a:xfrm>
              <a:off x="0" y="0"/>
              <a:ext cx="5244388" cy="717537"/>
            </a:xfrm>
            <a:custGeom>
              <a:avLst/>
              <a:gdLst/>
              <a:ahLst/>
              <a:cxnLst/>
              <a:rect l="l" t="t" r="r" b="b"/>
              <a:pathLst>
                <a:path w="5244388" h="717537">
                  <a:moveTo>
                    <a:pt x="0" y="0"/>
                  </a:moveTo>
                  <a:lnTo>
                    <a:pt x="5244388" y="0"/>
                  </a:lnTo>
                  <a:lnTo>
                    <a:pt x="5244388" y="717537"/>
                  </a:lnTo>
                  <a:lnTo>
                    <a:pt x="0" y="717537"/>
                  </a:lnTo>
                  <a:close/>
                </a:path>
              </a:pathLst>
            </a:custGeom>
            <a:solidFill>
              <a:srgbClr val="175169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A96D9AF3-E750-44E7-A8A3-AFB0C5A02FC0}"/>
                </a:ext>
              </a:extLst>
            </p:cNvPr>
            <p:cNvSpPr txBox="1"/>
            <p:nvPr/>
          </p:nvSpPr>
          <p:spPr>
            <a:xfrm>
              <a:off x="0" y="-76200"/>
              <a:ext cx="5244387" cy="7937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8D773DA7-078F-49EE-BBC4-B4A60A3A8177}"/>
              </a:ext>
            </a:extLst>
          </p:cNvPr>
          <p:cNvSpPr txBox="1"/>
          <p:nvPr/>
        </p:nvSpPr>
        <p:spPr>
          <a:xfrm>
            <a:off x="2895600" y="4229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7DA841-8F42-4171-AFB0-34889A33B53D}"/>
              </a:ext>
            </a:extLst>
          </p:cNvPr>
          <p:cNvSpPr txBox="1"/>
          <p:nvPr/>
        </p:nvSpPr>
        <p:spPr>
          <a:xfrm>
            <a:off x="35322" y="-169242"/>
            <a:ext cx="1760796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масленичных гуляниях продавали блины.</a:t>
            </a:r>
          </a:p>
          <a:p>
            <a:pPr algn="ctr"/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Давайте посчитаем сколько денег заработали в каждом киоске с блинами.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CBAE4F0-AED8-496B-8AB6-F36827CC9D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392" t="4570" r="33857" b="49625"/>
          <a:stretch/>
        </p:blipFill>
        <p:spPr>
          <a:xfrm>
            <a:off x="6320039" y="2243295"/>
            <a:ext cx="6030022" cy="690636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A9AE1B6-B496-449C-8676-77D4C3D471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953" t="7987" r="64605" b="50000"/>
          <a:stretch/>
        </p:blipFill>
        <p:spPr>
          <a:xfrm>
            <a:off x="734861" y="2243295"/>
            <a:ext cx="5169812" cy="587543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8045EAB-E84A-4A77-BD42-F0E4F1F58D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395" t="56890" r="37701" b="6039"/>
          <a:stretch/>
        </p:blipFill>
        <p:spPr>
          <a:xfrm>
            <a:off x="12831961" y="2585881"/>
            <a:ext cx="5120877" cy="542863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5D30880-1B42-4406-BC91-BC327326D89D}"/>
              </a:ext>
            </a:extLst>
          </p:cNvPr>
          <p:cNvSpPr txBox="1"/>
          <p:nvPr/>
        </p:nvSpPr>
        <p:spPr>
          <a:xfrm>
            <a:off x="2320872" y="4258053"/>
            <a:ext cx="1997726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4000" b="1" dirty="0"/>
              <a:t>370+230</a:t>
            </a:r>
          </a:p>
          <a:p>
            <a:pPr algn="r"/>
            <a:r>
              <a:rPr lang="ru-RU" sz="4000" b="1" dirty="0"/>
              <a:t>+50</a:t>
            </a:r>
          </a:p>
          <a:p>
            <a:pPr algn="r"/>
            <a:r>
              <a:rPr lang="ru-RU" sz="4000" b="1" dirty="0"/>
              <a:t>+30</a:t>
            </a:r>
          </a:p>
          <a:p>
            <a:pPr algn="r"/>
            <a:r>
              <a:rPr lang="ru-RU" sz="4000" b="1" dirty="0"/>
              <a:t>+340</a:t>
            </a:r>
          </a:p>
          <a:p>
            <a:pPr algn="r"/>
            <a:r>
              <a:rPr lang="ru-RU" sz="4000" b="1" dirty="0"/>
              <a:t>+14</a:t>
            </a:r>
          </a:p>
          <a:p>
            <a:pPr algn="r"/>
            <a:endParaRPr lang="ru-RU" sz="4000" b="1" dirty="0"/>
          </a:p>
          <a:p>
            <a:pPr algn="r"/>
            <a:r>
              <a:rPr lang="ru-RU" sz="4000" b="1" dirty="0"/>
              <a:t>?</a:t>
            </a:r>
          </a:p>
          <a:p>
            <a:pPr algn="r"/>
            <a:endParaRPr lang="ru-RU" sz="4000" b="1" dirty="0"/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4093E167-98B9-4385-8C6F-CFC7818CCB16}"/>
              </a:ext>
            </a:extLst>
          </p:cNvPr>
          <p:cNvCxnSpPr/>
          <p:nvPr/>
        </p:nvCxnSpPr>
        <p:spPr>
          <a:xfrm>
            <a:off x="1828800" y="7734300"/>
            <a:ext cx="2379112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04493D67-FF50-4A32-A731-6D5A1594E03B}"/>
              </a:ext>
            </a:extLst>
          </p:cNvPr>
          <p:cNvSpPr txBox="1"/>
          <p:nvPr/>
        </p:nvSpPr>
        <p:spPr>
          <a:xfrm>
            <a:off x="8595872" y="4914900"/>
            <a:ext cx="1738041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4000" b="1" dirty="0"/>
              <a:t>720+15</a:t>
            </a:r>
          </a:p>
          <a:p>
            <a:pPr algn="r"/>
            <a:r>
              <a:rPr lang="ru-RU" sz="4000" b="1" dirty="0"/>
              <a:t>+280</a:t>
            </a:r>
          </a:p>
          <a:p>
            <a:pPr algn="r"/>
            <a:r>
              <a:rPr lang="ru-RU" sz="4000" b="1" dirty="0"/>
              <a:t>+30</a:t>
            </a:r>
          </a:p>
          <a:p>
            <a:pPr algn="r"/>
            <a:r>
              <a:rPr lang="ru-RU" sz="4000" b="1" dirty="0"/>
              <a:t>+50</a:t>
            </a:r>
          </a:p>
          <a:p>
            <a:pPr algn="r"/>
            <a:r>
              <a:rPr lang="ru-RU" sz="4000" b="1" dirty="0"/>
              <a:t>+125</a:t>
            </a:r>
          </a:p>
          <a:p>
            <a:pPr algn="r"/>
            <a:endParaRPr lang="ru-RU" sz="4000" b="1" dirty="0"/>
          </a:p>
          <a:p>
            <a:pPr algn="r"/>
            <a:r>
              <a:rPr lang="ru-RU" sz="4000" b="1" dirty="0"/>
              <a:t>?</a:t>
            </a:r>
          </a:p>
          <a:p>
            <a:pPr algn="r"/>
            <a:endParaRPr lang="ru-RU" sz="4000" b="1" dirty="0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9093457-BD29-4BEB-A12B-E7142C4562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1841" y="8157173"/>
            <a:ext cx="2426418" cy="7925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FC55EC1-342F-428C-9A74-91AFCBEDF3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07614" y="7935262"/>
            <a:ext cx="2426418" cy="7925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232F5AC-2728-46BD-8299-AB5092B91D36}"/>
              </a:ext>
            </a:extLst>
          </p:cNvPr>
          <p:cNvSpPr txBox="1"/>
          <p:nvPr/>
        </p:nvSpPr>
        <p:spPr>
          <a:xfrm>
            <a:off x="14692117" y="4314214"/>
            <a:ext cx="1997726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4000" b="1" dirty="0"/>
              <a:t>600+260</a:t>
            </a:r>
          </a:p>
          <a:p>
            <a:pPr algn="r"/>
            <a:r>
              <a:rPr lang="ru-RU" sz="4000" b="1" dirty="0"/>
              <a:t>+145</a:t>
            </a:r>
          </a:p>
          <a:p>
            <a:pPr algn="r"/>
            <a:r>
              <a:rPr lang="ru-RU" sz="4000" b="1" dirty="0"/>
              <a:t>+20</a:t>
            </a:r>
          </a:p>
          <a:p>
            <a:pPr algn="r"/>
            <a:r>
              <a:rPr lang="ru-RU" sz="4000" b="1" dirty="0"/>
              <a:t>+15</a:t>
            </a:r>
          </a:p>
          <a:p>
            <a:pPr algn="r"/>
            <a:r>
              <a:rPr lang="ru-RU" sz="4000" b="1" dirty="0"/>
              <a:t>+137</a:t>
            </a:r>
          </a:p>
          <a:p>
            <a:pPr algn="r"/>
            <a:endParaRPr lang="ru-RU" sz="4000" b="1" dirty="0"/>
          </a:p>
          <a:p>
            <a:pPr algn="r"/>
            <a:r>
              <a:rPr lang="ru-RU" sz="4000" b="1" dirty="0"/>
              <a:t>?</a:t>
            </a:r>
          </a:p>
          <a:p>
            <a:pPr algn="r"/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85735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89D24B4-B945-43EA-AEF8-A33561233F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571500"/>
            <a:ext cx="8305800" cy="83058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47CFED5-71C8-484A-833B-F5707FE71B73}"/>
              </a:ext>
            </a:extLst>
          </p:cNvPr>
          <p:cNvSpPr/>
          <p:nvPr/>
        </p:nvSpPr>
        <p:spPr>
          <a:xfrm>
            <a:off x="9829800" y="3086100"/>
            <a:ext cx="79248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333333"/>
                </a:solidFill>
                <a:latin typeface="YS Text"/>
              </a:rPr>
              <a:t>Традиционное блюдо масленицы - Блин — символ весеннего солнца. Чтобы «солнце» получилось правильным, нам нужно понимать его геометрию.</a:t>
            </a:r>
            <a:endParaRPr lang="ru-RU" sz="4000" b="0" i="0" dirty="0">
              <a:solidFill>
                <a:srgbClr val="333333"/>
              </a:solidFill>
              <a:effectLst/>
              <a:latin typeface="YS Text"/>
            </a:endParaRPr>
          </a:p>
        </p:txBody>
      </p:sp>
    </p:spTree>
    <p:extLst>
      <p:ext uri="{BB962C8B-B14F-4D97-AF65-F5344CB8AC3E}">
        <p14:creationId xmlns:p14="http://schemas.microsoft.com/office/powerpoint/2010/main" val="164275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8E61A9-4576-EB55-50DD-AA63D644C7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2F2DF256-3D32-C8F3-F362-35B66068F211}"/>
              </a:ext>
            </a:extLst>
          </p:cNvPr>
          <p:cNvSpPr txBox="1"/>
          <p:nvPr/>
        </p:nvSpPr>
        <p:spPr>
          <a:xfrm>
            <a:off x="9008304" y="5247109"/>
            <a:ext cx="4523795" cy="3845087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3360"/>
              </a:lnSpc>
            </a:pPr>
            <a:endParaRPr/>
          </a:p>
        </p:txBody>
      </p:sp>
      <p:grpSp>
        <p:nvGrpSpPr>
          <p:cNvPr id="11" name="Group 11">
            <a:extLst>
              <a:ext uri="{FF2B5EF4-FFF2-40B4-BE49-F238E27FC236}">
                <a16:creationId xmlns:a16="http://schemas.microsoft.com/office/drawing/2014/main" id="{71021C5B-C81C-44AC-F101-21EC33FC8599}"/>
              </a:ext>
            </a:extLst>
          </p:cNvPr>
          <p:cNvGrpSpPr/>
          <p:nvPr/>
        </p:nvGrpSpPr>
        <p:grpSpPr>
          <a:xfrm>
            <a:off x="838202" y="716116"/>
            <a:ext cx="16421099" cy="3625280"/>
            <a:chOff x="0" y="0"/>
            <a:chExt cx="3066277" cy="631197"/>
          </a:xfrm>
        </p:grpSpPr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6B90C3A7-9A49-821F-9B11-0932D98B747F}"/>
                </a:ext>
              </a:extLst>
            </p:cNvPr>
            <p:cNvSpPr/>
            <p:nvPr/>
          </p:nvSpPr>
          <p:spPr>
            <a:xfrm>
              <a:off x="0" y="0"/>
              <a:ext cx="3066277" cy="631197"/>
            </a:xfrm>
            <a:custGeom>
              <a:avLst/>
              <a:gdLst/>
              <a:ahLst/>
              <a:cxnLst/>
              <a:rect l="l" t="t" r="r" b="b"/>
              <a:pathLst>
                <a:path w="3066277" h="631197">
                  <a:moveTo>
                    <a:pt x="0" y="0"/>
                  </a:moveTo>
                  <a:lnTo>
                    <a:pt x="3066277" y="0"/>
                  </a:lnTo>
                  <a:lnTo>
                    <a:pt x="3066277" y="631197"/>
                  </a:lnTo>
                  <a:lnTo>
                    <a:pt x="0" y="631197"/>
                  </a:lnTo>
                  <a:close/>
                </a:path>
              </a:pathLst>
            </a:custGeom>
            <a:solidFill>
              <a:srgbClr val="EB5B45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BFFBC27E-24DA-60AF-5C33-F4867936C773}"/>
                </a:ext>
              </a:extLst>
            </p:cNvPr>
            <p:cNvSpPr txBox="1"/>
            <p:nvPr/>
          </p:nvSpPr>
          <p:spPr>
            <a:xfrm>
              <a:off x="0" y="-76200"/>
              <a:ext cx="3066277" cy="70739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F8AF5DCA-11CC-4BB9-B486-9939EBDA6F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77929"/>
            <a:ext cx="6717302" cy="6717302"/>
          </a:xfrm>
          <a:prstGeom prst="rect">
            <a:avLst/>
          </a:prstGeom>
        </p:spPr>
      </p:pic>
      <p:grpSp>
        <p:nvGrpSpPr>
          <p:cNvPr id="17" name="Group 17">
            <a:extLst>
              <a:ext uri="{FF2B5EF4-FFF2-40B4-BE49-F238E27FC236}">
                <a16:creationId xmlns:a16="http://schemas.microsoft.com/office/drawing/2014/main" id="{63ECEB7A-60C7-F42B-E28A-A35644AC43CD}"/>
              </a:ext>
            </a:extLst>
          </p:cNvPr>
          <p:cNvGrpSpPr/>
          <p:nvPr/>
        </p:nvGrpSpPr>
        <p:grpSpPr>
          <a:xfrm>
            <a:off x="838201" y="3238501"/>
            <a:ext cx="16421100" cy="2078856"/>
            <a:chOff x="0" y="0"/>
            <a:chExt cx="3066277" cy="407462"/>
          </a:xfrm>
        </p:grpSpPr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AE454625-20F7-C17F-9FFB-98C990DBA65E}"/>
                </a:ext>
              </a:extLst>
            </p:cNvPr>
            <p:cNvSpPr/>
            <p:nvPr/>
          </p:nvSpPr>
          <p:spPr>
            <a:xfrm>
              <a:off x="0" y="0"/>
              <a:ext cx="3066277" cy="407462"/>
            </a:xfrm>
            <a:custGeom>
              <a:avLst/>
              <a:gdLst/>
              <a:ahLst/>
              <a:cxnLst/>
              <a:rect l="l" t="t" r="r" b="b"/>
              <a:pathLst>
                <a:path w="3066277" h="407462">
                  <a:moveTo>
                    <a:pt x="0" y="0"/>
                  </a:moveTo>
                  <a:lnTo>
                    <a:pt x="3066277" y="0"/>
                  </a:lnTo>
                  <a:lnTo>
                    <a:pt x="3066277" y="407462"/>
                  </a:lnTo>
                  <a:lnTo>
                    <a:pt x="0" y="407462"/>
                  </a:lnTo>
                  <a:close/>
                </a:path>
              </a:pathLst>
            </a:custGeom>
            <a:solidFill>
              <a:srgbClr val="2C9288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TextBox 19">
              <a:extLst>
                <a:ext uri="{FF2B5EF4-FFF2-40B4-BE49-F238E27FC236}">
                  <a16:creationId xmlns:a16="http://schemas.microsoft.com/office/drawing/2014/main" id="{2347E18E-C517-EE21-DCDA-66E8EC75F048}"/>
                </a:ext>
              </a:extLst>
            </p:cNvPr>
            <p:cNvSpPr txBox="1"/>
            <p:nvPr/>
          </p:nvSpPr>
          <p:spPr>
            <a:xfrm>
              <a:off x="0" y="-76200"/>
              <a:ext cx="3066277" cy="48366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40" name="TextBox 40">
            <a:extLst>
              <a:ext uri="{FF2B5EF4-FFF2-40B4-BE49-F238E27FC236}">
                <a16:creationId xmlns:a16="http://schemas.microsoft.com/office/drawing/2014/main" id="{E9B927DC-C812-EFD1-868C-F41106652577}"/>
              </a:ext>
            </a:extLst>
          </p:cNvPr>
          <p:cNvSpPr txBox="1"/>
          <p:nvPr/>
        </p:nvSpPr>
        <p:spPr>
          <a:xfrm>
            <a:off x="1752600" y="685636"/>
            <a:ext cx="15354299" cy="39690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16445"/>
              </a:lnSpc>
            </a:pPr>
            <a:r>
              <a:rPr lang="ru-RU" sz="9600" b="1" dirty="0">
                <a:solidFill>
                  <a:srgbClr val="FBFAF1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ДЛИНА ОКРУЖНОСТИ И ПЛОЩАДЬ КРУГА.</a:t>
            </a:r>
            <a:endParaRPr lang="en-US" sz="9600" b="1" dirty="0">
              <a:solidFill>
                <a:srgbClr val="FBFAF1"/>
              </a:solidFill>
              <a:latin typeface="Times New Roman Bold"/>
              <a:ea typeface="Times New Roman Bold"/>
              <a:cs typeface="Times New Roman Bold"/>
              <a:sym typeface="Times New Roman Bold"/>
            </a:endParaRPr>
          </a:p>
        </p:txBody>
      </p:sp>
    </p:spTree>
    <p:extLst>
      <p:ext uri="{BB962C8B-B14F-4D97-AF65-F5344CB8AC3E}">
        <p14:creationId xmlns:p14="http://schemas.microsoft.com/office/powerpoint/2010/main" val="205641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16835" y="-481102"/>
            <a:ext cx="19912284" cy="2724397"/>
            <a:chOff x="0" y="0"/>
            <a:chExt cx="5244387" cy="71753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244388" cy="717537"/>
            </a:xfrm>
            <a:custGeom>
              <a:avLst/>
              <a:gdLst/>
              <a:ahLst/>
              <a:cxnLst/>
              <a:rect l="l" t="t" r="r" b="b"/>
              <a:pathLst>
                <a:path w="5244388" h="717537">
                  <a:moveTo>
                    <a:pt x="0" y="0"/>
                  </a:moveTo>
                  <a:lnTo>
                    <a:pt x="5244388" y="0"/>
                  </a:lnTo>
                  <a:lnTo>
                    <a:pt x="5244388" y="717537"/>
                  </a:lnTo>
                  <a:lnTo>
                    <a:pt x="0" y="717537"/>
                  </a:lnTo>
                  <a:close/>
                </a:path>
              </a:pathLst>
            </a:custGeom>
            <a:solidFill>
              <a:srgbClr val="175169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5244387" cy="7937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5277846" y="0"/>
            <a:ext cx="2111659" cy="2074705"/>
          </a:xfrm>
          <a:custGeom>
            <a:avLst/>
            <a:gdLst/>
            <a:ahLst/>
            <a:cxnLst/>
            <a:rect l="l" t="t" r="r" b="b"/>
            <a:pathLst>
              <a:path w="2111659" h="2074705">
                <a:moveTo>
                  <a:pt x="0" y="0"/>
                </a:moveTo>
                <a:lnTo>
                  <a:pt x="2111659" y="0"/>
                </a:lnTo>
                <a:lnTo>
                  <a:pt x="2111659" y="2074705"/>
                </a:lnTo>
                <a:lnTo>
                  <a:pt x="0" y="2074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6" name="Group 6"/>
          <p:cNvGrpSpPr/>
          <p:nvPr/>
        </p:nvGrpSpPr>
        <p:grpSpPr>
          <a:xfrm>
            <a:off x="1028700" y="2414481"/>
            <a:ext cx="1050459" cy="890149"/>
            <a:chOff x="0" y="0"/>
            <a:chExt cx="1400612" cy="1186865"/>
          </a:xfrm>
        </p:grpSpPr>
        <p:grpSp>
          <p:nvGrpSpPr>
            <p:cNvPr id="7" name="Group 7"/>
            <p:cNvGrpSpPr/>
            <p:nvPr/>
          </p:nvGrpSpPr>
          <p:grpSpPr>
            <a:xfrm>
              <a:off x="0" y="0"/>
              <a:ext cx="1400612" cy="1186865"/>
              <a:chOff x="0" y="0"/>
              <a:chExt cx="320237" cy="271366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320237" cy="271366"/>
              </a:xfrm>
              <a:custGeom>
                <a:avLst/>
                <a:gdLst/>
                <a:ahLst/>
                <a:cxnLst/>
                <a:rect l="l" t="t" r="r" b="b"/>
                <a:pathLst>
                  <a:path w="320237" h="271366">
                    <a:moveTo>
                      <a:pt x="0" y="0"/>
                    </a:moveTo>
                    <a:lnTo>
                      <a:pt x="320237" y="0"/>
                    </a:lnTo>
                    <a:lnTo>
                      <a:pt x="320237" y="271366"/>
                    </a:lnTo>
                    <a:lnTo>
                      <a:pt x="0" y="271366"/>
                    </a:lnTo>
                    <a:close/>
                  </a:path>
                </a:pathLst>
              </a:custGeom>
              <a:solidFill>
                <a:srgbClr val="568399"/>
              </a:solidFill>
              <a:ln w="47625" cap="sq">
                <a:solidFill>
                  <a:srgbClr val="175169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0" y="-38100"/>
                <a:ext cx="320237" cy="30946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0" name="TextBox 10"/>
            <p:cNvSpPr txBox="1"/>
            <p:nvPr/>
          </p:nvSpPr>
          <p:spPr>
            <a:xfrm>
              <a:off x="114658" y="94931"/>
              <a:ext cx="1171296" cy="9971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160"/>
                </a:lnSpc>
              </a:pPr>
              <a:r>
                <a:rPr lang="en-US" sz="4400" b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1.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2389052" y="2414481"/>
            <a:ext cx="7438086" cy="1853413"/>
            <a:chOff x="0" y="0"/>
            <a:chExt cx="9917448" cy="2471217"/>
          </a:xfrm>
        </p:grpSpPr>
        <p:grpSp>
          <p:nvGrpSpPr>
            <p:cNvPr id="12" name="Group 12"/>
            <p:cNvGrpSpPr/>
            <p:nvPr/>
          </p:nvGrpSpPr>
          <p:grpSpPr>
            <a:xfrm>
              <a:off x="0" y="0"/>
              <a:ext cx="9917448" cy="2471217"/>
              <a:chOff x="0" y="0"/>
              <a:chExt cx="1959002" cy="488142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1959002" cy="488142"/>
              </a:xfrm>
              <a:custGeom>
                <a:avLst/>
                <a:gdLst/>
                <a:ahLst/>
                <a:cxnLst/>
                <a:rect l="l" t="t" r="r" b="b"/>
                <a:pathLst>
                  <a:path w="1959002" h="488142">
                    <a:moveTo>
                      <a:pt x="31225" y="0"/>
                    </a:moveTo>
                    <a:lnTo>
                      <a:pt x="1927777" y="0"/>
                    </a:lnTo>
                    <a:cubicBezTo>
                      <a:pt x="1936058" y="0"/>
                      <a:pt x="1944000" y="3290"/>
                      <a:pt x="1949856" y="9146"/>
                    </a:cubicBezTo>
                    <a:cubicBezTo>
                      <a:pt x="1955712" y="15002"/>
                      <a:pt x="1959002" y="22944"/>
                      <a:pt x="1959002" y="31225"/>
                    </a:cubicBezTo>
                    <a:lnTo>
                      <a:pt x="1959002" y="456916"/>
                    </a:lnTo>
                    <a:cubicBezTo>
                      <a:pt x="1959002" y="465198"/>
                      <a:pt x="1955712" y="473140"/>
                      <a:pt x="1949856" y="478996"/>
                    </a:cubicBezTo>
                    <a:cubicBezTo>
                      <a:pt x="1944000" y="484852"/>
                      <a:pt x="1936058" y="488142"/>
                      <a:pt x="1927777" y="488142"/>
                    </a:cubicBezTo>
                    <a:lnTo>
                      <a:pt x="31225" y="488142"/>
                    </a:lnTo>
                    <a:cubicBezTo>
                      <a:pt x="22944" y="488142"/>
                      <a:pt x="15002" y="484852"/>
                      <a:pt x="9146" y="478996"/>
                    </a:cubicBezTo>
                    <a:cubicBezTo>
                      <a:pt x="3290" y="473140"/>
                      <a:pt x="0" y="465198"/>
                      <a:pt x="0" y="456916"/>
                    </a:cubicBezTo>
                    <a:lnTo>
                      <a:pt x="0" y="31225"/>
                    </a:lnTo>
                    <a:cubicBezTo>
                      <a:pt x="0" y="22944"/>
                      <a:pt x="3290" y="15002"/>
                      <a:pt x="9146" y="9146"/>
                    </a:cubicBezTo>
                    <a:cubicBezTo>
                      <a:pt x="15002" y="3290"/>
                      <a:pt x="22944" y="0"/>
                      <a:pt x="31225" y="0"/>
                    </a:cubicBezTo>
                    <a:close/>
                  </a:path>
                </a:pathLst>
              </a:custGeom>
              <a:solidFill>
                <a:srgbClr val="FBFCF9"/>
              </a:solidFill>
              <a:ln w="85725" cap="rnd">
                <a:solidFill>
                  <a:srgbClr val="DD7664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0" y="-38100"/>
                <a:ext cx="1959002" cy="52624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5" name="TextBox 15"/>
            <p:cNvSpPr txBox="1"/>
            <p:nvPr/>
          </p:nvSpPr>
          <p:spPr>
            <a:xfrm>
              <a:off x="131293" y="200940"/>
              <a:ext cx="9654862" cy="20217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951"/>
                </a:lnSpc>
              </a:pPr>
              <a:r>
                <a:rPr lang="en-US" sz="4799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Отметьте </a:t>
              </a:r>
              <a:r>
                <a:rPr lang="en-US" sz="4799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на</a:t>
              </a:r>
              <a:r>
                <a:rPr lang="en-US" sz="4799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sz="4799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листе</a:t>
              </a:r>
              <a:r>
                <a:rPr lang="en-US" sz="4799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sz="4799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бумаги</a:t>
              </a:r>
              <a:r>
                <a:rPr lang="en-US" sz="4799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sz="4799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точки</a:t>
              </a:r>
              <a:r>
                <a:rPr lang="en-US" sz="4799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O и M.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028700" y="4325624"/>
            <a:ext cx="1050459" cy="890149"/>
            <a:chOff x="0" y="0"/>
            <a:chExt cx="1400612" cy="1186865"/>
          </a:xfrm>
        </p:grpSpPr>
        <p:grpSp>
          <p:nvGrpSpPr>
            <p:cNvPr id="17" name="Group 17"/>
            <p:cNvGrpSpPr/>
            <p:nvPr/>
          </p:nvGrpSpPr>
          <p:grpSpPr>
            <a:xfrm>
              <a:off x="0" y="0"/>
              <a:ext cx="1400612" cy="1186865"/>
              <a:chOff x="0" y="0"/>
              <a:chExt cx="320237" cy="271366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320237" cy="271366"/>
              </a:xfrm>
              <a:custGeom>
                <a:avLst/>
                <a:gdLst/>
                <a:ahLst/>
                <a:cxnLst/>
                <a:rect l="l" t="t" r="r" b="b"/>
                <a:pathLst>
                  <a:path w="320237" h="271366">
                    <a:moveTo>
                      <a:pt x="0" y="0"/>
                    </a:moveTo>
                    <a:lnTo>
                      <a:pt x="320237" y="0"/>
                    </a:lnTo>
                    <a:lnTo>
                      <a:pt x="320237" y="271366"/>
                    </a:lnTo>
                    <a:lnTo>
                      <a:pt x="0" y="271366"/>
                    </a:lnTo>
                    <a:close/>
                  </a:path>
                </a:pathLst>
              </a:custGeom>
              <a:solidFill>
                <a:srgbClr val="568399"/>
              </a:solidFill>
              <a:ln w="47625" cap="sq">
                <a:solidFill>
                  <a:srgbClr val="175169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0" y="-38100"/>
                <a:ext cx="320237" cy="30946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20" name="TextBox 20"/>
            <p:cNvSpPr txBox="1"/>
            <p:nvPr/>
          </p:nvSpPr>
          <p:spPr>
            <a:xfrm>
              <a:off x="114658" y="94931"/>
              <a:ext cx="1171296" cy="9971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160"/>
                </a:lnSpc>
              </a:pPr>
              <a:r>
                <a:rPr lang="en-US" sz="4400" b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2.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2389052" y="4325624"/>
            <a:ext cx="7438086" cy="1853413"/>
            <a:chOff x="0" y="0"/>
            <a:chExt cx="9917448" cy="2471217"/>
          </a:xfrm>
        </p:grpSpPr>
        <p:grpSp>
          <p:nvGrpSpPr>
            <p:cNvPr id="22" name="Group 22"/>
            <p:cNvGrpSpPr/>
            <p:nvPr/>
          </p:nvGrpSpPr>
          <p:grpSpPr>
            <a:xfrm>
              <a:off x="0" y="0"/>
              <a:ext cx="9917448" cy="2471217"/>
              <a:chOff x="0" y="0"/>
              <a:chExt cx="1959002" cy="488142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1959002" cy="488142"/>
              </a:xfrm>
              <a:custGeom>
                <a:avLst/>
                <a:gdLst/>
                <a:ahLst/>
                <a:cxnLst/>
                <a:rect l="l" t="t" r="r" b="b"/>
                <a:pathLst>
                  <a:path w="1959002" h="488142">
                    <a:moveTo>
                      <a:pt x="31225" y="0"/>
                    </a:moveTo>
                    <a:lnTo>
                      <a:pt x="1927777" y="0"/>
                    </a:lnTo>
                    <a:cubicBezTo>
                      <a:pt x="1936058" y="0"/>
                      <a:pt x="1944000" y="3290"/>
                      <a:pt x="1949856" y="9146"/>
                    </a:cubicBezTo>
                    <a:cubicBezTo>
                      <a:pt x="1955712" y="15002"/>
                      <a:pt x="1959002" y="22944"/>
                      <a:pt x="1959002" y="31225"/>
                    </a:cubicBezTo>
                    <a:lnTo>
                      <a:pt x="1959002" y="456916"/>
                    </a:lnTo>
                    <a:cubicBezTo>
                      <a:pt x="1959002" y="465198"/>
                      <a:pt x="1955712" y="473140"/>
                      <a:pt x="1949856" y="478996"/>
                    </a:cubicBezTo>
                    <a:cubicBezTo>
                      <a:pt x="1944000" y="484852"/>
                      <a:pt x="1936058" y="488142"/>
                      <a:pt x="1927777" y="488142"/>
                    </a:cubicBezTo>
                    <a:lnTo>
                      <a:pt x="31225" y="488142"/>
                    </a:lnTo>
                    <a:cubicBezTo>
                      <a:pt x="22944" y="488142"/>
                      <a:pt x="15002" y="484852"/>
                      <a:pt x="9146" y="478996"/>
                    </a:cubicBezTo>
                    <a:cubicBezTo>
                      <a:pt x="3290" y="473140"/>
                      <a:pt x="0" y="465198"/>
                      <a:pt x="0" y="456916"/>
                    </a:cubicBezTo>
                    <a:lnTo>
                      <a:pt x="0" y="31225"/>
                    </a:lnTo>
                    <a:cubicBezTo>
                      <a:pt x="0" y="22944"/>
                      <a:pt x="3290" y="15002"/>
                      <a:pt x="9146" y="9146"/>
                    </a:cubicBezTo>
                    <a:cubicBezTo>
                      <a:pt x="15002" y="3290"/>
                      <a:pt x="22944" y="0"/>
                      <a:pt x="31225" y="0"/>
                    </a:cubicBezTo>
                    <a:close/>
                  </a:path>
                </a:pathLst>
              </a:custGeom>
              <a:solidFill>
                <a:srgbClr val="FBFCF9"/>
              </a:solidFill>
              <a:ln w="85725" cap="rnd">
                <a:solidFill>
                  <a:srgbClr val="DD7664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TextBox 24"/>
              <p:cNvSpPr txBox="1"/>
              <p:nvPr/>
            </p:nvSpPr>
            <p:spPr>
              <a:xfrm>
                <a:off x="0" y="-38100"/>
                <a:ext cx="1959002" cy="52624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5" name="TextBox 25"/>
            <p:cNvSpPr txBox="1"/>
            <p:nvPr/>
          </p:nvSpPr>
          <p:spPr>
            <a:xfrm>
              <a:off x="131293" y="200940"/>
              <a:ext cx="9654862" cy="20217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951"/>
                </a:lnSpc>
              </a:pPr>
              <a:r>
                <a:rPr lang="en-US" sz="4799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Установите ножку циркуля с иглой в точку O.</a:t>
              </a: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028700" y="6236187"/>
            <a:ext cx="1050459" cy="890149"/>
            <a:chOff x="0" y="0"/>
            <a:chExt cx="1400612" cy="1186865"/>
          </a:xfrm>
        </p:grpSpPr>
        <p:grpSp>
          <p:nvGrpSpPr>
            <p:cNvPr id="27" name="Group 27"/>
            <p:cNvGrpSpPr/>
            <p:nvPr/>
          </p:nvGrpSpPr>
          <p:grpSpPr>
            <a:xfrm>
              <a:off x="0" y="0"/>
              <a:ext cx="1400612" cy="1186865"/>
              <a:chOff x="0" y="0"/>
              <a:chExt cx="320237" cy="271366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0" y="0"/>
                <a:ext cx="320237" cy="271366"/>
              </a:xfrm>
              <a:custGeom>
                <a:avLst/>
                <a:gdLst/>
                <a:ahLst/>
                <a:cxnLst/>
                <a:rect l="l" t="t" r="r" b="b"/>
                <a:pathLst>
                  <a:path w="320237" h="271366">
                    <a:moveTo>
                      <a:pt x="0" y="0"/>
                    </a:moveTo>
                    <a:lnTo>
                      <a:pt x="320237" y="0"/>
                    </a:lnTo>
                    <a:lnTo>
                      <a:pt x="320237" y="271366"/>
                    </a:lnTo>
                    <a:lnTo>
                      <a:pt x="0" y="271366"/>
                    </a:lnTo>
                    <a:close/>
                  </a:path>
                </a:pathLst>
              </a:custGeom>
              <a:solidFill>
                <a:srgbClr val="568399"/>
              </a:solidFill>
              <a:ln w="47625" cap="sq">
                <a:solidFill>
                  <a:srgbClr val="175169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TextBox 29"/>
              <p:cNvSpPr txBox="1"/>
              <p:nvPr/>
            </p:nvSpPr>
            <p:spPr>
              <a:xfrm>
                <a:off x="0" y="-38100"/>
                <a:ext cx="320237" cy="30946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30" name="TextBox 30"/>
            <p:cNvSpPr txBox="1"/>
            <p:nvPr/>
          </p:nvSpPr>
          <p:spPr>
            <a:xfrm>
              <a:off x="114658" y="94931"/>
              <a:ext cx="1171296" cy="9971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160"/>
                </a:lnSpc>
              </a:pPr>
              <a:r>
                <a:rPr lang="en-US" sz="4400" b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3.</a:t>
              </a: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2389052" y="6236187"/>
            <a:ext cx="7438086" cy="1853413"/>
            <a:chOff x="0" y="0"/>
            <a:chExt cx="9917448" cy="2471217"/>
          </a:xfrm>
        </p:grpSpPr>
        <p:grpSp>
          <p:nvGrpSpPr>
            <p:cNvPr id="32" name="Group 32"/>
            <p:cNvGrpSpPr/>
            <p:nvPr/>
          </p:nvGrpSpPr>
          <p:grpSpPr>
            <a:xfrm>
              <a:off x="0" y="0"/>
              <a:ext cx="9917448" cy="2471217"/>
              <a:chOff x="0" y="0"/>
              <a:chExt cx="1959002" cy="488142"/>
            </a:xfrm>
          </p:grpSpPr>
          <p:sp>
            <p:nvSpPr>
              <p:cNvPr id="33" name="Freeform 33"/>
              <p:cNvSpPr/>
              <p:nvPr/>
            </p:nvSpPr>
            <p:spPr>
              <a:xfrm>
                <a:off x="0" y="0"/>
                <a:ext cx="1959002" cy="488142"/>
              </a:xfrm>
              <a:custGeom>
                <a:avLst/>
                <a:gdLst/>
                <a:ahLst/>
                <a:cxnLst/>
                <a:rect l="l" t="t" r="r" b="b"/>
                <a:pathLst>
                  <a:path w="1959002" h="488142">
                    <a:moveTo>
                      <a:pt x="31225" y="0"/>
                    </a:moveTo>
                    <a:lnTo>
                      <a:pt x="1927777" y="0"/>
                    </a:lnTo>
                    <a:cubicBezTo>
                      <a:pt x="1936058" y="0"/>
                      <a:pt x="1944000" y="3290"/>
                      <a:pt x="1949856" y="9146"/>
                    </a:cubicBezTo>
                    <a:cubicBezTo>
                      <a:pt x="1955712" y="15002"/>
                      <a:pt x="1959002" y="22944"/>
                      <a:pt x="1959002" y="31225"/>
                    </a:cubicBezTo>
                    <a:lnTo>
                      <a:pt x="1959002" y="456916"/>
                    </a:lnTo>
                    <a:cubicBezTo>
                      <a:pt x="1959002" y="465198"/>
                      <a:pt x="1955712" y="473140"/>
                      <a:pt x="1949856" y="478996"/>
                    </a:cubicBezTo>
                    <a:cubicBezTo>
                      <a:pt x="1944000" y="484852"/>
                      <a:pt x="1936058" y="488142"/>
                      <a:pt x="1927777" y="488142"/>
                    </a:cubicBezTo>
                    <a:lnTo>
                      <a:pt x="31225" y="488142"/>
                    </a:lnTo>
                    <a:cubicBezTo>
                      <a:pt x="22944" y="488142"/>
                      <a:pt x="15002" y="484852"/>
                      <a:pt x="9146" y="478996"/>
                    </a:cubicBezTo>
                    <a:cubicBezTo>
                      <a:pt x="3290" y="473140"/>
                      <a:pt x="0" y="465198"/>
                      <a:pt x="0" y="456916"/>
                    </a:cubicBezTo>
                    <a:lnTo>
                      <a:pt x="0" y="31225"/>
                    </a:lnTo>
                    <a:cubicBezTo>
                      <a:pt x="0" y="22944"/>
                      <a:pt x="3290" y="15002"/>
                      <a:pt x="9146" y="9146"/>
                    </a:cubicBezTo>
                    <a:cubicBezTo>
                      <a:pt x="15002" y="3290"/>
                      <a:pt x="22944" y="0"/>
                      <a:pt x="31225" y="0"/>
                    </a:cubicBezTo>
                    <a:close/>
                  </a:path>
                </a:pathLst>
              </a:custGeom>
              <a:solidFill>
                <a:srgbClr val="FBFCF9"/>
              </a:solidFill>
              <a:ln w="85725" cap="rnd">
                <a:solidFill>
                  <a:srgbClr val="DD7664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TextBox 34"/>
              <p:cNvSpPr txBox="1"/>
              <p:nvPr/>
            </p:nvSpPr>
            <p:spPr>
              <a:xfrm>
                <a:off x="0" y="-38100"/>
                <a:ext cx="1959002" cy="52624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35" name="TextBox 35"/>
            <p:cNvSpPr txBox="1"/>
            <p:nvPr/>
          </p:nvSpPr>
          <p:spPr>
            <a:xfrm>
              <a:off x="131293" y="200940"/>
              <a:ext cx="9654862" cy="20217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951"/>
                </a:lnSpc>
              </a:pPr>
              <a:r>
                <a:rPr lang="en-US" sz="4799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Установите ножку карандаша в точку M.</a:t>
              </a:r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1028700" y="8146750"/>
            <a:ext cx="1050459" cy="890149"/>
            <a:chOff x="0" y="0"/>
            <a:chExt cx="1400612" cy="1186865"/>
          </a:xfrm>
        </p:grpSpPr>
        <p:grpSp>
          <p:nvGrpSpPr>
            <p:cNvPr id="37" name="Group 37"/>
            <p:cNvGrpSpPr/>
            <p:nvPr/>
          </p:nvGrpSpPr>
          <p:grpSpPr>
            <a:xfrm>
              <a:off x="0" y="0"/>
              <a:ext cx="1400612" cy="1186865"/>
              <a:chOff x="0" y="0"/>
              <a:chExt cx="320237" cy="271366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320237" cy="271366"/>
              </a:xfrm>
              <a:custGeom>
                <a:avLst/>
                <a:gdLst/>
                <a:ahLst/>
                <a:cxnLst/>
                <a:rect l="l" t="t" r="r" b="b"/>
                <a:pathLst>
                  <a:path w="320237" h="271366">
                    <a:moveTo>
                      <a:pt x="0" y="0"/>
                    </a:moveTo>
                    <a:lnTo>
                      <a:pt x="320237" y="0"/>
                    </a:lnTo>
                    <a:lnTo>
                      <a:pt x="320237" y="271366"/>
                    </a:lnTo>
                    <a:lnTo>
                      <a:pt x="0" y="271366"/>
                    </a:lnTo>
                    <a:close/>
                  </a:path>
                </a:pathLst>
              </a:custGeom>
              <a:solidFill>
                <a:srgbClr val="568399"/>
              </a:solidFill>
              <a:ln w="47625" cap="sq">
                <a:solidFill>
                  <a:srgbClr val="175169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" name="TextBox 39"/>
              <p:cNvSpPr txBox="1"/>
              <p:nvPr/>
            </p:nvSpPr>
            <p:spPr>
              <a:xfrm>
                <a:off x="0" y="-38100"/>
                <a:ext cx="320237" cy="30946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40" name="TextBox 40"/>
            <p:cNvSpPr txBox="1"/>
            <p:nvPr/>
          </p:nvSpPr>
          <p:spPr>
            <a:xfrm>
              <a:off x="114658" y="94931"/>
              <a:ext cx="1171296" cy="9971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160"/>
                </a:lnSpc>
              </a:pPr>
              <a:r>
                <a:rPr lang="en-US" sz="4400" b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4.</a:t>
              </a:r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2389052" y="8146750"/>
            <a:ext cx="7438086" cy="1853413"/>
            <a:chOff x="0" y="0"/>
            <a:chExt cx="9917448" cy="2471217"/>
          </a:xfrm>
        </p:grpSpPr>
        <p:grpSp>
          <p:nvGrpSpPr>
            <p:cNvPr id="42" name="Group 42"/>
            <p:cNvGrpSpPr/>
            <p:nvPr/>
          </p:nvGrpSpPr>
          <p:grpSpPr>
            <a:xfrm>
              <a:off x="0" y="0"/>
              <a:ext cx="9917448" cy="2471217"/>
              <a:chOff x="0" y="0"/>
              <a:chExt cx="1959002" cy="488142"/>
            </a:xfrm>
          </p:grpSpPr>
          <p:sp>
            <p:nvSpPr>
              <p:cNvPr id="43" name="Freeform 43"/>
              <p:cNvSpPr/>
              <p:nvPr/>
            </p:nvSpPr>
            <p:spPr>
              <a:xfrm>
                <a:off x="0" y="0"/>
                <a:ext cx="1959002" cy="488142"/>
              </a:xfrm>
              <a:custGeom>
                <a:avLst/>
                <a:gdLst/>
                <a:ahLst/>
                <a:cxnLst/>
                <a:rect l="l" t="t" r="r" b="b"/>
                <a:pathLst>
                  <a:path w="1959002" h="488142">
                    <a:moveTo>
                      <a:pt x="31225" y="0"/>
                    </a:moveTo>
                    <a:lnTo>
                      <a:pt x="1927777" y="0"/>
                    </a:lnTo>
                    <a:cubicBezTo>
                      <a:pt x="1936058" y="0"/>
                      <a:pt x="1944000" y="3290"/>
                      <a:pt x="1949856" y="9146"/>
                    </a:cubicBezTo>
                    <a:cubicBezTo>
                      <a:pt x="1955712" y="15002"/>
                      <a:pt x="1959002" y="22944"/>
                      <a:pt x="1959002" y="31225"/>
                    </a:cubicBezTo>
                    <a:lnTo>
                      <a:pt x="1959002" y="456916"/>
                    </a:lnTo>
                    <a:cubicBezTo>
                      <a:pt x="1959002" y="465198"/>
                      <a:pt x="1955712" y="473140"/>
                      <a:pt x="1949856" y="478996"/>
                    </a:cubicBezTo>
                    <a:cubicBezTo>
                      <a:pt x="1944000" y="484852"/>
                      <a:pt x="1936058" y="488142"/>
                      <a:pt x="1927777" y="488142"/>
                    </a:cubicBezTo>
                    <a:lnTo>
                      <a:pt x="31225" y="488142"/>
                    </a:lnTo>
                    <a:cubicBezTo>
                      <a:pt x="22944" y="488142"/>
                      <a:pt x="15002" y="484852"/>
                      <a:pt x="9146" y="478996"/>
                    </a:cubicBezTo>
                    <a:cubicBezTo>
                      <a:pt x="3290" y="473140"/>
                      <a:pt x="0" y="465198"/>
                      <a:pt x="0" y="456916"/>
                    </a:cubicBezTo>
                    <a:lnTo>
                      <a:pt x="0" y="31225"/>
                    </a:lnTo>
                    <a:cubicBezTo>
                      <a:pt x="0" y="22944"/>
                      <a:pt x="3290" y="15002"/>
                      <a:pt x="9146" y="9146"/>
                    </a:cubicBezTo>
                    <a:cubicBezTo>
                      <a:pt x="15002" y="3290"/>
                      <a:pt x="22944" y="0"/>
                      <a:pt x="31225" y="0"/>
                    </a:cubicBezTo>
                    <a:close/>
                  </a:path>
                </a:pathLst>
              </a:custGeom>
              <a:solidFill>
                <a:srgbClr val="FBFCF9"/>
              </a:solidFill>
              <a:ln w="85725" cap="rnd">
                <a:solidFill>
                  <a:srgbClr val="DD7664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" name="TextBox 44"/>
              <p:cNvSpPr txBox="1"/>
              <p:nvPr/>
            </p:nvSpPr>
            <p:spPr>
              <a:xfrm>
                <a:off x="0" y="-38100"/>
                <a:ext cx="1959002" cy="52624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45" name="TextBox 45"/>
            <p:cNvSpPr txBox="1"/>
            <p:nvPr/>
          </p:nvSpPr>
          <p:spPr>
            <a:xfrm>
              <a:off x="131293" y="200940"/>
              <a:ext cx="9654862" cy="20217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951"/>
                </a:lnSpc>
              </a:pPr>
              <a:r>
                <a:rPr lang="en-US" sz="4799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Вращайте ножку циркуля, неменяя раствора.</a:t>
              </a:r>
            </a:p>
          </p:txBody>
        </p:sp>
      </p:grpSp>
      <p:sp>
        <p:nvSpPr>
          <p:cNvPr id="46" name="Freeform 46"/>
          <p:cNvSpPr/>
          <p:nvPr/>
        </p:nvSpPr>
        <p:spPr>
          <a:xfrm>
            <a:off x="13737989" y="6431745"/>
            <a:ext cx="459782" cy="459782"/>
          </a:xfrm>
          <a:custGeom>
            <a:avLst/>
            <a:gdLst/>
            <a:ahLst/>
            <a:cxnLst/>
            <a:rect l="l" t="t" r="r" b="b"/>
            <a:pathLst>
              <a:path w="459782" h="459782">
                <a:moveTo>
                  <a:pt x="0" y="0"/>
                </a:moveTo>
                <a:lnTo>
                  <a:pt x="459782" y="0"/>
                </a:lnTo>
                <a:lnTo>
                  <a:pt x="459782" y="459782"/>
                </a:lnTo>
                <a:lnTo>
                  <a:pt x="0" y="45978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pic>
        <p:nvPicPr>
          <p:cNvPr id="47" name="Picture 4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05178" y="5882971"/>
            <a:ext cx="581248" cy="581248"/>
          </a:xfrm>
          <a:prstGeom prst="rect">
            <a:avLst/>
          </a:prstGeom>
        </p:spPr>
      </p:pic>
      <p:sp>
        <p:nvSpPr>
          <p:cNvPr id="48" name="Freeform 48"/>
          <p:cNvSpPr/>
          <p:nvPr/>
        </p:nvSpPr>
        <p:spPr>
          <a:xfrm>
            <a:off x="11391494" y="4042386"/>
            <a:ext cx="5152772" cy="5152772"/>
          </a:xfrm>
          <a:custGeom>
            <a:avLst/>
            <a:gdLst/>
            <a:ahLst/>
            <a:cxnLst/>
            <a:rect l="l" t="t" r="r" b="b"/>
            <a:pathLst>
              <a:path w="5152772" h="5152772">
                <a:moveTo>
                  <a:pt x="0" y="0"/>
                </a:moveTo>
                <a:lnTo>
                  <a:pt x="5152772" y="0"/>
                </a:lnTo>
                <a:lnTo>
                  <a:pt x="5152772" y="5152772"/>
                </a:lnTo>
                <a:lnTo>
                  <a:pt x="0" y="515277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49" name="Freeform 49"/>
          <p:cNvSpPr/>
          <p:nvPr/>
        </p:nvSpPr>
        <p:spPr>
          <a:xfrm>
            <a:off x="16252159" y="6431745"/>
            <a:ext cx="459782" cy="459782"/>
          </a:xfrm>
          <a:custGeom>
            <a:avLst/>
            <a:gdLst/>
            <a:ahLst/>
            <a:cxnLst/>
            <a:rect l="l" t="t" r="r" b="b"/>
            <a:pathLst>
              <a:path w="459782" h="459782">
                <a:moveTo>
                  <a:pt x="0" y="0"/>
                </a:moveTo>
                <a:lnTo>
                  <a:pt x="459782" y="0"/>
                </a:lnTo>
                <a:lnTo>
                  <a:pt x="459782" y="459782"/>
                </a:lnTo>
                <a:lnTo>
                  <a:pt x="0" y="45978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pic>
        <p:nvPicPr>
          <p:cNvPr id="50" name="Picture 5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560826" y="5856550"/>
            <a:ext cx="898292" cy="634088"/>
          </a:xfrm>
          <a:prstGeom prst="rect">
            <a:avLst/>
          </a:prstGeom>
        </p:spPr>
      </p:pic>
      <p:sp>
        <p:nvSpPr>
          <p:cNvPr id="51" name="Freeform 51"/>
          <p:cNvSpPr/>
          <p:nvPr/>
        </p:nvSpPr>
        <p:spPr>
          <a:xfrm>
            <a:off x="14035113" y="2102438"/>
            <a:ext cx="2331947" cy="4594970"/>
          </a:xfrm>
          <a:custGeom>
            <a:avLst/>
            <a:gdLst/>
            <a:ahLst/>
            <a:cxnLst/>
            <a:rect l="l" t="t" r="r" b="b"/>
            <a:pathLst>
              <a:path w="2331947" h="4594970">
                <a:moveTo>
                  <a:pt x="0" y="0"/>
                </a:moveTo>
                <a:lnTo>
                  <a:pt x="2331947" y="0"/>
                </a:lnTo>
                <a:lnTo>
                  <a:pt x="2331947" y="4594970"/>
                </a:lnTo>
                <a:lnTo>
                  <a:pt x="0" y="459497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2" name="TextBox 52"/>
          <p:cNvSpPr txBox="1"/>
          <p:nvPr/>
        </p:nvSpPr>
        <p:spPr>
          <a:xfrm>
            <a:off x="1028700" y="547825"/>
            <a:ext cx="14172387" cy="13133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801"/>
              </a:lnSpc>
              <a:spcBef>
                <a:spcPct val="0"/>
              </a:spcBef>
            </a:pPr>
            <a:r>
              <a:rPr lang="en-US" sz="8910" b="1" spc="294" dirty="0">
                <a:solidFill>
                  <a:srgbClr val="FBFAF1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РАБОТАЕМ В ТЕТРАДИ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16835" y="-481102"/>
            <a:ext cx="19912284" cy="2724397"/>
            <a:chOff x="0" y="0"/>
            <a:chExt cx="5244387" cy="71753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244388" cy="717537"/>
            </a:xfrm>
            <a:custGeom>
              <a:avLst/>
              <a:gdLst/>
              <a:ahLst/>
              <a:cxnLst/>
              <a:rect l="l" t="t" r="r" b="b"/>
              <a:pathLst>
                <a:path w="5244388" h="717537">
                  <a:moveTo>
                    <a:pt x="0" y="0"/>
                  </a:moveTo>
                  <a:lnTo>
                    <a:pt x="5244388" y="0"/>
                  </a:lnTo>
                  <a:lnTo>
                    <a:pt x="5244388" y="717537"/>
                  </a:lnTo>
                  <a:lnTo>
                    <a:pt x="0" y="717537"/>
                  </a:lnTo>
                  <a:close/>
                </a:path>
              </a:pathLst>
            </a:custGeom>
            <a:solidFill>
              <a:srgbClr val="175169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5244387" cy="7937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5277846" y="0"/>
            <a:ext cx="2111659" cy="2074705"/>
          </a:xfrm>
          <a:custGeom>
            <a:avLst/>
            <a:gdLst/>
            <a:ahLst/>
            <a:cxnLst/>
            <a:rect l="l" t="t" r="r" b="b"/>
            <a:pathLst>
              <a:path w="2111659" h="2074705">
                <a:moveTo>
                  <a:pt x="0" y="0"/>
                </a:moveTo>
                <a:lnTo>
                  <a:pt x="2111659" y="0"/>
                </a:lnTo>
                <a:lnTo>
                  <a:pt x="2111659" y="2074705"/>
                </a:lnTo>
                <a:lnTo>
                  <a:pt x="0" y="2074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6" name="Freeform 6"/>
          <p:cNvSpPr/>
          <p:nvPr/>
        </p:nvSpPr>
        <p:spPr>
          <a:xfrm>
            <a:off x="13737989" y="6431745"/>
            <a:ext cx="459782" cy="459782"/>
          </a:xfrm>
          <a:custGeom>
            <a:avLst/>
            <a:gdLst/>
            <a:ahLst/>
            <a:cxnLst/>
            <a:rect l="l" t="t" r="r" b="b"/>
            <a:pathLst>
              <a:path w="459782" h="459782">
                <a:moveTo>
                  <a:pt x="0" y="0"/>
                </a:moveTo>
                <a:lnTo>
                  <a:pt x="459782" y="0"/>
                </a:lnTo>
                <a:lnTo>
                  <a:pt x="459782" y="459782"/>
                </a:lnTo>
                <a:lnTo>
                  <a:pt x="0" y="45978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05178" y="5882971"/>
            <a:ext cx="581248" cy="581248"/>
          </a:xfrm>
          <a:prstGeom prst="rect">
            <a:avLst/>
          </a:prstGeom>
        </p:spPr>
      </p:pic>
      <p:sp>
        <p:nvSpPr>
          <p:cNvPr id="8" name="Freeform 8"/>
          <p:cNvSpPr/>
          <p:nvPr/>
        </p:nvSpPr>
        <p:spPr>
          <a:xfrm>
            <a:off x="11391494" y="4105528"/>
            <a:ext cx="5152772" cy="5152772"/>
          </a:xfrm>
          <a:custGeom>
            <a:avLst/>
            <a:gdLst/>
            <a:ahLst/>
            <a:cxnLst/>
            <a:rect l="l" t="t" r="r" b="b"/>
            <a:pathLst>
              <a:path w="5152772" h="5152772">
                <a:moveTo>
                  <a:pt x="0" y="0"/>
                </a:moveTo>
                <a:lnTo>
                  <a:pt x="5152772" y="0"/>
                </a:lnTo>
                <a:lnTo>
                  <a:pt x="5152772" y="5152772"/>
                </a:lnTo>
                <a:lnTo>
                  <a:pt x="0" y="515277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9" name="Freeform 9"/>
          <p:cNvSpPr/>
          <p:nvPr/>
        </p:nvSpPr>
        <p:spPr>
          <a:xfrm>
            <a:off x="16252159" y="6431745"/>
            <a:ext cx="459782" cy="459782"/>
          </a:xfrm>
          <a:custGeom>
            <a:avLst/>
            <a:gdLst/>
            <a:ahLst/>
            <a:cxnLst/>
            <a:rect l="l" t="t" r="r" b="b"/>
            <a:pathLst>
              <a:path w="459782" h="459782">
                <a:moveTo>
                  <a:pt x="0" y="0"/>
                </a:moveTo>
                <a:lnTo>
                  <a:pt x="459782" y="0"/>
                </a:lnTo>
                <a:lnTo>
                  <a:pt x="459782" y="459782"/>
                </a:lnTo>
                <a:lnTo>
                  <a:pt x="0" y="45978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560826" y="5856550"/>
            <a:ext cx="898292" cy="634088"/>
          </a:xfrm>
          <a:prstGeom prst="rect">
            <a:avLst/>
          </a:prstGeom>
        </p:spPr>
      </p:pic>
      <p:sp>
        <p:nvSpPr>
          <p:cNvPr id="11" name="Freeform 11"/>
          <p:cNvSpPr/>
          <p:nvPr/>
        </p:nvSpPr>
        <p:spPr>
          <a:xfrm>
            <a:off x="14052314" y="2115637"/>
            <a:ext cx="2331947" cy="4594970"/>
          </a:xfrm>
          <a:custGeom>
            <a:avLst/>
            <a:gdLst/>
            <a:ahLst/>
            <a:cxnLst/>
            <a:rect l="l" t="t" r="r" b="b"/>
            <a:pathLst>
              <a:path w="2331947" h="4594970">
                <a:moveTo>
                  <a:pt x="0" y="0"/>
                </a:moveTo>
                <a:lnTo>
                  <a:pt x="2331947" y="0"/>
                </a:lnTo>
                <a:lnTo>
                  <a:pt x="2331947" y="4594970"/>
                </a:lnTo>
                <a:lnTo>
                  <a:pt x="0" y="459497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2" name="TextBox 12"/>
          <p:cNvSpPr txBox="1"/>
          <p:nvPr/>
        </p:nvSpPr>
        <p:spPr>
          <a:xfrm>
            <a:off x="1028700" y="547825"/>
            <a:ext cx="14172387" cy="13133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801"/>
              </a:lnSpc>
              <a:spcBef>
                <a:spcPct val="0"/>
              </a:spcBef>
            </a:pPr>
            <a:r>
              <a:rPr lang="en-US" sz="8910" b="1" spc="294" dirty="0">
                <a:solidFill>
                  <a:srgbClr val="FBFAF1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РАБОТАЕМ В ТЕТРАДИ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1028700" y="2520351"/>
            <a:ext cx="8115300" cy="1671199"/>
            <a:chOff x="0" y="0"/>
            <a:chExt cx="10820400" cy="2228265"/>
          </a:xfrm>
        </p:grpSpPr>
        <p:grpSp>
          <p:nvGrpSpPr>
            <p:cNvPr id="14" name="Group 14"/>
            <p:cNvGrpSpPr/>
            <p:nvPr/>
          </p:nvGrpSpPr>
          <p:grpSpPr>
            <a:xfrm>
              <a:off x="0" y="0"/>
              <a:ext cx="10820400" cy="2228265"/>
              <a:chOff x="0" y="0"/>
              <a:chExt cx="2473984" cy="509472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2473984" cy="509472"/>
              </a:xfrm>
              <a:custGeom>
                <a:avLst/>
                <a:gdLst/>
                <a:ahLst/>
                <a:cxnLst/>
                <a:rect l="l" t="t" r="r" b="b"/>
                <a:pathLst>
                  <a:path w="2473984" h="509472">
                    <a:moveTo>
                      <a:pt x="0" y="0"/>
                    </a:moveTo>
                    <a:lnTo>
                      <a:pt x="2473984" y="0"/>
                    </a:lnTo>
                    <a:lnTo>
                      <a:pt x="2473984" y="509472"/>
                    </a:lnTo>
                    <a:lnTo>
                      <a:pt x="0" y="509472"/>
                    </a:lnTo>
                    <a:close/>
                  </a:path>
                </a:pathLst>
              </a:custGeom>
              <a:solidFill>
                <a:srgbClr val="9CB9A4"/>
              </a:solidFill>
              <a:ln w="47625" cap="sq">
                <a:solidFill>
                  <a:srgbClr val="2C9288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-38100"/>
                <a:ext cx="2473984" cy="54757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7" name="TextBox 17"/>
            <p:cNvSpPr txBox="1"/>
            <p:nvPr/>
          </p:nvSpPr>
          <p:spPr>
            <a:xfrm>
              <a:off x="885789" y="94931"/>
              <a:ext cx="9048823" cy="20385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160"/>
                </a:lnSpc>
              </a:pPr>
              <a:r>
                <a:rPr lang="en-US" sz="4400" b="1">
                  <a:solidFill>
                    <a:srgbClr val="FFFFFF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Окружность разделила плоскость на две части.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028700" y="4405512"/>
            <a:ext cx="8115300" cy="3358363"/>
            <a:chOff x="0" y="0"/>
            <a:chExt cx="10820400" cy="4477817"/>
          </a:xfrm>
        </p:grpSpPr>
        <p:grpSp>
          <p:nvGrpSpPr>
            <p:cNvPr id="19" name="Group 19"/>
            <p:cNvGrpSpPr/>
            <p:nvPr/>
          </p:nvGrpSpPr>
          <p:grpSpPr>
            <a:xfrm>
              <a:off x="0" y="0"/>
              <a:ext cx="10820400" cy="4477817"/>
              <a:chOff x="0" y="0"/>
              <a:chExt cx="2137363" cy="884507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2137363" cy="884507"/>
              </a:xfrm>
              <a:custGeom>
                <a:avLst/>
                <a:gdLst/>
                <a:ahLst/>
                <a:cxnLst/>
                <a:rect l="l" t="t" r="r" b="b"/>
                <a:pathLst>
                  <a:path w="2137363" h="884507">
                    <a:moveTo>
                      <a:pt x="28620" y="0"/>
                    </a:moveTo>
                    <a:lnTo>
                      <a:pt x="2108743" y="0"/>
                    </a:lnTo>
                    <a:cubicBezTo>
                      <a:pt x="2116334" y="0"/>
                      <a:pt x="2123613" y="3015"/>
                      <a:pt x="2128981" y="8383"/>
                    </a:cubicBezTo>
                    <a:cubicBezTo>
                      <a:pt x="2134348" y="13750"/>
                      <a:pt x="2137363" y="21029"/>
                      <a:pt x="2137363" y="28620"/>
                    </a:cubicBezTo>
                    <a:lnTo>
                      <a:pt x="2137363" y="855887"/>
                    </a:lnTo>
                    <a:cubicBezTo>
                      <a:pt x="2137363" y="871694"/>
                      <a:pt x="2124549" y="884507"/>
                      <a:pt x="2108743" y="884507"/>
                    </a:cubicBezTo>
                    <a:lnTo>
                      <a:pt x="28620" y="884507"/>
                    </a:lnTo>
                    <a:cubicBezTo>
                      <a:pt x="12813" y="884507"/>
                      <a:pt x="0" y="871694"/>
                      <a:pt x="0" y="855887"/>
                    </a:cubicBezTo>
                    <a:lnTo>
                      <a:pt x="0" y="28620"/>
                    </a:lnTo>
                    <a:cubicBezTo>
                      <a:pt x="0" y="12813"/>
                      <a:pt x="12813" y="0"/>
                      <a:pt x="28620" y="0"/>
                    </a:cubicBezTo>
                    <a:close/>
                  </a:path>
                </a:pathLst>
              </a:custGeom>
              <a:solidFill>
                <a:srgbClr val="FBFCF9"/>
              </a:solidFill>
              <a:ln w="104775" cap="rnd">
                <a:solidFill>
                  <a:srgbClr val="DD7664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0" y="-38100"/>
                <a:ext cx="2137363" cy="92260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2" name="TextBox 22"/>
            <p:cNvSpPr txBox="1"/>
            <p:nvPr/>
          </p:nvSpPr>
          <p:spPr>
            <a:xfrm>
              <a:off x="143247" y="200940"/>
              <a:ext cx="10533907" cy="41036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951"/>
                </a:lnSpc>
              </a:pPr>
              <a:r>
                <a:rPr lang="en-US" sz="4800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Часть </a:t>
              </a:r>
              <a:r>
                <a:rPr lang="en-US" sz="4800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плоскости</a:t>
              </a:r>
              <a:r>
                <a:rPr lang="en-US" sz="4800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sz="4800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внутри</a:t>
              </a:r>
              <a:r>
                <a:rPr lang="en-US" sz="4800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sz="4800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окружности</a:t>
              </a:r>
              <a:r>
                <a:rPr lang="en-US" sz="4800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sz="4800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вместе</a:t>
              </a:r>
              <a:r>
                <a:rPr lang="en-US" sz="4800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с </a:t>
              </a:r>
              <a:r>
                <a:rPr lang="en-US" sz="4800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самой</a:t>
              </a:r>
              <a:r>
                <a:rPr lang="en-US" sz="4800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sz="4800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окружностью</a:t>
              </a:r>
              <a:r>
                <a:rPr lang="en-US" sz="4800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sz="4800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называется</a:t>
              </a:r>
              <a:r>
                <a:rPr lang="en-US" sz="4800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sz="4800" b="1" dirty="0" err="1">
                  <a:solidFill>
                    <a:srgbClr val="00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кругом</a:t>
              </a:r>
              <a:r>
                <a:rPr lang="en-US" sz="4800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.</a:t>
              </a: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028700" y="7973425"/>
            <a:ext cx="8115300" cy="1853413"/>
            <a:chOff x="0" y="0"/>
            <a:chExt cx="10820400" cy="2471217"/>
          </a:xfrm>
        </p:grpSpPr>
        <p:grpSp>
          <p:nvGrpSpPr>
            <p:cNvPr id="24" name="Group 24"/>
            <p:cNvGrpSpPr/>
            <p:nvPr/>
          </p:nvGrpSpPr>
          <p:grpSpPr>
            <a:xfrm>
              <a:off x="0" y="0"/>
              <a:ext cx="10820400" cy="2471217"/>
              <a:chOff x="0" y="0"/>
              <a:chExt cx="2137363" cy="488142"/>
            </a:xfrm>
          </p:grpSpPr>
          <p:sp>
            <p:nvSpPr>
              <p:cNvPr id="25" name="Freeform 25"/>
              <p:cNvSpPr/>
              <p:nvPr/>
            </p:nvSpPr>
            <p:spPr>
              <a:xfrm>
                <a:off x="0" y="0"/>
                <a:ext cx="2137363" cy="488142"/>
              </a:xfrm>
              <a:custGeom>
                <a:avLst/>
                <a:gdLst/>
                <a:ahLst/>
                <a:cxnLst/>
                <a:rect l="l" t="t" r="r" b="b"/>
                <a:pathLst>
                  <a:path w="2137363" h="488142">
                    <a:moveTo>
                      <a:pt x="28620" y="0"/>
                    </a:moveTo>
                    <a:lnTo>
                      <a:pt x="2108743" y="0"/>
                    </a:lnTo>
                    <a:cubicBezTo>
                      <a:pt x="2116334" y="0"/>
                      <a:pt x="2123613" y="3015"/>
                      <a:pt x="2128981" y="8383"/>
                    </a:cubicBezTo>
                    <a:cubicBezTo>
                      <a:pt x="2134348" y="13750"/>
                      <a:pt x="2137363" y="21029"/>
                      <a:pt x="2137363" y="28620"/>
                    </a:cubicBezTo>
                    <a:lnTo>
                      <a:pt x="2137363" y="459522"/>
                    </a:lnTo>
                    <a:cubicBezTo>
                      <a:pt x="2137363" y="475328"/>
                      <a:pt x="2124549" y="488142"/>
                      <a:pt x="2108743" y="488142"/>
                    </a:cubicBezTo>
                    <a:lnTo>
                      <a:pt x="28620" y="488142"/>
                    </a:lnTo>
                    <a:cubicBezTo>
                      <a:pt x="12813" y="488142"/>
                      <a:pt x="0" y="475328"/>
                      <a:pt x="0" y="459522"/>
                    </a:cubicBezTo>
                    <a:lnTo>
                      <a:pt x="0" y="28620"/>
                    </a:lnTo>
                    <a:cubicBezTo>
                      <a:pt x="0" y="12813"/>
                      <a:pt x="12813" y="0"/>
                      <a:pt x="28620" y="0"/>
                    </a:cubicBezTo>
                    <a:close/>
                  </a:path>
                </a:pathLst>
              </a:custGeom>
              <a:solidFill>
                <a:srgbClr val="FBFCF9"/>
              </a:solidFill>
              <a:ln w="104775" cap="rnd">
                <a:solidFill>
                  <a:srgbClr val="DD7664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TextBox 26"/>
              <p:cNvSpPr txBox="1"/>
              <p:nvPr/>
            </p:nvSpPr>
            <p:spPr>
              <a:xfrm>
                <a:off x="0" y="-38100"/>
                <a:ext cx="2137363" cy="52624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7" name="TextBox 27"/>
            <p:cNvSpPr txBox="1"/>
            <p:nvPr/>
          </p:nvSpPr>
          <p:spPr>
            <a:xfrm>
              <a:off x="143247" y="200940"/>
              <a:ext cx="10533906" cy="20217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951"/>
                </a:lnSpc>
              </a:pPr>
              <a:r>
                <a:rPr lang="en-US" sz="4799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Окружность является </a:t>
              </a:r>
              <a:r>
                <a:rPr lang="en-US" sz="4799" b="1">
                  <a:solidFill>
                    <a:srgbClr val="00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границей</a:t>
              </a:r>
              <a:r>
                <a:rPr lang="en-US" sz="4799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круга.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84516" y="1031602"/>
            <a:ext cx="11632585" cy="1498285"/>
            <a:chOff x="0" y="0"/>
            <a:chExt cx="3063726" cy="3946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63726" cy="394610"/>
            </a:xfrm>
            <a:custGeom>
              <a:avLst/>
              <a:gdLst/>
              <a:ahLst/>
              <a:cxnLst/>
              <a:rect l="l" t="t" r="r" b="b"/>
              <a:pathLst>
                <a:path w="3063726" h="394610">
                  <a:moveTo>
                    <a:pt x="0" y="0"/>
                  </a:moveTo>
                  <a:lnTo>
                    <a:pt x="3063726" y="0"/>
                  </a:lnTo>
                  <a:lnTo>
                    <a:pt x="3063726" y="394610"/>
                  </a:lnTo>
                  <a:lnTo>
                    <a:pt x="0" y="394610"/>
                  </a:lnTo>
                  <a:close/>
                </a:path>
              </a:pathLst>
            </a:custGeom>
            <a:solidFill>
              <a:srgbClr val="2C9288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3063726" cy="470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3188976" y="1031602"/>
            <a:ext cx="3814508" cy="1498285"/>
            <a:chOff x="0" y="0"/>
            <a:chExt cx="1004644" cy="39461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004644" cy="394610"/>
            </a:xfrm>
            <a:custGeom>
              <a:avLst/>
              <a:gdLst/>
              <a:ahLst/>
              <a:cxnLst/>
              <a:rect l="l" t="t" r="r" b="b"/>
              <a:pathLst>
                <a:path w="1004644" h="394610">
                  <a:moveTo>
                    <a:pt x="0" y="0"/>
                  </a:moveTo>
                  <a:lnTo>
                    <a:pt x="1004644" y="0"/>
                  </a:lnTo>
                  <a:lnTo>
                    <a:pt x="1004644" y="394610"/>
                  </a:lnTo>
                  <a:lnTo>
                    <a:pt x="0" y="394610"/>
                  </a:lnTo>
                  <a:close/>
                </a:path>
              </a:pathLst>
            </a:custGeom>
            <a:solidFill>
              <a:srgbClr val="F8D184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1004644" cy="470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559792" y="978231"/>
            <a:ext cx="11082034" cy="14145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83"/>
              </a:lnSpc>
            </a:pPr>
            <a:r>
              <a:rPr lang="en-US" sz="8059" b="1">
                <a:solidFill>
                  <a:srgbClr val="FFFFFF"/>
                </a:solidFill>
                <a:latin typeface="Times New Roman Bold"/>
                <a:ea typeface="Times New Roman Bold"/>
                <a:cs typeface="Times New Roman Bold"/>
                <a:sym typeface="Times New Roman Bold"/>
              </a:rPr>
              <a:t>ОПРЕДЕЛЕНИЕ</a:t>
            </a:r>
          </a:p>
        </p:txBody>
      </p:sp>
      <p:sp>
        <p:nvSpPr>
          <p:cNvPr id="9" name="Freeform 9"/>
          <p:cNvSpPr/>
          <p:nvPr/>
        </p:nvSpPr>
        <p:spPr>
          <a:xfrm>
            <a:off x="13554616" y="1166890"/>
            <a:ext cx="3083227" cy="2337647"/>
          </a:xfrm>
          <a:custGeom>
            <a:avLst/>
            <a:gdLst/>
            <a:ahLst/>
            <a:cxnLst/>
            <a:rect l="l" t="t" r="r" b="b"/>
            <a:pathLst>
              <a:path w="3083227" h="2337647">
                <a:moveTo>
                  <a:pt x="0" y="0"/>
                </a:moveTo>
                <a:lnTo>
                  <a:pt x="3083228" y="0"/>
                </a:lnTo>
                <a:lnTo>
                  <a:pt x="3083228" y="2337647"/>
                </a:lnTo>
                <a:lnTo>
                  <a:pt x="0" y="233764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0" name="Freeform 10"/>
          <p:cNvSpPr/>
          <p:nvPr/>
        </p:nvSpPr>
        <p:spPr>
          <a:xfrm>
            <a:off x="14197207" y="5671802"/>
            <a:ext cx="459782" cy="459782"/>
          </a:xfrm>
          <a:custGeom>
            <a:avLst/>
            <a:gdLst/>
            <a:ahLst/>
            <a:cxnLst/>
            <a:rect l="l" t="t" r="r" b="b"/>
            <a:pathLst>
              <a:path w="459782" h="459782">
                <a:moveTo>
                  <a:pt x="0" y="0"/>
                </a:moveTo>
                <a:lnTo>
                  <a:pt x="459782" y="0"/>
                </a:lnTo>
                <a:lnTo>
                  <a:pt x="459782" y="459782"/>
                </a:lnTo>
                <a:lnTo>
                  <a:pt x="0" y="45978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64396" y="5123027"/>
            <a:ext cx="581248" cy="581248"/>
          </a:xfrm>
          <a:prstGeom prst="rect">
            <a:avLst/>
          </a:prstGeom>
        </p:spPr>
      </p:pic>
      <p:sp>
        <p:nvSpPr>
          <p:cNvPr id="12" name="Freeform 12"/>
          <p:cNvSpPr/>
          <p:nvPr/>
        </p:nvSpPr>
        <p:spPr>
          <a:xfrm>
            <a:off x="11850712" y="3345584"/>
            <a:ext cx="5152772" cy="5152772"/>
          </a:xfrm>
          <a:custGeom>
            <a:avLst/>
            <a:gdLst/>
            <a:ahLst/>
            <a:cxnLst/>
            <a:rect l="l" t="t" r="r" b="b"/>
            <a:pathLst>
              <a:path w="5152772" h="5152772">
                <a:moveTo>
                  <a:pt x="0" y="0"/>
                </a:moveTo>
                <a:lnTo>
                  <a:pt x="5152772" y="0"/>
                </a:lnTo>
                <a:lnTo>
                  <a:pt x="5152772" y="5152772"/>
                </a:lnTo>
                <a:lnTo>
                  <a:pt x="0" y="515277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13" name="Group 13"/>
          <p:cNvGrpSpPr/>
          <p:nvPr/>
        </p:nvGrpSpPr>
        <p:grpSpPr>
          <a:xfrm>
            <a:off x="1284516" y="2941230"/>
            <a:ext cx="9709328" cy="3358363"/>
            <a:chOff x="0" y="0"/>
            <a:chExt cx="12945771" cy="4477817"/>
          </a:xfrm>
        </p:grpSpPr>
        <p:grpSp>
          <p:nvGrpSpPr>
            <p:cNvPr id="14" name="Group 14"/>
            <p:cNvGrpSpPr/>
            <p:nvPr/>
          </p:nvGrpSpPr>
          <p:grpSpPr>
            <a:xfrm>
              <a:off x="0" y="0"/>
              <a:ext cx="12945771" cy="4477817"/>
              <a:chOff x="0" y="0"/>
              <a:chExt cx="2557189" cy="884507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2557189" cy="884507"/>
              </a:xfrm>
              <a:custGeom>
                <a:avLst/>
                <a:gdLst/>
                <a:ahLst/>
                <a:cxnLst/>
                <a:rect l="l" t="t" r="r" b="b"/>
                <a:pathLst>
                  <a:path w="2557189" h="884507">
                    <a:moveTo>
                      <a:pt x="23921" y="0"/>
                    </a:moveTo>
                    <a:lnTo>
                      <a:pt x="2533268" y="0"/>
                    </a:lnTo>
                    <a:cubicBezTo>
                      <a:pt x="2539612" y="0"/>
                      <a:pt x="2545697" y="2520"/>
                      <a:pt x="2550183" y="7006"/>
                    </a:cubicBezTo>
                    <a:cubicBezTo>
                      <a:pt x="2554669" y="11492"/>
                      <a:pt x="2557189" y="17577"/>
                      <a:pt x="2557189" y="23921"/>
                    </a:cubicBezTo>
                    <a:lnTo>
                      <a:pt x="2557189" y="860586"/>
                    </a:lnTo>
                    <a:cubicBezTo>
                      <a:pt x="2557189" y="866930"/>
                      <a:pt x="2554669" y="873015"/>
                      <a:pt x="2550183" y="877501"/>
                    </a:cubicBezTo>
                    <a:cubicBezTo>
                      <a:pt x="2545697" y="881987"/>
                      <a:pt x="2539612" y="884507"/>
                      <a:pt x="2533268" y="884507"/>
                    </a:cubicBezTo>
                    <a:lnTo>
                      <a:pt x="23921" y="884507"/>
                    </a:lnTo>
                    <a:cubicBezTo>
                      <a:pt x="17577" y="884507"/>
                      <a:pt x="11492" y="881987"/>
                      <a:pt x="7006" y="877501"/>
                    </a:cubicBezTo>
                    <a:cubicBezTo>
                      <a:pt x="2520" y="873015"/>
                      <a:pt x="0" y="866930"/>
                      <a:pt x="0" y="860586"/>
                    </a:cubicBezTo>
                    <a:lnTo>
                      <a:pt x="0" y="23921"/>
                    </a:lnTo>
                    <a:cubicBezTo>
                      <a:pt x="0" y="17577"/>
                      <a:pt x="2520" y="11492"/>
                      <a:pt x="7006" y="7006"/>
                    </a:cubicBezTo>
                    <a:cubicBezTo>
                      <a:pt x="11492" y="2520"/>
                      <a:pt x="17577" y="0"/>
                      <a:pt x="23921" y="0"/>
                    </a:cubicBezTo>
                    <a:close/>
                  </a:path>
                </a:pathLst>
              </a:custGeom>
              <a:solidFill>
                <a:srgbClr val="FBFCF9"/>
              </a:solidFill>
              <a:ln w="104775" cap="rnd">
                <a:solidFill>
                  <a:srgbClr val="DD7664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-38100"/>
                <a:ext cx="2557189" cy="92260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7" name="TextBox 17"/>
            <p:cNvSpPr txBox="1"/>
            <p:nvPr/>
          </p:nvSpPr>
          <p:spPr>
            <a:xfrm>
              <a:off x="171384" y="200940"/>
              <a:ext cx="12603004" cy="40283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951"/>
                </a:lnSpc>
              </a:pPr>
              <a:r>
                <a:rPr lang="en-US" sz="4799" b="1" dirty="0" err="1">
                  <a:solidFill>
                    <a:srgbClr val="00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Окружность</a:t>
              </a:r>
              <a:r>
                <a:rPr lang="en-US" sz="4799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— </a:t>
              </a:r>
              <a:r>
                <a:rPr lang="en-US" sz="4799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замкнутая</a:t>
              </a:r>
              <a:r>
                <a:rPr lang="en-US" sz="4799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sz="4799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линия</a:t>
              </a:r>
              <a:r>
                <a:rPr lang="en-US" sz="4799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, </a:t>
              </a:r>
              <a:r>
                <a:rPr lang="en-US" sz="4799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состоящая</a:t>
              </a:r>
              <a:r>
                <a:rPr lang="en-US" sz="4799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sz="4799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из</a:t>
              </a:r>
              <a:r>
                <a:rPr lang="en-US" sz="4799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sz="4799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всех</a:t>
              </a:r>
              <a:r>
                <a:rPr lang="en-US" sz="4799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sz="4799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точек</a:t>
              </a:r>
              <a:r>
                <a:rPr lang="en-US" sz="4799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sz="4799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плоскости</a:t>
              </a:r>
              <a:r>
                <a:rPr lang="en-US" sz="4799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, </a:t>
              </a:r>
              <a:r>
                <a:rPr lang="en-US" sz="4799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которые</a:t>
              </a:r>
              <a:r>
                <a:rPr lang="en-US" sz="4799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sz="4799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находятся</a:t>
              </a:r>
              <a:r>
                <a:rPr lang="en-US" sz="4799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sz="4799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на</a:t>
              </a:r>
              <a:r>
                <a:rPr lang="en-US" sz="4799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sz="4799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одинаковом</a:t>
              </a:r>
              <a:r>
                <a:rPr lang="en-US" sz="4799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sz="4799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расстоянии</a:t>
              </a:r>
              <a:r>
                <a:rPr lang="en-US" sz="4799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sz="4799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от</a:t>
              </a:r>
              <a:r>
                <a:rPr lang="en-US" sz="4799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sz="4799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данной</a:t>
              </a:r>
              <a:r>
                <a:rPr lang="en-US" sz="4799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sz="4799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точки</a:t>
              </a:r>
              <a:r>
                <a:rPr lang="en-US" sz="4799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.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284516" y="6644943"/>
            <a:ext cx="9709328" cy="1853413"/>
            <a:chOff x="0" y="0"/>
            <a:chExt cx="12945771" cy="2471217"/>
          </a:xfrm>
        </p:grpSpPr>
        <p:grpSp>
          <p:nvGrpSpPr>
            <p:cNvPr id="19" name="Group 19"/>
            <p:cNvGrpSpPr/>
            <p:nvPr/>
          </p:nvGrpSpPr>
          <p:grpSpPr>
            <a:xfrm>
              <a:off x="0" y="0"/>
              <a:ext cx="12945771" cy="2471217"/>
              <a:chOff x="0" y="0"/>
              <a:chExt cx="2557189" cy="488142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2557189" cy="488142"/>
              </a:xfrm>
              <a:custGeom>
                <a:avLst/>
                <a:gdLst/>
                <a:ahLst/>
                <a:cxnLst/>
                <a:rect l="l" t="t" r="r" b="b"/>
                <a:pathLst>
                  <a:path w="2557189" h="488142">
                    <a:moveTo>
                      <a:pt x="23921" y="0"/>
                    </a:moveTo>
                    <a:lnTo>
                      <a:pt x="2533268" y="0"/>
                    </a:lnTo>
                    <a:cubicBezTo>
                      <a:pt x="2539612" y="0"/>
                      <a:pt x="2545697" y="2520"/>
                      <a:pt x="2550183" y="7006"/>
                    </a:cubicBezTo>
                    <a:cubicBezTo>
                      <a:pt x="2554669" y="11492"/>
                      <a:pt x="2557189" y="17577"/>
                      <a:pt x="2557189" y="23921"/>
                    </a:cubicBezTo>
                    <a:lnTo>
                      <a:pt x="2557189" y="464221"/>
                    </a:lnTo>
                    <a:cubicBezTo>
                      <a:pt x="2557189" y="470565"/>
                      <a:pt x="2554669" y="476649"/>
                      <a:pt x="2550183" y="481135"/>
                    </a:cubicBezTo>
                    <a:cubicBezTo>
                      <a:pt x="2545697" y="485621"/>
                      <a:pt x="2539612" y="488142"/>
                      <a:pt x="2533268" y="488142"/>
                    </a:cubicBezTo>
                    <a:lnTo>
                      <a:pt x="23921" y="488142"/>
                    </a:lnTo>
                    <a:cubicBezTo>
                      <a:pt x="17577" y="488142"/>
                      <a:pt x="11492" y="485621"/>
                      <a:pt x="7006" y="481135"/>
                    </a:cubicBezTo>
                    <a:cubicBezTo>
                      <a:pt x="2520" y="476649"/>
                      <a:pt x="0" y="470565"/>
                      <a:pt x="0" y="464221"/>
                    </a:cubicBezTo>
                    <a:lnTo>
                      <a:pt x="0" y="23921"/>
                    </a:lnTo>
                    <a:cubicBezTo>
                      <a:pt x="0" y="17577"/>
                      <a:pt x="2520" y="11492"/>
                      <a:pt x="7006" y="7006"/>
                    </a:cubicBezTo>
                    <a:cubicBezTo>
                      <a:pt x="11492" y="2520"/>
                      <a:pt x="17577" y="0"/>
                      <a:pt x="23921" y="0"/>
                    </a:cubicBezTo>
                    <a:close/>
                  </a:path>
                </a:pathLst>
              </a:custGeom>
              <a:solidFill>
                <a:srgbClr val="FBFCF9"/>
              </a:solidFill>
              <a:ln w="104775" cap="rnd">
                <a:solidFill>
                  <a:srgbClr val="DD7664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0" y="-38100"/>
                <a:ext cx="2557189" cy="52624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2" name="TextBox 22"/>
            <p:cNvSpPr txBox="1"/>
            <p:nvPr/>
          </p:nvSpPr>
          <p:spPr>
            <a:xfrm>
              <a:off x="171384" y="200940"/>
              <a:ext cx="12603004" cy="20217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951"/>
                </a:lnSpc>
              </a:pPr>
              <a:r>
                <a:rPr lang="en-US" sz="4799" b="1">
                  <a:solidFill>
                    <a:srgbClr val="000000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Круг - </a:t>
              </a:r>
              <a:r>
                <a:rPr lang="en-US" sz="4799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часть плоскости, ограниченная окружностью.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587</Words>
  <Application>Microsoft Office PowerPoint</Application>
  <PresentationFormat>Произвольный</PresentationFormat>
  <Paragraphs>96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1" baseType="lpstr">
      <vt:lpstr>Cambria Math</vt:lpstr>
      <vt:lpstr>Calibri</vt:lpstr>
      <vt:lpstr>YS Text</vt:lpstr>
      <vt:lpstr>Arial</vt:lpstr>
      <vt:lpstr>Bookman Old Style</vt:lpstr>
      <vt:lpstr>Times New Roman Bold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ГЕОМЕТРИЯ, копия, копия, копия, копия, копия, копия</dc:title>
  <dc:creator>Дарья Раздобреева</dc:creator>
  <cp:lastModifiedBy>1</cp:lastModifiedBy>
  <cp:revision>29</cp:revision>
  <dcterms:created xsi:type="dcterms:W3CDTF">2006-08-16T00:00:00Z</dcterms:created>
  <dcterms:modified xsi:type="dcterms:W3CDTF">2026-02-26T09:30:49Z</dcterms:modified>
  <dc:identifier>DAG_VElYq4w</dc:identifier>
</cp:coreProperties>
</file>