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7" r:id="rId3"/>
    <p:sldId id="257" r:id="rId4"/>
    <p:sldId id="273" r:id="rId5"/>
    <p:sldId id="258" r:id="rId6"/>
    <p:sldId id="275" r:id="rId7"/>
    <p:sldId id="259" r:id="rId8"/>
    <p:sldId id="261" r:id="rId9"/>
    <p:sldId id="269" r:id="rId10"/>
    <p:sldId id="262" r:id="rId11"/>
    <p:sldId id="276" r:id="rId12"/>
    <p:sldId id="260" r:id="rId13"/>
    <p:sldId id="268" r:id="rId14"/>
    <p:sldId id="263" r:id="rId15"/>
    <p:sldId id="278" r:id="rId16"/>
    <p:sldId id="264" r:id="rId17"/>
    <p:sldId id="265" r:id="rId18"/>
    <p:sldId id="267" r:id="rId19"/>
    <p:sldId id="266" r:id="rId20"/>
    <p:sldId id="270" r:id="rId21"/>
    <p:sldId id="271" r:id="rId22"/>
    <p:sldId id="272" r:id="rId23"/>
    <p:sldId id="27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1" autoAdjust="0"/>
  </p:normalViewPr>
  <p:slideViewPr>
    <p:cSldViewPr>
      <p:cViewPr varScale="1">
        <p:scale>
          <a:sx n="111" d="100"/>
          <a:sy n="111" d="100"/>
        </p:scale>
        <p:origin x="161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3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4610E3-1258-46B2-A6DF-B4A1177007A8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626A6B-17F2-4A9D-A215-74A3C4F1F9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6722-357D-4DC6-96EC-F59EE064CD0D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8199-B179-4EA8-B60D-A27C11AC8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58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6722-357D-4DC6-96EC-F59EE064CD0D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8199-B179-4EA8-B60D-A27C11AC8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23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6722-357D-4DC6-96EC-F59EE064CD0D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8199-B179-4EA8-B60D-A27C11AC8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70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6722-357D-4DC6-96EC-F59EE064CD0D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8199-B179-4EA8-B60D-A27C11AC8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267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6722-357D-4DC6-96EC-F59EE064CD0D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8199-B179-4EA8-B60D-A27C11AC8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453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6722-357D-4DC6-96EC-F59EE064CD0D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8199-B179-4EA8-B60D-A27C11AC8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049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6722-357D-4DC6-96EC-F59EE064CD0D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8199-B179-4EA8-B60D-A27C11AC8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359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6722-357D-4DC6-96EC-F59EE064CD0D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8199-B179-4EA8-B60D-A27C11AC8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340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6722-357D-4DC6-96EC-F59EE064CD0D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8199-B179-4EA8-B60D-A27C11AC8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416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6722-357D-4DC6-96EC-F59EE064CD0D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8199-B179-4EA8-B60D-A27C11AC8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033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6722-357D-4DC6-96EC-F59EE064CD0D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8199-B179-4EA8-B60D-A27C11AC8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658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56722-357D-4DC6-96EC-F59EE064CD0D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08199-B179-4EA8-B60D-A27C11AC8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359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008111"/>
          </a:xfrm>
        </p:spPr>
        <p:txBody>
          <a:bodyPr>
            <a:normAutofit fontScale="90000"/>
          </a:bodyPr>
          <a:lstStyle/>
          <a:p>
            <a:r>
              <a:rPr lang="ru-RU" sz="24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chemeClr val="accent2"/>
                </a:solidFill>
              </a:rPr>
              <a:t>Федеральное казенное профессиональное образовательное учреждение  №117 ФСИН России</a:t>
            </a:r>
            <a:br>
              <a:rPr lang="ru-RU" sz="24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chemeClr val="accent2"/>
                </a:solidFill>
              </a:rPr>
            </a:br>
            <a:r>
              <a:rPr lang="ru-RU" sz="24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chemeClr val="accent2"/>
                </a:solidFill>
              </a:rPr>
              <a:t> филиал №6</a:t>
            </a:r>
            <a:endParaRPr lang="ru-RU" sz="24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268760"/>
            <a:ext cx="8064896" cy="5472608"/>
          </a:xfrm>
        </p:spPr>
        <p:txBody>
          <a:bodyPr>
            <a:noAutofit/>
          </a:bodyPr>
          <a:lstStyle/>
          <a:p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ВОДОГРЕЙНЫЕ КОТЛЫ</a:t>
            </a:r>
          </a:p>
          <a:p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Учебное пособие для самостоятельного изучения по  предмету «УЧЕБНАЯ ПРАКТИКА»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Профессия «ОПЕРАТОР КОТЕЛЬНОЙ»</a:t>
            </a:r>
          </a:p>
          <a:p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</a:rPr>
              <a:t>Разработал мастер производственного обучения</a:t>
            </a:r>
          </a:p>
          <a:p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</a:rPr>
              <a:t>Лапина Наталья Александровна</a:t>
            </a:r>
          </a:p>
          <a:p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2025 г</a:t>
            </a:r>
          </a:p>
        </p:txBody>
      </p:sp>
    </p:spTree>
    <p:extLst>
      <p:ext uri="{BB962C8B-B14F-4D97-AF65-F5344CB8AC3E}">
        <p14:creationId xmlns:p14="http://schemas.microsoft.com/office/powerpoint/2010/main" val="2563990375"/>
      </p:ext>
    </p:extLst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2407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u="sng" dirty="0">
                <a:solidFill>
                  <a:srgbClr val="00B0F0"/>
                </a:solidFill>
              </a:rPr>
              <a:t>Водогрейные котлы ТВГ.</a:t>
            </a:r>
          </a:p>
          <a:p>
            <a:pPr>
              <a:buNone/>
            </a:pPr>
            <a:r>
              <a:rPr lang="ru-RU" sz="2000" dirty="0"/>
              <a:t>Котлы ТВГ (теплофикационные водогрейные газовые) выпускаются двух типоразмеров :</a:t>
            </a:r>
            <a:r>
              <a:rPr lang="ru-RU" sz="2000" i="1" dirty="0">
                <a:solidFill>
                  <a:srgbClr val="C00000"/>
                </a:solidFill>
              </a:rPr>
              <a:t>ТВГ -4</a:t>
            </a:r>
            <a:r>
              <a:rPr lang="ru-RU" sz="2000" i="1" dirty="0"/>
              <a:t> </a:t>
            </a:r>
            <a:r>
              <a:rPr lang="ru-RU" sz="2000" i="1" dirty="0">
                <a:solidFill>
                  <a:srgbClr val="C00000"/>
                </a:solidFill>
              </a:rPr>
              <a:t>Р</a:t>
            </a:r>
            <a:r>
              <a:rPr lang="ru-RU" sz="2000" i="1" dirty="0"/>
              <a:t> </a:t>
            </a:r>
            <a:r>
              <a:rPr lang="ru-RU" sz="2000" dirty="0"/>
              <a:t>и </a:t>
            </a:r>
            <a:r>
              <a:rPr lang="ru-RU" sz="2000" i="1" dirty="0">
                <a:solidFill>
                  <a:srgbClr val="C00000"/>
                </a:solidFill>
              </a:rPr>
              <a:t>ТВГ – 8М</a:t>
            </a:r>
            <a:r>
              <a:rPr lang="ru-RU" sz="2000" dirty="0"/>
              <a:t>. Эти котлы разработаны Институтом газа АН УССР и серийно выпускались.</a:t>
            </a:r>
          </a:p>
          <a:p>
            <a:pPr>
              <a:buNone/>
            </a:pPr>
            <a:r>
              <a:rPr lang="ru-RU" sz="2000" dirty="0"/>
              <a:t>Котлы ТВГ – прямоточные, секционные, оборудуются отдельными дымососами и вентиляторами. Имеют две поверхности нагрева.</a:t>
            </a:r>
          </a:p>
          <a:p>
            <a:pPr>
              <a:buNone/>
            </a:pPr>
            <a:r>
              <a:rPr lang="ru-RU" sz="2000" u="sng" dirty="0"/>
              <a:t>Циркуляция воды в котлах ТВГ.</a:t>
            </a:r>
          </a:p>
          <a:p>
            <a:pPr>
              <a:buNone/>
            </a:pPr>
            <a:r>
              <a:rPr lang="ru-RU" sz="2000" dirty="0"/>
              <a:t>Обратная вода из тепловой сети циркуляционным насосом подается в нижние коллекторы(левый и правый) конвективной поверхности нагрева. Из этих коллекторов вода двумя потоками движется по стоякам и змеевикам и поступает в передний коллектор с перегородкой посередине.</a:t>
            </a:r>
          </a:p>
          <a:p>
            <a:pPr>
              <a:buNone/>
            </a:pPr>
            <a:r>
              <a:rPr lang="ru-RU" sz="2000" dirty="0"/>
              <a:t>На выходном коллекторе котла  установлены : манометр, термометр и предохранительные клапаны.</a:t>
            </a:r>
          </a:p>
          <a:p>
            <a:pPr>
              <a:buNone/>
            </a:pPr>
            <a:r>
              <a:rPr lang="ru-RU" sz="2000" dirty="0"/>
              <a:t>Колы ТВГ выпускались на заводе в виде экранов, а сборка производилась в котельной.</a:t>
            </a:r>
            <a:endParaRPr lang="ru-RU" sz="2000" b="1" dirty="0"/>
          </a:p>
          <a:p>
            <a:pPr>
              <a:buNone/>
            </a:pPr>
            <a:endParaRPr lang="ru-RU" sz="2000" dirty="0"/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ransition>
    <p:diamond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16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chemeClr val="accent2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  </a:t>
            </a:r>
            <a:endParaRPr lang="ru-RU" sz="1600" dirty="0"/>
          </a:p>
        </p:txBody>
      </p:sp>
      <p:pic>
        <p:nvPicPr>
          <p:cNvPr id="4" name="Содержимое 3" descr="К-43 Водогрейные газомазутный котел ТВГМ-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908050"/>
            <a:ext cx="8496943" cy="5689302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892480" cy="56166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>
                <a:solidFill>
                  <a:srgbClr val="00B0F0"/>
                </a:solidFill>
              </a:rPr>
              <a:t> </a:t>
            </a:r>
            <a:r>
              <a:rPr lang="ru-RU" sz="2000" b="1" u="sng" dirty="0">
                <a:solidFill>
                  <a:srgbClr val="00B0F0"/>
                </a:solidFill>
              </a:rPr>
              <a:t> ВОДОГРЕЙНЫЕ   КОТЛЫ КВ-Г.</a:t>
            </a:r>
          </a:p>
          <a:p>
            <a:pPr>
              <a:buNone/>
            </a:pPr>
            <a:r>
              <a:rPr lang="ru-RU" sz="2000" dirty="0">
                <a:solidFill>
                  <a:srgbClr val="002060"/>
                </a:solidFill>
              </a:rPr>
              <a:t>Котлы КВ-Г (котел водогрейный газовый) выпускается производительностью 4 и 6,5ГКал\ час вместо котлов ТВГ. Это прямоточные котлы, работающие на газовом топливе, и представляют из себя трубную систему, скомпонованную в одном транспортабельном блоке. Трубная  система состоит из радиационной и конвективной поверхностей нагрева.</a:t>
            </a:r>
          </a:p>
          <a:p>
            <a:pPr>
              <a:buNone/>
            </a:pPr>
            <a:r>
              <a:rPr lang="ru-RU" sz="2000" dirty="0">
                <a:solidFill>
                  <a:srgbClr val="002060"/>
                </a:solidFill>
              </a:rPr>
              <a:t>Котлы оборудуются тремя подовыми ,  с прямой щелью горелками,  которые устанавливаются  между вертикальными топочными экранами. Горелка имеет 2 ряда отверстий </a:t>
            </a:r>
            <a:r>
              <a:rPr lang="en-US" sz="2000" dirty="0">
                <a:solidFill>
                  <a:srgbClr val="002060"/>
                </a:solidFill>
              </a:rPr>
              <a:t>Ǿ</a:t>
            </a:r>
            <a:r>
              <a:rPr lang="ru-RU" sz="2000" dirty="0">
                <a:solidFill>
                  <a:srgbClr val="002060"/>
                </a:solidFill>
              </a:rPr>
              <a:t> 1,5 мм, размещенных в шахматном порядке.</a:t>
            </a:r>
          </a:p>
          <a:p>
            <a:pPr>
              <a:buNone/>
            </a:pPr>
            <a:r>
              <a:rPr lang="ru-RU" sz="2000" dirty="0">
                <a:solidFill>
                  <a:srgbClr val="002060"/>
                </a:solidFill>
              </a:rPr>
              <a:t>В гарнитуру котла входят взрывные клапаны, лючки и лазы. Для осмотра и ремонта внутри  топки на фронте котла есть 3 люка-лаза .</a:t>
            </a:r>
          </a:p>
          <a:p>
            <a:pPr>
              <a:buNone/>
            </a:pPr>
            <a:r>
              <a:rPr lang="ru-RU" sz="2000" dirty="0">
                <a:solidFill>
                  <a:srgbClr val="002060"/>
                </a:solidFill>
              </a:rPr>
              <a:t>Вода, двигаясь последовательно по всем экранам , нагревается и из задней части верхнего коллектора правого  экрана поступает в выходной коллектор котла. На коллекторе установлены манометр, термометр, предохранительный и обратный клапаны, и из коллектора вода поступает в тепловую сеть.</a:t>
            </a:r>
          </a:p>
          <a:p>
            <a:pPr algn="ctr">
              <a:buNone/>
            </a:pPr>
            <a:r>
              <a:rPr lang="ru-RU" sz="2000" b="1" dirty="0">
                <a:solidFill>
                  <a:srgbClr val="002060"/>
                </a:solidFill>
              </a:rPr>
              <a:t>2019</a:t>
            </a:r>
          </a:p>
          <a:p>
            <a:pPr>
              <a:buNone/>
            </a:pP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/>
          </a:bodyPr>
          <a:lstStyle/>
          <a:p>
            <a:r>
              <a:rPr lang="ru-RU" sz="16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C00000"/>
                </a:solidFill>
              </a:rPr>
              <a:t> </a:t>
            </a:r>
            <a:br>
              <a:rPr lang="ru-RU" sz="16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C00000"/>
                </a:solidFill>
              </a:rPr>
            </a:br>
            <a:br>
              <a:rPr lang="ru-RU" sz="16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C00000"/>
                </a:solidFill>
              </a:rPr>
            </a:br>
            <a:r>
              <a:rPr lang="ru-RU" sz="20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002060"/>
                </a:solidFill>
              </a:rPr>
              <a:t>КОТЕЛ    КВ – Г.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КВ_ГМ встав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628800"/>
            <a:ext cx="7848872" cy="4896544"/>
          </a:xfrm>
        </p:spPr>
      </p:pic>
    </p:spTree>
  </p:cSld>
  <p:clrMapOvr>
    <a:masterClrMapping/>
  </p:clrMapOvr>
  <p:transition>
    <p:comb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8568951" cy="5904656"/>
          </a:xfrm>
        </p:spPr>
        <p:txBody>
          <a:bodyPr/>
          <a:lstStyle/>
          <a:p>
            <a:pPr algn="ctr"/>
            <a:br>
              <a:rPr lang="ru-RU" sz="6600" u="sng" dirty="0">
                <a:solidFill>
                  <a:srgbClr val="00B0F0"/>
                </a:solidFill>
              </a:rPr>
            </a:br>
            <a:r>
              <a:rPr lang="ru-RU" sz="6600" u="sng" dirty="0">
                <a:solidFill>
                  <a:srgbClr val="00B0F0"/>
                </a:solidFill>
              </a:rPr>
              <a:t>ОБЩИЕ СВЕДЕНИЯ О ПАРОВЫХ </a:t>
            </a:r>
            <a:r>
              <a:rPr lang="ru-RU" sz="6600" u="sng" dirty="0" err="1">
                <a:solidFill>
                  <a:srgbClr val="00B0F0"/>
                </a:solidFill>
              </a:rPr>
              <a:t>КОТЛаХ</a:t>
            </a:r>
            <a:br>
              <a:rPr lang="ru-RU" u="sng" dirty="0">
                <a:solidFill>
                  <a:srgbClr val="00B0F0"/>
                </a:solidFill>
              </a:rPr>
            </a:br>
            <a:br>
              <a:rPr lang="ru-RU" u="sng" dirty="0">
                <a:solidFill>
                  <a:srgbClr val="00B0F0"/>
                </a:solidFill>
              </a:rPr>
            </a:br>
            <a:br>
              <a:rPr lang="ru-RU" u="sng" dirty="0">
                <a:solidFill>
                  <a:srgbClr val="00B0F0"/>
                </a:solidFill>
              </a:rPr>
            </a:br>
            <a:br>
              <a:rPr lang="ru-RU" u="sng" dirty="0">
                <a:solidFill>
                  <a:srgbClr val="00B0F0"/>
                </a:solidFill>
              </a:rPr>
            </a:br>
            <a:r>
              <a:rPr lang="ru-RU" u="sng" dirty="0">
                <a:solidFill>
                  <a:srgbClr val="00B0F0"/>
                </a:solidFill>
              </a:rPr>
              <a:t>2019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"/>
            <a:ext cx="7772400" cy="620687"/>
          </a:xfrm>
        </p:spPr>
        <p:txBody>
          <a:bodyPr>
            <a:normAutofit/>
          </a:bodyPr>
          <a:lstStyle/>
          <a:p>
            <a:r>
              <a:rPr lang="ru-RU" sz="16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C00000"/>
                </a:solidFill>
              </a:rPr>
              <a:t>Федеральное казенное профессиональное образовательное учреждение  №117. </a:t>
            </a:r>
            <a:endParaRPr lang="ru-RU" sz="1600" dirty="0"/>
          </a:p>
        </p:txBody>
      </p:sp>
    </p:spTree>
  </p:cSld>
  <p:clrMapOvr>
    <a:masterClrMapping/>
  </p:clrMapOvr>
  <p:transition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428604"/>
            <a:ext cx="7772400" cy="4714907"/>
          </a:xfrm>
        </p:spPr>
        <p:txBody>
          <a:bodyPr>
            <a:normAutofit/>
          </a:bodyPr>
          <a:lstStyle/>
          <a:p>
            <a:pPr algn="ctr"/>
            <a:r>
              <a:rPr lang="ru-RU" b="1" u="sng" dirty="0">
                <a:solidFill>
                  <a:srgbClr val="0070C0"/>
                </a:solidFill>
              </a:rPr>
              <a:t>ПАРОВЫЕ КОТЛЫ.</a:t>
            </a:r>
          </a:p>
          <a:p>
            <a:r>
              <a:rPr lang="ru-RU" dirty="0"/>
              <a:t>1. Общие сведения о паровых котлах.</a:t>
            </a:r>
          </a:p>
          <a:p>
            <a:r>
              <a:rPr lang="ru-RU" dirty="0"/>
              <a:t>2. Паровые котлы Е-1\9 (их устройство и работа).</a:t>
            </a:r>
          </a:p>
          <a:p>
            <a:r>
              <a:rPr lang="ru-RU" dirty="0"/>
              <a:t>3. Паровые котлы ДКВР (их устройство и работа).</a:t>
            </a:r>
          </a:p>
          <a:p>
            <a:r>
              <a:rPr lang="ru-RU" dirty="0"/>
              <a:t>4. Паровые котлы ДЕ (их устройство и работа).</a:t>
            </a:r>
          </a:p>
          <a:p>
            <a:endParaRPr lang="ru-RU" dirty="0"/>
          </a:p>
          <a:p>
            <a:pPr algn="ctr"/>
            <a:r>
              <a:rPr lang="ru-RU" b="1" u="sng" dirty="0">
                <a:solidFill>
                  <a:srgbClr val="0070C0"/>
                </a:solidFill>
              </a:rPr>
              <a:t>Элементы теплоиспользования продуктов сгорания паровых котлов: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ru-RU" dirty="0"/>
              <a:t>1. Водяные чугунные экономайзеры ВТИ.</a:t>
            </a:r>
          </a:p>
          <a:p>
            <a:r>
              <a:rPr lang="ru-RU" dirty="0"/>
              <a:t>2. Воздухонагреватели.</a:t>
            </a:r>
          </a:p>
          <a:p>
            <a:r>
              <a:rPr lang="ru-RU" dirty="0"/>
              <a:t>3. Пароперегреватели.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18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C00000"/>
                </a:solidFill>
              </a:rPr>
              <a:t> </a:t>
            </a:r>
            <a:endParaRPr lang="ru-RU" sz="18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620688"/>
            <a:ext cx="8640960" cy="604867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000" dirty="0"/>
              <a:t>Паровые стационарные котлы (ПСК) в соответствии с ДСТ 3619</a:t>
            </a:r>
            <a:r>
              <a:rPr lang="en-US" sz="2000" dirty="0"/>
              <a:t> </a:t>
            </a:r>
            <a:r>
              <a:rPr lang="ru-RU" sz="2000" dirty="0"/>
              <a:t>регламентируются по </a:t>
            </a:r>
            <a:r>
              <a:rPr lang="ru-RU" sz="2000" dirty="0" err="1"/>
              <a:t>паропроизводительности</a:t>
            </a:r>
            <a:r>
              <a:rPr lang="ru-RU" sz="2000" dirty="0"/>
              <a:t> – от  0,16 до 2500 </a:t>
            </a:r>
            <a:r>
              <a:rPr lang="ru-RU" sz="2000" dirty="0" err="1"/>
              <a:t>т\ч</a:t>
            </a:r>
            <a:r>
              <a:rPr lang="ru-RU" sz="2000" dirty="0"/>
              <a:t> и давлению от 9 до 255 кгс\см2.</a:t>
            </a:r>
            <a:endParaRPr lang="ru-RU" dirty="0"/>
          </a:p>
          <a:p>
            <a:pPr>
              <a:buNone/>
            </a:pPr>
            <a:r>
              <a:rPr lang="ru-RU" sz="2000" dirty="0"/>
              <a:t>Простейшим паровым котлом может быть чугунный ил  стальной секционный водонагревательный котел с установленным над ним паросборником с соответствующей арматурой. Такие котлы вырабатывают насыщенный пар с давлением до 0,7 кгс\см2.</a:t>
            </a:r>
          </a:p>
          <a:p>
            <a:pPr>
              <a:buNone/>
            </a:pPr>
            <a:r>
              <a:rPr lang="ru-RU" sz="2000" dirty="0"/>
              <a:t>Старые вертикально-цилиндрические котлы типа ММЗ, ВГД, ТМЗ отличались простой конструкцией, компактностью и отсутствием тяжелой огнеупорной обмуровки. Но к их недостаткам можно отнести сложность очистки от накипи и сажи, сложность ремонта кипятильный и газовых труб, плохую циркуляцию воды.</a:t>
            </a:r>
          </a:p>
          <a:p>
            <a:pPr>
              <a:buNone/>
            </a:pPr>
            <a:r>
              <a:rPr lang="ru-RU" sz="2000" dirty="0"/>
              <a:t>Поэтому паровые котлы старой конструкции были сняты и усовершенствованы  новыми автоматизированными котлами.</a:t>
            </a:r>
          </a:p>
          <a:p>
            <a:pPr>
              <a:buNone/>
            </a:pPr>
            <a:r>
              <a:rPr lang="ru-RU" sz="2000" b="1" i="1" u="sng" dirty="0"/>
              <a:t>ЦИРКУЛЯЦИЯ </a:t>
            </a:r>
            <a:r>
              <a:rPr lang="ru-RU" sz="2000" dirty="0"/>
              <a:t>– это беспрерывное движение воды в паровом котле для обеспечения его нормальной работы. Циркуляция бывает </a:t>
            </a:r>
            <a:r>
              <a:rPr lang="ru-RU" sz="2000" u="sng" dirty="0"/>
              <a:t>естественная</a:t>
            </a:r>
            <a:r>
              <a:rPr lang="ru-RU" sz="2000" dirty="0"/>
              <a:t> и </a:t>
            </a:r>
            <a:r>
              <a:rPr lang="ru-RU" sz="2000" u="sng" dirty="0"/>
              <a:t>искусственная.</a:t>
            </a:r>
            <a:endParaRPr lang="ru-RU" sz="2000" dirty="0"/>
          </a:p>
          <a:p>
            <a:pPr>
              <a:buNone/>
            </a:pPr>
            <a:r>
              <a:rPr lang="ru-RU" sz="2000" b="1" u="sng" dirty="0"/>
              <a:t>Искусственная </a:t>
            </a:r>
            <a:r>
              <a:rPr lang="ru-RU" sz="2000" u="sng" dirty="0"/>
              <a:t>- </a:t>
            </a:r>
            <a:r>
              <a:rPr lang="ru-RU" sz="2000" dirty="0"/>
              <a:t>происходит с помощью циркуляционного насоса.</a:t>
            </a:r>
          </a:p>
          <a:p>
            <a:pPr>
              <a:buNone/>
            </a:pPr>
            <a:r>
              <a:rPr lang="ru-RU" sz="2000" b="1" u="sng" dirty="0"/>
              <a:t>Естественная</a:t>
            </a:r>
            <a:r>
              <a:rPr lang="ru-RU" sz="2000" dirty="0"/>
              <a:t> – в следствии того, что пароводяная смесь, которая образуется на обогреваемых участках, легче, чем вода на </a:t>
            </a:r>
            <a:r>
              <a:rPr lang="ru-RU" sz="2000" dirty="0" err="1"/>
              <a:t>необогреваемых</a:t>
            </a:r>
            <a:r>
              <a:rPr lang="ru-RU" sz="2000" dirty="0"/>
              <a:t>.</a:t>
            </a:r>
          </a:p>
          <a:p>
            <a:pPr algn="ctr">
              <a:buNone/>
            </a:pPr>
            <a:r>
              <a:rPr lang="ru-RU" sz="2000" b="1" dirty="0"/>
              <a:t>2019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ransition>
    <p:pull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/>
          </a:bodyPr>
          <a:lstStyle/>
          <a:p>
            <a:r>
              <a:rPr lang="ru-RU" sz="16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C00000"/>
                </a:solidFill>
              </a:rPr>
              <a:t> 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20688"/>
            <a:ext cx="8712968" cy="604867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>
                <a:solidFill>
                  <a:srgbClr val="00B0F0"/>
                </a:solidFill>
              </a:rPr>
              <a:t>ПАРОВЫЕ КОТЛЫ Е-1\9</a:t>
            </a:r>
          </a:p>
          <a:p>
            <a:pPr>
              <a:buNone/>
            </a:pPr>
            <a:r>
              <a:rPr lang="ru-RU" sz="2000" dirty="0"/>
              <a:t>Паровые котлы Е-1/9 принадлежат  к вертикально-водотрубным </a:t>
            </a:r>
            <a:r>
              <a:rPr lang="ru-RU" sz="2000" dirty="0" err="1"/>
              <a:t>двубарабанным</a:t>
            </a:r>
            <a:r>
              <a:rPr lang="ru-RU" sz="2000" dirty="0"/>
              <a:t> котлам с естественной циркуляцией и предназначены для производства насыщенного пара для обеспечения технологических потребностей и отопления.</a:t>
            </a:r>
          </a:p>
          <a:p>
            <a:pPr algn="ctr">
              <a:buNone/>
            </a:pPr>
            <a:r>
              <a:rPr lang="ru-RU" sz="2000" b="1" u="sng" dirty="0">
                <a:solidFill>
                  <a:srgbClr val="C00000"/>
                </a:solidFill>
              </a:rPr>
              <a:t>Котлы Е -1/9  выпускаются трех модификаций :</a:t>
            </a:r>
          </a:p>
          <a:p>
            <a:pPr>
              <a:buNone/>
            </a:pPr>
            <a:r>
              <a:rPr lang="ru-RU" sz="2000" dirty="0"/>
              <a:t>1. </a:t>
            </a:r>
            <a:r>
              <a:rPr lang="ru-RU" sz="2000" b="1" u="sng" dirty="0"/>
              <a:t>Е – 9/1 – 1Т </a:t>
            </a:r>
            <a:r>
              <a:rPr lang="ru-RU" sz="2000" dirty="0"/>
              <a:t>– для работы на твердом топливе (топка оборудуется колосниковой решеткой).</a:t>
            </a:r>
          </a:p>
          <a:p>
            <a:pPr>
              <a:buNone/>
            </a:pPr>
            <a:r>
              <a:rPr lang="ru-RU" sz="2000" dirty="0"/>
              <a:t>2. </a:t>
            </a:r>
            <a:r>
              <a:rPr lang="ru-RU" sz="2000" b="1" u="sng" dirty="0"/>
              <a:t>Е- 1/9 – 1М </a:t>
            </a:r>
            <a:r>
              <a:rPr lang="ru-RU" sz="2000" dirty="0"/>
              <a:t>– для работы на мазуте (комплектуется ротационной форсункой АР-90).</a:t>
            </a:r>
          </a:p>
          <a:p>
            <a:pPr>
              <a:buNone/>
            </a:pPr>
            <a:r>
              <a:rPr lang="ru-RU" sz="2000" dirty="0"/>
              <a:t>3. </a:t>
            </a:r>
            <a:r>
              <a:rPr lang="ru-RU" sz="2000" b="1" u="sng" dirty="0"/>
              <a:t>Е – 9/1 – 1Г </a:t>
            </a:r>
            <a:r>
              <a:rPr lang="ru-RU" sz="2000" dirty="0"/>
              <a:t>– для работы на естественном газе (оборудуется смесительной горелкой Г-1,0).</a:t>
            </a:r>
          </a:p>
          <a:p>
            <a:pPr algn="ctr">
              <a:buNone/>
            </a:pPr>
            <a:r>
              <a:rPr lang="ru-RU" sz="2000" b="1" u="sng" dirty="0"/>
              <a:t>Котел состоит из следующих основных узлов :</a:t>
            </a:r>
          </a:p>
          <a:p>
            <a:pPr>
              <a:lnSpc>
                <a:spcPct val="110000"/>
              </a:lnSpc>
              <a:buNone/>
            </a:pPr>
            <a:r>
              <a:rPr lang="ru-RU" sz="2000" dirty="0"/>
              <a:t>- </a:t>
            </a:r>
            <a:r>
              <a:rPr lang="ru-RU" sz="2000" b="1" i="1" dirty="0"/>
              <a:t>трубной системы </a:t>
            </a:r>
            <a:r>
              <a:rPr lang="ru-RU" sz="2000" dirty="0"/>
              <a:t>(верхние и нижние барабаны, два боковых топочных экрана, фронтовой и потолочный экраны, верхние и нижние коллекторы;</a:t>
            </a:r>
          </a:p>
          <a:p>
            <a:pPr>
              <a:lnSpc>
                <a:spcPct val="110000"/>
              </a:lnSpc>
              <a:buNone/>
            </a:pPr>
            <a:r>
              <a:rPr lang="ru-RU" sz="2000" dirty="0"/>
              <a:t>- </a:t>
            </a:r>
            <a:r>
              <a:rPr lang="ru-RU" sz="2000" b="1" i="1" dirty="0"/>
              <a:t>обмуровки и изоляции </a:t>
            </a:r>
            <a:r>
              <a:rPr lang="ru-RU" sz="2000" dirty="0"/>
              <a:t>(шамотный кирпич, теплоизоляционные плиты, вулканит, асбестовые шнуры и картон);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ru-RU" sz="2000" b="1" i="1" dirty="0"/>
              <a:t>каркаса с обшивкой</a:t>
            </a:r>
            <a:r>
              <a:rPr lang="ru-RU" sz="2000" dirty="0"/>
              <a:t> (каркас из металлических колонн и балок, стальные листы).</a:t>
            </a:r>
          </a:p>
          <a:p>
            <a:pPr algn="ctr">
              <a:lnSpc>
                <a:spcPct val="110000"/>
              </a:lnSpc>
              <a:buNone/>
            </a:pPr>
            <a:r>
              <a:rPr lang="ru-RU" sz="2000" b="1" dirty="0"/>
              <a:t>2019</a:t>
            </a:r>
          </a:p>
          <a:p>
            <a:pPr>
              <a:buNone/>
            </a:pPr>
            <a:endParaRPr lang="ru-RU" sz="2000" b="1" dirty="0"/>
          </a:p>
        </p:txBody>
      </p:sp>
    </p:spTree>
  </p:cSld>
  <p:clrMapOvr>
    <a:masterClrMapping/>
  </p:clrMapOvr>
  <p:transition>
    <p:pull dir="l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18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C00000"/>
                </a:solidFill>
              </a:rPr>
              <a:t> </a:t>
            </a:r>
            <a:endParaRPr lang="ru-RU" sz="1800" dirty="0"/>
          </a:p>
        </p:txBody>
      </p:sp>
      <p:pic>
        <p:nvPicPr>
          <p:cNvPr id="4" name="Содержимое 3" descr="е1-9встав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5" y="764704"/>
            <a:ext cx="8352928" cy="5760640"/>
          </a:xfrm>
        </p:spPr>
      </p:pic>
    </p:spTree>
  </p:cSld>
  <p:clrMapOvr>
    <a:masterClrMapping/>
  </p:clrMapOvr>
  <p:transition>
    <p:pull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/>
          </a:bodyPr>
          <a:lstStyle/>
          <a:p>
            <a:r>
              <a:rPr lang="ru-RU" sz="16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C00000"/>
                </a:solidFill>
              </a:rPr>
              <a:t> 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8964488" cy="597666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u="sng" dirty="0">
                <a:solidFill>
                  <a:schemeClr val="accent1"/>
                </a:solidFill>
              </a:rPr>
              <a:t>ПАРОВЫЕ КОТЛЫ ДКВР</a:t>
            </a:r>
          </a:p>
          <a:p>
            <a:pPr>
              <a:buNone/>
            </a:pPr>
            <a:r>
              <a:rPr lang="ru-RU" sz="2000" b="1" u="sng" dirty="0">
                <a:solidFill>
                  <a:srgbClr val="FF0000"/>
                </a:solidFill>
              </a:rPr>
              <a:t>ДКВР</a:t>
            </a:r>
            <a:r>
              <a:rPr lang="ru-RU" sz="2000" dirty="0"/>
              <a:t> (</a:t>
            </a:r>
            <a:r>
              <a:rPr lang="ru-RU" sz="2000" dirty="0" err="1"/>
              <a:t>двухбарабанный</a:t>
            </a:r>
            <a:r>
              <a:rPr lang="ru-RU" sz="2000" dirty="0"/>
              <a:t> котел вертикально-водотрубный реконструированный ).</a:t>
            </a:r>
          </a:p>
          <a:p>
            <a:pPr>
              <a:buNone/>
            </a:pPr>
            <a:r>
              <a:rPr lang="ru-RU" sz="2000" dirty="0"/>
              <a:t>Котлы ДКВР выпускаются </a:t>
            </a:r>
            <a:r>
              <a:rPr lang="ru-RU" sz="2000" dirty="0" err="1"/>
              <a:t>Бийским</a:t>
            </a:r>
            <a:r>
              <a:rPr lang="ru-RU" sz="2000" dirty="0"/>
              <a:t> котельным заводом следующих типоразмеров:</a:t>
            </a:r>
          </a:p>
          <a:p>
            <a:pPr>
              <a:buNone/>
            </a:pPr>
            <a:r>
              <a:rPr lang="ru-RU" sz="2000" b="1" dirty="0">
                <a:solidFill>
                  <a:schemeClr val="accent1"/>
                </a:solidFill>
              </a:rPr>
              <a:t>ДКВР – 2,5 -13; ДКВР – 4 – 13; ДКВР- 6,5 – 13; ДКВР – 6,5 – 23; ДКВР – 10 – 13; ДКВР- 10 – 23; ДКВР – 20 – 13; ДКВР – 20 – 23;</a:t>
            </a:r>
          </a:p>
          <a:p>
            <a:pPr algn="ctr">
              <a:buNone/>
            </a:pPr>
            <a:r>
              <a:rPr lang="ru-RU" sz="2000" b="1" u="sng" dirty="0"/>
              <a:t>Котлы состоят :</a:t>
            </a:r>
          </a:p>
          <a:p>
            <a:pPr>
              <a:buFontTx/>
              <a:buChar char="-"/>
            </a:pPr>
            <a:r>
              <a:rPr lang="ru-RU" sz="2000" dirty="0"/>
              <a:t>Верхний и нижний барабан;</a:t>
            </a:r>
          </a:p>
          <a:p>
            <a:pPr>
              <a:buFontTx/>
              <a:buChar char="-"/>
            </a:pPr>
            <a:r>
              <a:rPr lang="ru-RU" sz="2000" dirty="0"/>
              <a:t>Кипятильные (конвективные ) трубки;</a:t>
            </a:r>
          </a:p>
          <a:p>
            <a:pPr>
              <a:buFontTx/>
              <a:buChar char="-"/>
            </a:pPr>
            <a:r>
              <a:rPr lang="ru-RU" sz="2000" dirty="0"/>
              <a:t>Боковые коллекторы;</a:t>
            </a:r>
          </a:p>
          <a:p>
            <a:pPr>
              <a:buFontTx/>
              <a:buChar char="-"/>
            </a:pPr>
            <a:r>
              <a:rPr lang="ru-RU" sz="2000" dirty="0"/>
              <a:t>Перепускные трубы;</a:t>
            </a:r>
          </a:p>
          <a:p>
            <a:pPr>
              <a:buFontTx/>
              <a:buChar char="-"/>
            </a:pPr>
            <a:r>
              <a:rPr lang="ru-RU" sz="2000" dirty="0"/>
              <a:t>Опускные трубы;</a:t>
            </a:r>
          </a:p>
          <a:p>
            <a:pPr algn="ctr">
              <a:buNone/>
            </a:pPr>
            <a:r>
              <a:rPr lang="ru-RU" sz="2000" b="1" u="sng" dirty="0"/>
              <a:t>Естественная циркуляция воды:</a:t>
            </a:r>
          </a:p>
          <a:p>
            <a:pPr>
              <a:buFontTx/>
              <a:buChar char="-"/>
            </a:pPr>
            <a:r>
              <a:rPr lang="ru-RU" sz="2000" dirty="0"/>
              <a:t>1 контур: верхний барабан→ правая опускная труба→часть правого бокового коллектора→часть правых экранных труб→верхний барабан.</a:t>
            </a:r>
          </a:p>
          <a:p>
            <a:pPr>
              <a:buFontTx/>
              <a:buChar char="-"/>
            </a:pPr>
            <a:r>
              <a:rPr lang="ru-RU" sz="2000" dirty="0"/>
              <a:t>2 контур: верхний барабан→ левая водосборная труба→часть левого  бокового коллектора→часть левых экранных труб→верхний барабан.</a:t>
            </a:r>
          </a:p>
          <a:p>
            <a:pPr>
              <a:buFontTx/>
              <a:buChar char="-"/>
            </a:pPr>
            <a:r>
              <a:rPr lang="ru-RU" sz="2000" dirty="0"/>
              <a:t>3 контур: верхний барабан→ последние 2-3 ряда кипятильных труб→нижний барабан→все другие кипятильные трубы →верхний  барабан.</a:t>
            </a:r>
          </a:p>
          <a:p>
            <a:pPr>
              <a:buFontTx/>
              <a:buChar char="-"/>
            </a:pPr>
            <a:r>
              <a:rPr lang="ru-RU" sz="2000" dirty="0"/>
              <a:t>4 контур: нижний барабан→ правая перепускная труба→остальная часть правого бокового коллектора→все другие праве экранные трубы →верхний  барабан.</a:t>
            </a:r>
          </a:p>
          <a:p>
            <a:pPr>
              <a:buFontTx/>
              <a:buChar char="-"/>
            </a:pPr>
            <a:r>
              <a:rPr lang="ru-RU" sz="2000" dirty="0"/>
              <a:t>5 контур: нижний барабан→ левая перепускная труба→другая часть левого бокового коллектора→все другие левые экранные трубы →верхний  барабан.</a:t>
            </a:r>
          </a:p>
          <a:p>
            <a:pPr algn="ctr">
              <a:buNone/>
            </a:pPr>
            <a:r>
              <a:rPr lang="ru-RU" sz="2000" b="1" dirty="0"/>
              <a:t>2019</a:t>
            </a:r>
          </a:p>
          <a:p>
            <a:pPr>
              <a:buFontTx/>
              <a:buChar char="-"/>
            </a:pPr>
            <a:endParaRPr lang="ru-RU" sz="2000" dirty="0"/>
          </a:p>
          <a:p>
            <a:pPr>
              <a:buFontTx/>
              <a:buChar char="-"/>
            </a:pPr>
            <a:endParaRPr lang="ru-RU" sz="2000" dirty="0"/>
          </a:p>
          <a:p>
            <a:pPr>
              <a:buFontTx/>
              <a:buChar char="-"/>
            </a:pPr>
            <a:endParaRPr lang="ru-RU" sz="2000" dirty="0"/>
          </a:p>
          <a:p>
            <a:pPr>
              <a:buFontTx/>
              <a:buChar char="-"/>
            </a:pPr>
            <a:endParaRPr lang="ru-RU" sz="2000" dirty="0"/>
          </a:p>
          <a:p>
            <a:pPr>
              <a:buNone/>
            </a:pPr>
            <a:endParaRPr lang="ru-RU" sz="2000" dirty="0"/>
          </a:p>
          <a:p>
            <a:pPr>
              <a:buFontTx/>
              <a:buChar char="-"/>
            </a:pPr>
            <a:endParaRPr lang="ru-RU" sz="2000" dirty="0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Изучив данное пособие вы ознакомитесь с основными характеристиками, принципами действия, с обслуживанием водогрейных котлов.</a:t>
            </a:r>
          </a:p>
          <a:p>
            <a:r>
              <a:rPr lang="ru-RU" i="1" dirty="0"/>
              <a:t>Для проверки усвоения материала вам необходимо ответить на вопросы, изучить схемы водогрейных котлов.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18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C00000"/>
                </a:solidFill>
              </a:rPr>
              <a:t> </a:t>
            </a:r>
            <a:br>
              <a:rPr lang="ru-RU" sz="18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C00000"/>
                </a:solidFill>
              </a:rPr>
            </a:br>
            <a:r>
              <a:rPr lang="ru-RU" sz="28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</a:rPr>
              <a:t>ДКВР</a:t>
            </a:r>
            <a:endParaRPr lang="ru-RU" sz="2800" dirty="0"/>
          </a:p>
        </p:txBody>
      </p:sp>
      <p:pic>
        <p:nvPicPr>
          <p:cNvPr id="4" name="Содержимое 3" descr="дквр встав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340768"/>
            <a:ext cx="8280920" cy="5184576"/>
          </a:xfrm>
        </p:spPr>
      </p:pic>
    </p:spTree>
  </p:cSld>
  <p:clrMapOvr>
    <a:masterClrMapping/>
  </p:clrMapOvr>
  <p:transition>
    <p:push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18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C00000"/>
                </a:solidFill>
              </a:rPr>
              <a:t> 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76064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>
                <a:solidFill>
                  <a:schemeClr val="accent5"/>
                </a:solidFill>
              </a:rPr>
              <a:t>ПАРОВОЙ КОТЕЛ – ДЕ</a:t>
            </a:r>
          </a:p>
          <a:p>
            <a:pPr algn="ctr">
              <a:buNone/>
            </a:pPr>
            <a:r>
              <a:rPr lang="ru-RU" sz="2000" b="1" u="sng" dirty="0"/>
              <a:t>ДЕ</a:t>
            </a:r>
            <a:r>
              <a:rPr lang="ru-RU" sz="2000" u="sng" dirty="0"/>
              <a:t> (</a:t>
            </a:r>
            <a:r>
              <a:rPr lang="ru-RU" sz="2000" u="sng" dirty="0" err="1"/>
              <a:t>двухбарабанный</a:t>
            </a:r>
            <a:r>
              <a:rPr lang="ru-RU" sz="2000" u="sng" dirty="0"/>
              <a:t> с естественной циркуляцией воды).</a:t>
            </a:r>
          </a:p>
          <a:p>
            <a:pPr>
              <a:buNone/>
            </a:pPr>
            <a:r>
              <a:rPr lang="ru-RU" sz="2000" dirty="0"/>
              <a:t>Котлы ДЕ  выпускаются </a:t>
            </a:r>
            <a:r>
              <a:rPr lang="ru-RU" sz="2000" dirty="0" err="1"/>
              <a:t>Бийским</a:t>
            </a:r>
            <a:r>
              <a:rPr lang="ru-RU" sz="2000" dirty="0"/>
              <a:t> котельным заводом следующей </a:t>
            </a:r>
            <a:r>
              <a:rPr lang="ru-RU" sz="2000" dirty="0" err="1"/>
              <a:t>паропроизводительностью</a:t>
            </a:r>
            <a:r>
              <a:rPr lang="ru-RU" sz="2000" dirty="0"/>
              <a:t>:</a:t>
            </a:r>
          </a:p>
          <a:p>
            <a:pPr algn="ctr">
              <a:buNone/>
            </a:pPr>
            <a:r>
              <a:rPr lang="ru-RU" sz="2000" b="1" dirty="0"/>
              <a:t>ДЕ -4 ; ДЕ – 6,5; ДЕ – 10; ДЕ – 16; ДЕ – 25;</a:t>
            </a:r>
          </a:p>
          <a:p>
            <a:pPr algn="ctr">
              <a:buNone/>
            </a:pPr>
            <a:r>
              <a:rPr lang="ru-RU" sz="2000" b="1" u="sng" dirty="0"/>
              <a:t>Котел состоит:</a:t>
            </a:r>
          </a:p>
          <a:p>
            <a:pPr>
              <a:buNone/>
            </a:pPr>
            <a:r>
              <a:rPr lang="ru-RU" sz="2000" dirty="0"/>
              <a:t>-     Верхний и нижний барабаны;</a:t>
            </a:r>
          </a:p>
          <a:p>
            <a:pPr>
              <a:buFontTx/>
              <a:buChar char="-"/>
            </a:pPr>
            <a:r>
              <a:rPr lang="ru-RU" sz="2000" dirty="0"/>
              <a:t>Топочная камера;</a:t>
            </a:r>
          </a:p>
          <a:p>
            <a:pPr>
              <a:buFontTx/>
              <a:buChar char="-"/>
            </a:pPr>
            <a:r>
              <a:rPr lang="ru-RU" sz="2000" dirty="0"/>
              <a:t>Правого  боковых экранов;</a:t>
            </a:r>
          </a:p>
          <a:p>
            <a:pPr>
              <a:buFontTx/>
              <a:buChar char="-"/>
            </a:pPr>
            <a:r>
              <a:rPr lang="ru-RU" sz="2000" dirty="0"/>
              <a:t>Заднего топочного экрана;</a:t>
            </a:r>
          </a:p>
          <a:p>
            <a:pPr>
              <a:buFontTx/>
              <a:buChar char="-"/>
            </a:pPr>
            <a:r>
              <a:rPr lang="ru-RU" sz="2000" dirty="0"/>
              <a:t>Фронтовой экран;</a:t>
            </a:r>
          </a:p>
          <a:p>
            <a:pPr>
              <a:buFontTx/>
              <a:buChar char="-"/>
            </a:pPr>
            <a:r>
              <a:rPr lang="ru-RU" sz="2000" dirty="0"/>
              <a:t>Конвективный пучок (3 перегородки из стали или чугуна);</a:t>
            </a:r>
          </a:p>
          <a:p>
            <a:pPr>
              <a:buNone/>
            </a:pPr>
            <a:r>
              <a:rPr lang="ru-RU" sz="2000" dirty="0"/>
              <a:t>Обмуровка и изоляция котла состоит из шамотного  огнеупорного кирпича, теплоизоляционные плиты, вулканит, асбестовые шнуры и картон, стальные листы).</a:t>
            </a:r>
          </a:p>
          <a:p>
            <a:pPr algn="ctr">
              <a:buNone/>
            </a:pPr>
            <a:r>
              <a:rPr lang="ru-RU" sz="2000" b="1" dirty="0"/>
              <a:t>2019</a:t>
            </a:r>
          </a:p>
          <a:p>
            <a:pPr>
              <a:buFontTx/>
              <a:buChar char="-"/>
            </a:pPr>
            <a:endParaRPr lang="ru-RU" sz="2000" dirty="0"/>
          </a:p>
          <a:p>
            <a:pPr>
              <a:buFontTx/>
              <a:buChar char="-"/>
            </a:pPr>
            <a:endParaRPr lang="ru-RU" sz="2000" dirty="0"/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ransition>
    <p:strips dir="r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0465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800" b="1" u="sng" dirty="0">
                <a:solidFill>
                  <a:srgbClr val="0070C0"/>
                </a:solidFill>
              </a:rPr>
              <a:t>Элементы теплоиспользования продуктов сгорания паровых котлов.</a:t>
            </a:r>
          </a:p>
          <a:p>
            <a:pPr algn="ctr">
              <a:buNone/>
            </a:pPr>
            <a:r>
              <a:rPr lang="ru-RU" sz="1800" b="1" u="sng" dirty="0">
                <a:solidFill>
                  <a:srgbClr val="FF0000"/>
                </a:solidFill>
              </a:rPr>
              <a:t>ЭКОНОМАЙЗЕРЫ</a:t>
            </a:r>
          </a:p>
          <a:p>
            <a:pPr algn="ctr">
              <a:buNone/>
            </a:pPr>
            <a:r>
              <a:rPr lang="ru-RU" sz="2000" dirty="0"/>
              <a:t>Водяные экономайзеры предназначены для подогрева питательной воды, поступающей в котлы отходящими продуктами сгорания. Они бывают : </a:t>
            </a:r>
            <a:r>
              <a:rPr lang="ru-RU" sz="2000" u="sng" dirty="0"/>
              <a:t>поверхностными</a:t>
            </a:r>
            <a:r>
              <a:rPr lang="ru-RU" sz="2000" dirty="0"/>
              <a:t>,  </a:t>
            </a:r>
            <a:r>
              <a:rPr lang="ru-RU" sz="2000" u="sng" dirty="0"/>
              <a:t>контактными</a:t>
            </a:r>
            <a:r>
              <a:rPr lang="ru-RU" sz="2000" dirty="0"/>
              <a:t>.</a:t>
            </a:r>
          </a:p>
          <a:p>
            <a:pPr>
              <a:buNone/>
            </a:pPr>
            <a:r>
              <a:rPr lang="ru-RU" sz="1600" b="1" u="sng" dirty="0"/>
              <a:t>ПОВЕРХНОСТЫЕ</a:t>
            </a:r>
            <a:r>
              <a:rPr lang="ru-RU" sz="2000" b="1" u="sng" dirty="0"/>
              <a:t> </a:t>
            </a:r>
            <a:r>
              <a:rPr lang="ru-RU" sz="2000" dirty="0"/>
              <a:t>– кипящего и </a:t>
            </a:r>
            <a:r>
              <a:rPr lang="ru-RU" sz="2000" dirty="0" err="1"/>
              <a:t>некипящего</a:t>
            </a:r>
            <a:r>
              <a:rPr lang="ru-RU" sz="2000" dirty="0"/>
              <a:t> типа; чугунные и стальные;</a:t>
            </a:r>
          </a:p>
          <a:p>
            <a:pPr>
              <a:buNone/>
            </a:pPr>
            <a:r>
              <a:rPr lang="ru-RU" sz="1600" b="1" u="sng" dirty="0"/>
              <a:t>КОНТАКТНЫЕ –</a:t>
            </a:r>
            <a:r>
              <a:rPr lang="ru-RU" sz="1600" dirty="0"/>
              <a:t> </a:t>
            </a:r>
            <a:r>
              <a:rPr lang="ru-RU" sz="2000" dirty="0"/>
              <a:t>состоят из контактной части, промежуточного теплообменника, водяного объема и трубчатого водораспределителя.</a:t>
            </a:r>
          </a:p>
          <a:p>
            <a:pPr algn="ctr">
              <a:buNone/>
            </a:pPr>
            <a:r>
              <a:rPr lang="ru-RU" sz="1800" b="1" u="sng" dirty="0">
                <a:solidFill>
                  <a:srgbClr val="FF0000"/>
                </a:solidFill>
              </a:rPr>
              <a:t>ВОЗДУХОПОДОГРЕВАТЕЛИ</a:t>
            </a:r>
          </a:p>
          <a:p>
            <a:pPr>
              <a:buNone/>
            </a:pPr>
            <a:r>
              <a:rPr lang="ru-RU" sz="2000" dirty="0"/>
              <a:t>Воздухоподогреватели  предназначены для подогрева воздуха перед подачей его в горелки котла,  за счет тепла отходящих газов и устанавливаются за водяным экономайзером по ходу дымовых газов. И могут быть трубчатыми и пластинчатыми.</a:t>
            </a:r>
          </a:p>
          <a:p>
            <a:pPr algn="ctr">
              <a:buNone/>
            </a:pPr>
            <a:r>
              <a:rPr lang="ru-RU" sz="1800" b="1" u="sng" dirty="0">
                <a:solidFill>
                  <a:srgbClr val="FF0000"/>
                </a:solidFill>
              </a:rPr>
              <a:t>ПАРОПЕРЕГРЕВАТЕЛИ</a:t>
            </a:r>
            <a:endParaRPr lang="ru-RU" sz="2000" b="1" u="sng" dirty="0"/>
          </a:p>
          <a:p>
            <a:pPr>
              <a:buNone/>
            </a:pPr>
            <a:r>
              <a:rPr lang="ru-RU" sz="2000" dirty="0"/>
              <a:t>Пароперегреватели  предназначены для перегрева насыщенного пара и состоит из стальных змеевиковых труб. Устанавливаются в конвективном пучке котлов. Насыщенный пар  в них высушивается до температуры +250 +370 градусов.</a:t>
            </a:r>
          </a:p>
          <a:p>
            <a:pPr algn="ctr">
              <a:buNone/>
            </a:pPr>
            <a:r>
              <a:rPr lang="ru-RU" sz="2000" b="1" dirty="0"/>
              <a:t>2019</a:t>
            </a:r>
            <a:endParaRPr lang="ru-RU" sz="1800" b="1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blinds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18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C00000"/>
                </a:solidFill>
              </a:rPr>
              <a:t> 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0465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u="sng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Информационное обеспечение</a:t>
            </a:r>
          </a:p>
          <a:p>
            <a:pPr marL="514350" indent="-514350">
              <a:lnSpc>
                <a:spcPct val="8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Б.А. Соколов «Котельные установки и их эксплуатация» 2008г.</a:t>
            </a:r>
          </a:p>
          <a:p>
            <a:pPr marL="514350" indent="-514350">
              <a:lnSpc>
                <a:spcPct val="8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Б.А. Соколов «Газовое топливо, газовое оборудование котельной» 2008г.</a:t>
            </a:r>
          </a:p>
          <a:p>
            <a:pPr marL="514350" indent="-514350">
              <a:lnSpc>
                <a:spcPct val="8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В.М. Тарасюк «Эксплуатация котлов (практическое пособие для оператора котельной» 2010г.</a:t>
            </a:r>
          </a:p>
          <a:p>
            <a:pPr marL="514350" indent="-514350">
              <a:lnSpc>
                <a:spcPct val="8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П.А. Баранов, А.П. Баранов, А.А. Кузнецов «Паровые и водогрейные котлы (эксплуатация и ремонт)» 2000г.</a:t>
            </a:r>
          </a:p>
          <a:p>
            <a:pPr marL="514350" indent="-514350">
              <a:lnSpc>
                <a:spcPct val="8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Правила устройства и безопасной эксплуатации сосудов, работающих под давлением. ПБ 03-576-03  2017г.</a:t>
            </a:r>
          </a:p>
          <a:p>
            <a:pPr marL="514350" indent="-514350">
              <a:lnSpc>
                <a:spcPct val="8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Сайт электронно-библиотечная система «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znanium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com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»</a:t>
            </a:r>
          </a:p>
          <a:p>
            <a:pPr marL="514350" indent="-514350">
              <a:lnSpc>
                <a:spcPct val="8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Сайт «Академия»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www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academia-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moscow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ru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blind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32048"/>
          </a:xfrm>
        </p:spPr>
        <p:txBody>
          <a:bodyPr>
            <a:normAutofit/>
          </a:bodyPr>
          <a:lstStyle/>
          <a:p>
            <a:r>
              <a:rPr lang="ru-RU" sz="16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chemeClr val="accent2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 </a:t>
            </a:r>
            <a:endParaRPr lang="ru-RU" sz="1600" dirty="0">
              <a:solidFill>
                <a:schemeClr val="accent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0234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   </a:t>
            </a:r>
            <a:r>
              <a:rPr lang="ru-RU" b="1" u="sng" dirty="0">
                <a:solidFill>
                  <a:srgbClr val="0070C0"/>
                </a:solidFill>
              </a:rPr>
              <a:t>УСТРОЙСТВО И ПРИНЦИП РАБОТЫ ВОДОГРЕЙНЫХ КОТЛОВ.</a:t>
            </a:r>
          </a:p>
          <a:p>
            <a:pPr marL="0" indent="0" algn="ctr">
              <a:buNone/>
            </a:pPr>
            <a:endParaRPr lang="ru-RU" b="1" u="sng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1. Чугунные секционные водогрейные котлы.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2. Стальные секционные водогрейные котлы.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3. Водогрейные котлы ТВГ.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4. Водогрейные котлы КВ-Г. 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     </a:t>
            </a:r>
          </a:p>
          <a:p>
            <a:pPr marL="0" indent="0">
              <a:buNone/>
            </a:pPr>
            <a:r>
              <a:rPr lang="ru-RU" sz="2000" dirty="0"/>
              <a:t>                                                             </a:t>
            </a:r>
            <a:endParaRPr lang="ru-RU" sz="2000" b="1" dirty="0"/>
          </a:p>
          <a:p>
            <a:pPr marL="0" indent="0" algn="ctr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1585528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B0F0"/>
                </a:solidFill>
              </a:rPr>
              <a:t>Схема расположения котлов в современных газовых котельных.</a:t>
            </a:r>
          </a:p>
        </p:txBody>
      </p:sp>
      <p:pic>
        <p:nvPicPr>
          <p:cNvPr id="4" name="Содержимое 3" descr="паровые котл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928670"/>
            <a:ext cx="8568952" cy="5740690"/>
          </a:xfrm>
        </p:spPr>
      </p:pic>
    </p:spTree>
  </p:cSld>
  <p:clrMapOvr>
    <a:masterClrMapping/>
  </p:clrMapOvr>
  <p:transition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/>
          <a:lstStyle/>
          <a:p>
            <a:r>
              <a:rPr lang="ru-RU" sz="14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chemeClr val="accent2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 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737840"/>
          </a:xfrm>
          <a:noFill/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dirty="0"/>
              <a:t>    </a:t>
            </a:r>
            <a:r>
              <a:rPr lang="ru-RU" sz="2000" dirty="0">
                <a:solidFill>
                  <a:srgbClr val="00B0F0"/>
                </a:solidFill>
              </a:rPr>
              <a:t> </a:t>
            </a:r>
            <a:r>
              <a:rPr lang="ru-RU" sz="2800" b="1" u="sng" dirty="0">
                <a:solidFill>
                  <a:srgbClr val="00B0F0"/>
                </a:solidFill>
              </a:rPr>
              <a:t>Чугунные секционные водогрейные котлы (ЧСВК) </a:t>
            </a:r>
            <a:r>
              <a:rPr lang="ru-RU" sz="2000" dirty="0"/>
              <a:t>применяются для нагревания воды до 115 градусов при давлении в системе отопления до 6 кгс\см</a:t>
            </a:r>
            <a:r>
              <a:rPr lang="ru-RU" sz="1800" dirty="0"/>
              <a:t>2 (0,6 МПа). </a:t>
            </a:r>
            <a:r>
              <a:rPr lang="ru-RU" sz="1800" dirty="0" err="1"/>
              <a:t>Теплопроизводительность</a:t>
            </a:r>
            <a:r>
              <a:rPr lang="ru-RU" sz="1800" dirty="0"/>
              <a:t> котлов до 1 </a:t>
            </a:r>
            <a:r>
              <a:rPr lang="ru-RU" sz="1800" dirty="0" err="1"/>
              <a:t>Гкал\ч</a:t>
            </a:r>
            <a:r>
              <a:rPr lang="ru-RU" sz="1800" dirty="0"/>
              <a:t>.</a:t>
            </a:r>
          </a:p>
          <a:p>
            <a:pPr marL="0" indent="0">
              <a:buNone/>
            </a:pPr>
            <a:r>
              <a:rPr lang="ru-RU" sz="2000" dirty="0"/>
              <a:t>      Основной характеристикой котлов является  </a:t>
            </a:r>
            <a:r>
              <a:rPr lang="ru-RU" sz="2000" b="1" i="1" dirty="0">
                <a:solidFill>
                  <a:srgbClr val="00B050"/>
                </a:solidFill>
              </a:rPr>
              <a:t>поверхность нагрева</a:t>
            </a:r>
            <a:r>
              <a:rPr lang="ru-RU" sz="2000" dirty="0"/>
              <a:t>. Это поверхность труб секций котла, которые с одной стороны обогреваются продуктами сгорания топлива, а с другой стороны охлаждаются водой. Поверхность нагрева по газовой стороне измеряется в м2.</a:t>
            </a:r>
          </a:p>
          <a:p>
            <a:pPr marL="0" indent="0">
              <a:buNone/>
            </a:pPr>
            <a:r>
              <a:rPr lang="ru-RU" sz="2000" dirty="0"/>
              <a:t>     Чугунные котлы собираются из отдельных секций. Стенки котла покрываются теплоизоляционной  мастикой (70% белой глины и 30% асбестовой крошки) и обмуровываются огнеупорным, а затем красным кирпичом.</a:t>
            </a:r>
          </a:p>
          <a:p>
            <a:pPr marL="0" indent="0">
              <a:buNone/>
            </a:pPr>
            <a:r>
              <a:rPr lang="ru-RU" sz="2000" dirty="0"/>
              <a:t>     </a:t>
            </a:r>
          </a:p>
          <a:p>
            <a:pPr marL="0" indent="0">
              <a:buNone/>
            </a:pPr>
            <a:r>
              <a:rPr lang="ru-RU" sz="2000" dirty="0"/>
              <a:t> В топке котла устанавливаются газовые горелки. Продукты сгорания газа поднимаются вверх, обогревая секции которые заполнены водой, а затем повернув на 180 градусов, опускаются в боковые газоходы и через сборный газоход (лежак) направляются в дымовую трубу.</a:t>
            </a:r>
          </a:p>
          <a:p>
            <a:pPr marL="0" indent="0" algn="ctr">
              <a:buNone/>
            </a:pPr>
            <a:endParaRPr lang="ru-RU" sz="2000" b="1" dirty="0"/>
          </a:p>
          <a:p>
            <a:pPr marL="0" indent="0" algn="ctr">
              <a:buNone/>
            </a:pPr>
            <a:endParaRPr lang="ru-RU" sz="2000" b="1" dirty="0"/>
          </a:p>
          <a:p>
            <a:pPr marL="0" indent="0">
              <a:buNone/>
            </a:pPr>
            <a:r>
              <a:rPr lang="ru-RU" sz="2000" dirty="0"/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1966410393"/>
      </p:ext>
    </p:extLst>
  </p:cSld>
  <p:clrMapOvr>
    <a:masterClrMapping/>
  </p:clrMapOvr>
  <p:transition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1800" b="1" u="sng" dirty="0">
                <a:solidFill>
                  <a:srgbClr val="00B0F0"/>
                </a:solidFill>
              </a:rPr>
              <a:t>Чугунный секционный </a:t>
            </a:r>
            <a:r>
              <a:rPr lang="ru-RU" sz="1800" b="1" u="sng" dirty="0" err="1">
                <a:solidFill>
                  <a:srgbClr val="00B0F0"/>
                </a:solidFill>
              </a:rPr>
              <a:t>водогрейныйц</a:t>
            </a:r>
            <a:r>
              <a:rPr lang="ru-RU" sz="1800" b="1" u="sng" dirty="0">
                <a:solidFill>
                  <a:srgbClr val="00B0F0"/>
                </a:solidFill>
              </a:rPr>
              <a:t> котел «МИНСК» (ЧСВК)</a:t>
            </a:r>
            <a:endParaRPr lang="ru-RU" sz="1800" dirty="0"/>
          </a:p>
        </p:txBody>
      </p:sp>
      <p:pic>
        <p:nvPicPr>
          <p:cNvPr id="4" name="Содержимое 3" descr="К-6-2 Чугунный секционный котел МИНСК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850" y="1037306"/>
            <a:ext cx="8496300" cy="550252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ru-RU" sz="16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C00000"/>
                </a:solidFill>
              </a:rPr>
              <a:t> 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57166"/>
            <a:ext cx="8712968" cy="6000792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2600" b="1" u="sng" dirty="0">
                <a:solidFill>
                  <a:srgbClr val="00B0F0"/>
                </a:solidFill>
              </a:rPr>
              <a:t>Стальные секционные водогрейные котлы (ССВК)</a:t>
            </a:r>
            <a:r>
              <a:rPr lang="ru-RU" sz="2600" u="sng" dirty="0">
                <a:solidFill>
                  <a:srgbClr val="00B0F0"/>
                </a:solidFill>
              </a:rPr>
              <a:t> </a:t>
            </a:r>
            <a:r>
              <a:rPr lang="ru-RU" sz="2600" dirty="0">
                <a:solidFill>
                  <a:srgbClr val="00B0F0"/>
                </a:solidFill>
              </a:rPr>
              <a:t>.</a:t>
            </a:r>
          </a:p>
          <a:p>
            <a:pPr algn="ctr">
              <a:buNone/>
            </a:pPr>
            <a:endParaRPr lang="ru-RU" sz="2600" dirty="0">
              <a:solidFill>
                <a:srgbClr val="00B0F0"/>
              </a:solidFill>
            </a:endParaRPr>
          </a:p>
          <a:p>
            <a:pPr>
              <a:buNone/>
            </a:pPr>
            <a:r>
              <a:rPr lang="ru-RU" sz="2000" dirty="0"/>
              <a:t>В отопительных и небольших производственных котельных кроме секционных  чугунных котлов распространенны также стальные секционные котлы «НР-8», «</a:t>
            </a:r>
            <a:r>
              <a:rPr lang="ru-RU" sz="2000" dirty="0" err="1"/>
              <a:t>Надточия</a:t>
            </a:r>
            <a:r>
              <a:rPr lang="ru-RU" sz="2000" dirty="0"/>
              <a:t>» и «НИИСТУ-5», собираемые методом сварки из трубных секций разной формы.</a:t>
            </a:r>
          </a:p>
          <a:p>
            <a:pPr>
              <a:buNone/>
            </a:pPr>
            <a:r>
              <a:rPr lang="ru-RU" sz="2000" dirty="0"/>
              <a:t>Котлы Н.Ревокатова и «</a:t>
            </a:r>
            <a:r>
              <a:rPr lang="ru-RU" sz="2000" dirty="0" err="1"/>
              <a:t>Надточия</a:t>
            </a:r>
            <a:r>
              <a:rPr lang="ru-RU" sz="2000" dirty="0"/>
              <a:t>» выпускались с 1947г.  И их в эксплуатации осталось очень мало. Котлы «НИИСТУ-5» выпускались длительное время (до 1988 г.), и в настоящее время заводы выпускают запасные части для их ремонта.</a:t>
            </a:r>
          </a:p>
          <a:p>
            <a:pPr>
              <a:buNone/>
            </a:pPr>
            <a:r>
              <a:rPr lang="ru-RU" sz="2000" dirty="0"/>
              <a:t>Рассмотрим устройство таких котлов на примере котла </a:t>
            </a:r>
            <a:r>
              <a:rPr lang="ru-RU" sz="2000" b="1" dirty="0">
                <a:solidFill>
                  <a:srgbClr val="FF0000"/>
                </a:solidFill>
              </a:rPr>
              <a:t>НИИС-ТУ-5</a:t>
            </a:r>
            <a:r>
              <a:rPr lang="ru-RU" sz="2000" dirty="0">
                <a:solidFill>
                  <a:srgbClr val="FF0000"/>
                </a:solidFill>
              </a:rPr>
              <a:t>.</a:t>
            </a:r>
            <a:r>
              <a:rPr lang="ru-RU" sz="2000" dirty="0"/>
              <a:t> Эти котлы  состоят из </a:t>
            </a:r>
            <a:r>
              <a:rPr lang="ru-RU" sz="2000" b="1" i="1" u="sng" dirty="0">
                <a:solidFill>
                  <a:srgbClr val="FF0000"/>
                </a:solidFill>
              </a:rPr>
              <a:t>крайних</a:t>
            </a:r>
            <a:r>
              <a:rPr lang="ru-RU" sz="2000" b="1" dirty="0">
                <a:solidFill>
                  <a:srgbClr val="FF0000"/>
                </a:solidFill>
              </a:rPr>
              <a:t>, </a:t>
            </a:r>
            <a:r>
              <a:rPr lang="ru-RU" sz="2000" b="1" i="1" u="sng" dirty="0">
                <a:solidFill>
                  <a:srgbClr val="FF0000"/>
                </a:solidFill>
              </a:rPr>
              <a:t>средних </a:t>
            </a:r>
            <a:r>
              <a:rPr lang="ru-RU" sz="2000" b="1" dirty="0">
                <a:solidFill>
                  <a:srgbClr val="FF0000"/>
                </a:solidFill>
              </a:rPr>
              <a:t>и </a:t>
            </a:r>
            <a:r>
              <a:rPr lang="ru-RU" sz="2000" b="1" i="1" u="sng" dirty="0">
                <a:solidFill>
                  <a:srgbClr val="FF0000"/>
                </a:solidFill>
              </a:rPr>
              <a:t>задни</a:t>
            </a:r>
            <a:r>
              <a:rPr lang="ru-RU" sz="2000" b="1" dirty="0">
                <a:solidFill>
                  <a:srgbClr val="FF0000"/>
                </a:solidFill>
              </a:rPr>
              <a:t>х </a:t>
            </a:r>
            <a:r>
              <a:rPr lang="ru-RU" sz="2000" dirty="0"/>
              <a:t>секций.</a:t>
            </a:r>
          </a:p>
          <a:p>
            <a:pPr>
              <a:buNone/>
            </a:pPr>
            <a:endParaRPr lang="ru-RU" sz="2000" dirty="0"/>
          </a:p>
          <a:p>
            <a:pPr>
              <a:buNone/>
            </a:pPr>
            <a:r>
              <a:rPr lang="ru-RU" sz="2000" b="1" u="sng" dirty="0">
                <a:solidFill>
                  <a:srgbClr val="00B0F0"/>
                </a:solidFill>
              </a:rPr>
              <a:t>Средние</a:t>
            </a:r>
            <a:r>
              <a:rPr lang="ru-RU" sz="2000" b="1" dirty="0"/>
              <a:t> </a:t>
            </a:r>
            <a:r>
              <a:rPr lang="ru-RU" sz="2000" dirty="0"/>
              <a:t>секции имеют одинаковое устройство и состоят из одного верхнего коллектора </a:t>
            </a:r>
            <a:r>
              <a:rPr lang="en-US" sz="2000" dirty="0"/>
              <a:t>D</a:t>
            </a:r>
            <a:r>
              <a:rPr lang="ru-RU" sz="1400" dirty="0"/>
              <a:t>у=</a:t>
            </a:r>
            <a:r>
              <a:rPr lang="ru-RU" sz="2000" dirty="0"/>
              <a:t>100мм, двух нижних того же диаметра и трех правых и левых Г-образных экранных труб </a:t>
            </a:r>
            <a:r>
              <a:rPr lang="en-US" sz="2000" dirty="0"/>
              <a:t>Ǿ</a:t>
            </a:r>
            <a:r>
              <a:rPr lang="ru-RU" sz="2000" dirty="0"/>
              <a:t> 76*3мм.</a:t>
            </a:r>
          </a:p>
          <a:p>
            <a:pPr>
              <a:buNone/>
            </a:pPr>
            <a:endParaRPr lang="ru-RU" sz="2000" dirty="0"/>
          </a:p>
          <a:p>
            <a:pPr>
              <a:buNone/>
            </a:pPr>
            <a:r>
              <a:rPr lang="ru-RU" sz="2000" b="1" u="sng" dirty="0">
                <a:solidFill>
                  <a:srgbClr val="00B0F0"/>
                </a:solidFill>
              </a:rPr>
              <a:t>Передняя</a:t>
            </a:r>
            <a:r>
              <a:rPr lang="ru-RU" sz="2000" dirty="0"/>
              <a:t> секция состоит из двух частей- верхние коллекторы, которые вварены в верхний коллектор котла, а два нижних для улучшения циркуляции соединены перепускными трубами соответственно с правым и левым нижними коллекторами котла.</a:t>
            </a:r>
          </a:p>
          <a:p>
            <a:pPr>
              <a:buNone/>
            </a:pPr>
            <a:r>
              <a:rPr lang="ru-RU" sz="2000" b="1" u="sng" dirty="0">
                <a:solidFill>
                  <a:srgbClr val="00B0F0"/>
                </a:solidFill>
              </a:rPr>
              <a:t>Задняя </a:t>
            </a:r>
            <a:r>
              <a:rPr lang="ru-RU" sz="2000" dirty="0"/>
              <a:t>секция состоит из верхнего и нижнего коллекторов, которые соединены между собой задними экранными трубами </a:t>
            </a:r>
            <a:r>
              <a:rPr lang="en-US" sz="2000" dirty="0"/>
              <a:t>Ǿ</a:t>
            </a:r>
            <a:r>
              <a:rPr lang="ru-RU" sz="2000" dirty="0"/>
              <a:t> 76*3 мм.</a:t>
            </a:r>
          </a:p>
          <a:p>
            <a:pPr algn="ctr">
              <a:buNone/>
            </a:pPr>
            <a:endParaRPr lang="ru-RU" sz="2000" b="1" dirty="0"/>
          </a:p>
          <a:p>
            <a:pPr>
              <a:buNone/>
            </a:pPr>
            <a:endParaRPr lang="ru-RU" sz="2000" dirty="0"/>
          </a:p>
          <a:p>
            <a:pPr>
              <a:buNone/>
            </a:pPr>
            <a:endParaRPr lang="ru-RU" sz="2000" b="1" dirty="0"/>
          </a:p>
        </p:txBody>
      </p:sp>
    </p:spTree>
  </p:cSld>
  <p:clrMapOvr>
    <a:masterClrMapping/>
  </p:clrMapOvr>
  <p:transition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18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C00000"/>
                </a:solidFill>
              </a:rPr>
              <a:t> </a:t>
            </a: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0465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7200" dirty="0"/>
              <a:t>Верхний  коллектор этой секции приварен к верхнему коллектору котла, а нижний – к правому и левому нижним коллекторам котла.</a:t>
            </a:r>
          </a:p>
          <a:p>
            <a:pPr>
              <a:buNone/>
            </a:pPr>
            <a:r>
              <a:rPr lang="ru-RU" sz="7200" dirty="0"/>
              <a:t>К вертикальным участкам труб боковых экранов приварены стальные полосы, образующие </a:t>
            </a:r>
            <a:r>
              <a:rPr lang="ru-RU" sz="7200" dirty="0" err="1"/>
              <a:t>газонаправляющие</a:t>
            </a:r>
            <a:r>
              <a:rPr lang="ru-RU" sz="7200" dirty="0"/>
              <a:t> перегородки. Такие же полосы приварены к экранным трубам задней стенки. Средних секций в этих котлах может быть от 2-5. Данные о поверхностях нагрева при работе  на природном газе в указанных котлах приведены ниже:</a:t>
            </a:r>
          </a:p>
          <a:p>
            <a:pPr>
              <a:buNone/>
            </a:pPr>
            <a:endParaRPr lang="ru-RU" sz="7200" dirty="0"/>
          </a:p>
          <a:p>
            <a:pPr algn="ctr">
              <a:buNone/>
            </a:pPr>
            <a:r>
              <a:rPr lang="ru-RU" sz="7200" b="1" u="sng" dirty="0">
                <a:solidFill>
                  <a:srgbClr val="FF0000"/>
                </a:solidFill>
              </a:rPr>
              <a:t>Количество секций -                                ……….2…….3………4…………5</a:t>
            </a:r>
          </a:p>
          <a:p>
            <a:pPr algn="ctr">
              <a:buNone/>
            </a:pPr>
            <a:r>
              <a:rPr lang="ru-RU" sz="7200" b="1" u="sng" dirty="0">
                <a:solidFill>
                  <a:srgbClr val="FF0000"/>
                </a:solidFill>
              </a:rPr>
              <a:t>Поверхность нагрева, м2 –                         25,2….32,3…39,4……46,5</a:t>
            </a:r>
          </a:p>
          <a:p>
            <a:pPr algn="ctr">
              <a:buNone/>
            </a:pPr>
            <a:r>
              <a:rPr lang="ru-RU" sz="7200" b="1" u="sng" dirty="0" err="1">
                <a:solidFill>
                  <a:srgbClr val="FF0000"/>
                </a:solidFill>
              </a:rPr>
              <a:t>Теплопроизводительность</a:t>
            </a:r>
            <a:r>
              <a:rPr lang="ru-RU" sz="7200" b="1" u="sng" dirty="0">
                <a:solidFill>
                  <a:srgbClr val="FF0000"/>
                </a:solidFill>
              </a:rPr>
              <a:t>, </a:t>
            </a:r>
            <a:r>
              <a:rPr lang="ru-RU" sz="7200" b="1" u="sng" dirty="0" err="1">
                <a:solidFill>
                  <a:srgbClr val="FF0000"/>
                </a:solidFill>
              </a:rPr>
              <a:t>Гкал\ч</a:t>
            </a:r>
            <a:r>
              <a:rPr lang="ru-RU" sz="7200" b="1" u="sng" dirty="0">
                <a:solidFill>
                  <a:srgbClr val="FF0000"/>
                </a:solidFill>
              </a:rPr>
              <a:t> -          0,4……05…….06………07</a:t>
            </a:r>
          </a:p>
          <a:p>
            <a:pPr>
              <a:buNone/>
            </a:pPr>
            <a:endParaRPr lang="ru-RU" sz="7200" dirty="0"/>
          </a:p>
          <a:p>
            <a:pPr>
              <a:buNone/>
            </a:pPr>
            <a:r>
              <a:rPr lang="ru-RU" sz="7200" dirty="0"/>
              <a:t>Металлическая часть котла, включающая так же переднюю и заднюю секции, устанавливается на внутренние стенки фундамента из огнеупорного кирпича.  Для лучшего использования поверхности нагрева  обмуровка выполняется огнеупорной, а снаружи обкладывается красным кирпичом вокруг котла.</a:t>
            </a:r>
          </a:p>
          <a:p>
            <a:pPr>
              <a:buNone/>
            </a:pPr>
            <a:r>
              <a:rPr lang="ru-RU" sz="7200" dirty="0"/>
              <a:t>Топка котла располагается под котлом и может быть использована для сжигания различных видов топлива.  </a:t>
            </a:r>
          </a:p>
          <a:p>
            <a:pPr>
              <a:buNone/>
            </a:pPr>
            <a:r>
              <a:rPr lang="ru-RU" sz="7200" dirty="0"/>
              <a:t>Вода в котел поступает через патрубок на нижнем (верхнем) коллекторе заднего экрана, проходит по котлу, нагревается и через передний патрубок на верхнем коллекторе направляется в тепловую сеть .</a:t>
            </a:r>
          </a:p>
          <a:p>
            <a:pPr>
              <a:buNone/>
            </a:pPr>
            <a:endParaRPr lang="ru-RU" sz="5000" dirty="0"/>
          </a:p>
          <a:p>
            <a:pPr>
              <a:buNone/>
            </a:pPr>
            <a:endParaRPr lang="ru-RU" sz="5000" dirty="0"/>
          </a:p>
          <a:p>
            <a:pPr>
              <a:buNone/>
            </a:pPr>
            <a:endParaRPr lang="ru-RU" sz="5000" dirty="0"/>
          </a:p>
          <a:p>
            <a:pPr algn="ctr">
              <a:buNone/>
            </a:pPr>
            <a:endParaRPr lang="ru-RU" sz="6200" b="1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sz="2000" dirty="0"/>
          </a:p>
          <a:p>
            <a:pPr>
              <a:buNone/>
            </a:pPr>
            <a:endParaRPr lang="ru-RU" sz="2000" dirty="0"/>
          </a:p>
          <a:p>
            <a:pPr algn="ctr">
              <a:buNone/>
            </a:pPr>
            <a:r>
              <a:rPr lang="ru-RU" sz="1600" b="1" u="sng" dirty="0"/>
              <a:t>   </a:t>
            </a:r>
          </a:p>
        </p:txBody>
      </p:sp>
    </p:spTree>
  </p:cSld>
  <p:clrMapOvr>
    <a:masterClrMapping/>
  </p:clrMapOvr>
  <p:transition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br>
              <a:rPr lang="ru-RU" sz="18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C00000"/>
                </a:solidFill>
              </a:rPr>
            </a:br>
            <a:r>
              <a:rPr lang="ru-RU" sz="2800" b="1" u="sng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002060"/>
                </a:solidFill>
              </a:rPr>
              <a:t> НИИСТУ - 5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prodam-kotel-niistu-5встав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600200"/>
            <a:ext cx="8424935" cy="4757758"/>
          </a:xfrm>
        </p:spPr>
      </p:pic>
    </p:spTree>
  </p:cSld>
  <p:clrMapOvr>
    <a:masterClrMapping/>
  </p:clrMapOvr>
  <p:transition>
    <p:pull dir="l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976</TotalTime>
  <Words>1931</Words>
  <Application>Microsoft Office PowerPoint</Application>
  <PresentationFormat>Экран (4:3)</PresentationFormat>
  <Paragraphs>170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Trebuchet MS</vt:lpstr>
      <vt:lpstr>Тема Office</vt:lpstr>
      <vt:lpstr>Федеральное казенное профессиональное образовательное учреждение  №117 ФСИН России  филиал №6</vt:lpstr>
      <vt:lpstr>Презентация PowerPoint</vt:lpstr>
      <vt:lpstr> </vt:lpstr>
      <vt:lpstr>Схема расположения котлов в современных газовых котельных.</vt:lpstr>
      <vt:lpstr> </vt:lpstr>
      <vt:lpstr>Чугунный секционный водогрейныйц котел «МИНСК» (ЧСВК)</vt:lpstr>
      <vt:lpstr> </vt:lpstr>
      <vt:lpstr> </vt:lpstr>
      <vt:lpstr>  НИИСТУ - 5</vt:lpstr>
      <vt:lpstr>Презентация PowerPoint</vt:lpstr>
      <vt:lpstr>  </vt:lpstr>
      <vt:lpstr>Презентация PowerPoint</vt:lpstr>
      <vt:lpstr>   КОТЕЛ    КВ – Г.</vt:lpstr>
      <vt:lpstr> ОБЩИЕ СВЕДЕНИЯ О ПАРОВЫХ КОТЛаХ    2019</vt:lpstr>
      <vt:lpstr>Презентация PowerPoint</vt:lpstr>
      <vt:lpstr> </vt:lpstr>
      <vt:lpstr> </vt:lpstr>
      <vt:lpstr> </vt:lpstr>
      <vt:lpstr> </vt:lpstr>
      <vt:lpstr>  ДКВР</vt:lpstr>
      <vt:lpstr> </vt:lpstr>
      <vt:lpstr>Презентация PowerPoint</vt:lpstr>
      <vt:lpstr> </vt:lpstr>
    </vt:vector>
  </TitlesOfParts>
  <Company>Функциональность ограничена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Федеральное казенное профессиональное образовательное учреждение  №117. </dc:title>
  <dc:creator>Демонстрационная версия</dc:creator>
  <cp:lastModifiedBy>Александр Лапин</cp:lastModifiedBy>
  <cp:revision>121</cp:revision>
  <dcterms:created xsi:type="dcterms:W3CDTF">2019-10-25T10:34:46Z</dcterms:created>
  <dcterms:modified xsi:type="dcterms:W3CDTF">2026-05-07T13:25:36Z</dcterms:modified>
</cp:coreProperties>
</file>