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89" r:id="rId4"/>
    <p:sldId id="280" r:id="rId5"/>
    <p:sldId id="290" r:id="rId6"/>
    <p:sldId id="257" r:id="rId7"/>
    <p:sldId id="281" r:id="rId8"/>
    <p:sldId id="283" r:id="rId9"/>
    <p:sldId id="286" r:id="rId10"/>
    <p:sldId id="258" r:id="rId11"/>
    <p:sldId id="285" r:id="rId12"/>
    <p:sldId id="284" r:id="rId13"/>
    <p:sldId id="287" r:id="rId14"/>
    <p:sldId id="288" r:id="rId15"/>
    <p:sldId id="277" r:id="rId16"/>
    <p:sldId id="282" r:id="rId17"/>
    <p:sldId id="259" r:id="rId18"/>
    <p:sldId id="298" r:id="rId19"/>
    <p:sldId id="274" r:id="rId20"/>
    <p:sldId id="279" r:id="rId21"/>
    <p:sldId id="261" r:id="rId22"/>
    <p:sldId id="294" r:id="rId23"/>
    <p:sldId id="262" r:id="rId24"/>
    <p:sldId id="263" r:id="rId25"/>
    <p:sldId id="264" r:id="rId26"/>
    <p:sldId id="270" r:id="rId27"/>
    <p:sldId id="265" r:id="rId28"/>
    <p:sldId id="273" r:id="rId29"/>
    <p:sldId id="292" r:id="rId30"/>
    <p:sldId id="295" r:id="rId31"/>
    <p:sldId id="296" r:id="rId32"/>
    <p:sldId id="297" r:id="rId33"/>
    <p:sldId id="299" r:id="rId34"/>
    <p:sldId id="293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81" d="100"/>
          <a:sy n="81" d="100"/>
        </p:scale>
        <p:origin x="47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08.09.2026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7;&#1088;&#1072;&#1079;.mp4" TargetMode="Externa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5;&#1086;&#1083;&#1100;&#1079;&#1086;&#1074;&#1072;&#1090;&#1077;&#1083;&#1100;\Desktop\VID-20190509-WA0003.mp4" TargetMode="External"/><Relationship Id="rId6" Type="http://schemas.openxmlformats.org/officeDocument/2006/relationships/image" Target="../media/image86.pn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2976" y="428604"/>
            <a:ext cx="698477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3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Социокультурное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развитие личности и пути эффективного взаимодействия  учреждений   в едином образовательном пространстве»</a:t>
            </a:r>
          </a:p>
          <a:p>
            <a:pPr algn="ctr"/>
            <a:endParaRPr lang="ru-RU" sz="3600" b="1" dirty="0">
              <a:ln w="18000">
                <a:solidFill>
                  <a:schemeClr val="accent2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4577" name="Picture 1" descr="C:\Users\Nice\Desktop\deti_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000" y="3857628"/>
            <a:ext cx="6433288" cy="27146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929454" y="3143248"/>
            <a:ext cx="18573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pPr algn="r"/>
            <a:r>
              <a:rPr lang="ru-RU" sz="1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r"/>
            <a:r>
              <a:rPr lang="ru-RU" sz="1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1 категории Пастухова Е.И.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1\Desktop\АВГУСТ КОН\20181114_1608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324036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1\Desktop\АВГУСТ КОН\20181114_1609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548680"/>
            <a:ext cx="364840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1\Desktop\АВГУСТ КОН\20181114_1629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3356992"/>
            <a:ext cx="4211960" cy="3158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907704" y="-2232"/>
            <a:ext cx="51845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Волонтерское движение «Милосердие»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C:\Users\1\Desktop\АВГУСТ КОН\20190304_1526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476672"/>
            <a:ext cx="4155621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1\Desktop\АВГУСТ КОН\20190228_1147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12976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97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1\Desktop\АВГУСТ КОН\20181122_153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3250" y="2636912"/>
            <a:ext cx="381882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1\Desktop\АВГУСТ КОН\IMG_20190523_1031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17032"/>
            <a:ext cx="3816424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1\Desktop\АВГУСТ КОН\Рисунок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620688"/>
            <a:ext cx="3743276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67544" y="14717"/>
            <a:ext cx="82089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 2018-2019 учебном году мы постарались поддержать взаимосвязь между детским садом и школой через дополнительное образование: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5" y="6237312"/>
            <a:ext cx="367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«Занимательная логика»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5301208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«Цветные ладошки»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76056" y="1556792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«Немецкий с </a:t>
            </a:r>
            <a:r>
              <a:rPr lang="ru-RU" b="1" dirty="0" err="1">
                <a:solidFill>
                  <a:srgbClr val="002060"/>
                </a:solidFill>
                <a:latin typeface="Monotype Corsiva" pitchFamily="66" charset="0"/>
              </a:rPr>
              <a:t>Шрумди</a:t>
            </a: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»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1\Desktop\АВГУСТ КОН\20181120_1637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411760" cy="1808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1\Desktop\АВГУСТ КОН\20190423_160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149080"/>
            <a:ext cx="3528392" cy="2600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1\Desktop\АВГУСТ КОН\20181107_1551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329839">
            <a:off x="5100583" y="813026"/>
            <a:ext cx="4034545" cy="3086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1\Desktop\АВГУСТ КОН\20190319_1622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980728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419872" y="116632"/>
            <a:ext cx="22340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«Азбука финансов»</a:t>
            </a:r>
            <a:endParaRPr lang="ru-RU" sz="2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Женя\Desktop\лоп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272808" cy="54546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8864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Посещение выпускников детского сада профильных смен на базе школы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Nice\Desktop\20190222_1538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92696"/>
            <a:ext cx="410445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Nice\Desktop\20180306_1618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73016"/>
            <a:ext cx="4104456" cy="2966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Nice\Desktop\20180221_1621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573016"/>
            <a:ext cx="3888432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Nice\Desktop\ФОТО С САМСУНГА\Новая папка (3)\IMG-20190410-WA000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548680"/>
            <a:ext cx="4042587" cy="3031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442250" y="116632"/>
            <a:ext cx="4259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>Взаимодействие с родителями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27784" y="260648"/>
            <a:ext cx="48245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Monotype Corsiva" pitchFamily="66" charset="0"/>
              </a:rPr>
              <a:t> </a:t>
            </a:r>
          </a:p>
        </p:txBody>
      </p:sp>
      <p:pic>
        <p:nvPicPr>
          <p:cNvPr id="6" name="Picture 2" descr="C:\Users\1\Desktop\АВГУСТ КОН\IMG-20190424-WA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E:\пастухова ж\IMG_36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764704"/>
            <a:ext cx="4130748" cy="2753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E:\пастухова ж\IMG_364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861048"/>
            <a:ext cx="367240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E:\пастухова ж\IMG_370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3789040"/>
            <a:ext cx="4276503" cy="2851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Nice\Desktop\20170427_1642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4320480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Nice\Desktop\20170427_17393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140968"/>
            <a:ext cx="6300470" cy="3543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Nice\Desktop\20170427_17194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548680"/>
            <a:ext cx="4320480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1\Desktop\фотки на семинар\163534427949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572000" y="260648"/>
            <a:ext cx="3538763" cy="265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1\Desktop\фотки на семинар\163534433434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23528" y="260648"/>
            <a:ext cx="3730052" cy="2798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1\Desktop\фотки на семинар\163534419467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515718" y="3501008"/>
            <a:ext cx="4056281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1\Desktop\фотки на семинар\163534421258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684637" y="3528665"/>
            <a:ext cx="3515417" cy="2740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331640" y="88556"/>
            <a:ext cx="698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Сотрудничество с </a:t>
            </a:r>
            <a:r>
              <a:rPr kumimoji="0" lang="ru-RU" sz="20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Полковниковским</a:t>
            </a:r>
            <a:r>
              <a:rPr kumimoji="0" lang="ru-RU" sz="20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ФАП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Nice\Desktop\20170406_1135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53738">
            <a:off x="-21411" y="968188"/>
            <a:ext cx="2850117" cy="1951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Nice\Desktop\20170406_11435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001671">
            <a:off x="2723247" y="1085181"/>
            <a:ext cx="3000226" cy="1993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Nice\Desktop\20170406_11544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797467">
            <a:off x="5656940" y="1030791"/>
            <a:ext cx="3230352" cy="1987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Nice\Desktop\20170406_11560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3016"/>
            <a:ext cx="4414727" cy="2483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Nice\Desktop\20170406_11384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4005064"/>
            <a:ext cx="4223341" cy="2375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flipH="1">
            <a:off x="323528" y="2132856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268760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412776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«От того, как прошло детство, кто вел ребенка за руку в детские годы, что вошло в его разум и сердце из окружающего мира – от этого в решающей степени зависит, каким человеком станет сегодняшний малыш»</a:t>
            </a:r>
          </a:p>
          <a:p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                                   /В.А. Сухомлинский/</a:t>
            </a:r>
          </a:p>
        </p:txBody>
      </p:sp>
      <p:pic>
        <p:nvPicPr>
          <p:cNvPr id="23554" name="Picture 2" descr="C:\Users\Nice\Desktop\deti_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717032"/>
            <a:ext cx="4248472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Nice\Desktop\20170406_1156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4903824" cy="2758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Nice\Desktop\20170406_12001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56992"/>
            <a:ext cx="5832648" cy="3183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Nice\Desktop\20170406_11372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772816"/>
            <a:ext cx="4553903" cy="2687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411760" y="62280"/>
            <a:ext cx="67322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Сотрудничество с </a:t>
            </a:r>
            <a:r>
              <a:rPr kumimoji="0" lang="ru-RU" sz="20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Полковниковской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сельской</a:t>
            </a:r>
            <a:r>
              <a:rPr kumimoji="0" lang="ru-RU" sz="20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библиотекой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Nice\Desktop\20181128_1123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80529" y="620689"/>
            <a:ext cx="316835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Nice\Desktop\20181128_1129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692696"/>
            <a:ext cx="432048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Nice\Desktop\20181128_1137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01008"/>
            <a:ext cx="4032448" cy="3142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Nice\Desktop\koljadki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717032"/>
            <a:ext cx="3785573" cy="2838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4" name="праз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332656"/>
            <a:ext cx="396844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1\Desktop\фотки на семинар\20191203_10310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429000"/>
            <a:ext cx="381642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\Desktop\фотки на семинар\20191203_10352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402447"/>
            <a:ext cx="3975254" cy="2882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1\Desktop\фотки на семинар\20191203_10370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3645024"/>
            <a:ext cx="381642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187624" y="2564904"/>
            <a:ext cx="305083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«Серебренные нити»</a:t>
            </a:r>
          </a:p>
          <a:p>
            <a:pPr algn="ctr"/>
            <a: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«Душегреи»</a:t>
            </a:r>
          </a:p>
        </p:txBody>
      </p:sp>
    </p:spTree>
    <p:extLst>
      <p:ext uri="{BB962C8B-B14F-4D97-AF65-F5344CB8AC3E}">
        <p14:creationId xmlns:p14="http://schemas.microsoft.com/office/powerpoint/2010/main" val="73474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N:\ДС\IMG_53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345638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Сотрудничество с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Алтайским государственным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мемориальным   музеем Г. С. Титова</a:t>
            </a:r>
            <a:r>
              <a:rPr lang="ru-RU" sz="2400" b="1" dirty="0">
                <a:solidFill>
                  <a:srgbClr val="007E7E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 </a:t>
            </a:r>
            <a:endParaRPr lang="ru-RU" sz="2400" b="1" dirty="0"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7" name="Рисунок 6" descr="N:\ДС\IMG_53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836712"/>
            <a:ext cx="3274828" cy="2456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E:\САд фото2017\20170407_11343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73016"/>
            <a:ext cx="410445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Nice\Desktop\20170407_11243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4509120"/>
            <a:ext cx="3606652" cy="2028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Nice\Desktop\20170407_11432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87683" y="692696"/>
            <a:ext cx="2256317" cy="4006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:\Для Жени\садику\IMG_56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6632"/>
            <a:ext cx="3641058" cy="2640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:\Для Жени\садику\IMG_527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6632"/>
            <a:ext cx="3384376" cy="2597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E:\САд фото2017\20170405_15441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08920"/>
            <a:ext cx="3440490" cy="1935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E:\САд фото2017\20170405_15544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2780928"/>
            <a:ext cx="4499787" cy="2530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E:\САд фото2017\20170405_16051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4553744"/>
            <a:ext cx="3168352" cy="2115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Nice\Desktop\Новая папка (3)\IMG-20190410-WA00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99374">
            <a:off x="511915" y="488619"/>
            <a:ext cx="2215514" cy="2754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Nice\Desktop\Новая папка (3)\20190328_1706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60648"/>
            <a:ext cx="3816424" cy="2862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Nice\Desktop\Новая папка (3)\20190402_1539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429000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Nice\Desktop\20181219_08545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429000"/>
            <a:ext cx="381642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Nice\Desktop\832e75090daac5e2e3139e55553c304a_smal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48680"/>
            <a:ext cx="352839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Nice\Desktop\1b315b3506e4316c985b2025412377b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76672"/>
            <a:ext cx="3221797" cy="2470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Nice\Desktop\95844333b410ee22a27646cf3f97b10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56992"/>
            <a:ext cx="4032448" cy="2852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Nice\Desktop\cb2fc8202d0d5bc75c5840474934f72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356992"/>
            <a:ext cx="3888432" cy="2999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75656" y="-70268"/>
            <a:ext cx="61542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Сотрудничество </a:t>
            </a:r>
            <a:r>
              <a:rPr lang="ru-RU" sz="2000" b="1" dirty="0" err="1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сПолковниковским</a:t>
            </a:r>
            <a:r>
              <a:rPr lang="ru-RU" sz="2000" b="1" dirty="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СДК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Полковниковской</a:t>
            </a:r>
            <a:r>
              <a:rPr lang="ru-RU" sz="2000" b="1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администрацией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Nice\Desktop\i (3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2160240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Nice\Desktop\i (2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548680"/>
            <a:ext cx="2952328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1\Desktop\фотки на семинар\163526232357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686468" y="1522444"/>
            <a:ext cx="3759734" cy="2820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1\Desktop\IMG-20211027-WA004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329608"/>
            <a:ext cx="2808312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Nice\Desktop\i (5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052736"/>
            <a:ext cx="3168352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Nice\Desktop\20190509_12211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88640"/>
            <a:ext cx="370790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VID-20190509-WA0003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4377456"/>
            <a:ext cx="4510080" cy="2480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1\Desktop\163534793954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188640"/>
            <a:ext cx="2915817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8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907704" y="136896"/>
            <a:ext cx="59766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000" b="1" i="0" u="none" strike="noStrike" normalizeH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оциально-образовательный проект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normalizeH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бескрайних полей до просторов вселенной</a:t>
            </a:r>
            <a:r>
              <a:rPr kumimoji="0" lang="ru-RU" sz="2000" b="1" i="0" u="none" strike="noStrike" normalizeH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normalizeH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1" i="0" u="none" strike="noStrike" normalizeH="0" baseline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95536" y="729853"/>
            <a:ext cx="75608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Центер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немецкой культуры </a:t>
            </a: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« </a:t>
            </a:r>
            <a:r>
              <a:rPr lang="en-US" b="1" dirty="0" err="1">
                <a:solidFill>
                  <a:srgbClr val="C00000"/>
                </a:solidFill>
                <a:latin typeface="Monotype Corsiva" pitchFamily="66" charset="0"/>
              </a:rPr>
              <a:t>Weizenfeld</a:t>
            </a:r>
            <a:r>
              <a:rPr lang="ru-RU" b="1" dirty="0">
                <a:solidFill>
                  <a:srgbClr val="C00000"/>
                </a:solidFill>
                <a:latin typeface="Monotype Corsiva" pitchFamily="66" charset="0"/>
              </a:rPr>
              <a:t>»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Первое направление  «</a:t>
            </a:r>
            <a:r>
              <a:rPr kumimoji="0" lang="ru-RU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Домовята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kumimoji="0" lang="ru-RU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познакомять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с различными техниками рисования, лепкой из пластилина и глины,  песнями, устным народным творчеством российских немцев, культурой, традициями, бытом и обычаями праздниками   российских немцев (</a:t>
            </a:r>
            <a:r>
              <a:rPr kumimoji="0" lang="ru-RU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Бушманова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Ольга </a:t>
            </a:r>
            <a:r>
              <a:rPr kumimoji="0" lang="ru-RU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Готлибовна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0" name="Рисунок 9" descr="C:\Users\1\Desktop\IMG-20211020-WA00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060848"/>
            <a:ext cx="2858002" cy="1608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1\Desktop\фотки на семинар\163526034178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18764" y="3051212"/>
            <a:ext cx="3126867" cy="2874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1\Desktop\фотки на семинар\163526036402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131840" y="3789040"/>
            <a:ext cx="2908261" cy="2908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1\Desktop\фотки на семинар\163526037352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904146" y="2888941"/>
            <a:ext cx="3312369" cy="2952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899592" y="444123"/>
            <a:ext cx="7632848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Социальное партнёрство нашего детского</a:t>
            </a:r>
            <a:r>
              <a:rPr kumimoji="0" lang="ru-RU" sz="2300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сада </a:t>
            </a:r>
            <a:r>
              <a:rPr kumimoji="0" lang="ru-RU" sz="23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рассматривает как способ социализации детей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827584" y="2276780"/>
            <a:ext cx="7416824" cy="364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3525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3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Одним из путей повышения качества дошкольного образования мы видим в установлении прочных связей с</a:t>
            </a:r>
            <a:r>
              <a:rPr lang="ru-RU" sz="600" b="1" dirty="0">
                <a:solidFill>
                  <a:srgbClr val="002060"/>
                </a:solidFill>
                <a:latin typeface="Monotype Corsiva" pitchFamily="66" charset="0"/>
                <a:cs typeface="Arial" pitchFamily="34" charset="0"/>
              </a:rPr>
              <a:t> </a:t>
            </a:r>
            <a:r>
              <a:rPr kumimoji="0" lang="ru-RU" sz="23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социумом, как главного акцентного направления дошкольного образования, от которого в первую очередь зависит его качество. Развитие социальных связей дошкольного образовательного учреждения </a:t>
            </a:r>
            <a:r>
              <a:rPr lang="ru-RU" sz="2400" b="1" dirty="0">
                <a:solidFill>
                  <a:srgbClr val="002060"/>
                </a:solidFill>
                <a:latin typeface="Monotype Corsiva" pitchFamily="66" charset="0"/>
              </a:rPr>
              <a:t>с различными социальными институтами </a:t>
            </a:r>
            <a:r>
              <a:rPr kumimoji="0" lang="ru-RU" sz="23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даёт дополнительный импульс духовного развития и обогащения личности ребёнка с первых лет жизни, совершенствует</a:t>
            </a:r>
            <a:endParaRPr kumimoji="0" lang="ru-RU" sz="6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26352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конструктивные взаимоотношения с родителями, строящиеся на идее социального партнёрства.</a:t>
            </a:r>
            <a:endParaRPr kumimoji="0" lang="ru-RU" sz="1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67544" y="104516"/>
            <a:ext cx="82089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Второе направление: « Немецкий с </a:t>
            </a:r>
            <a:r>
              <a:rPr kumimoji="0" lang="ru-RU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Шрумди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создать условия для формирования этнокультурной идентичности российских немцев путем приобщения их  к немецкому языку и культуре РН.(преподаватель иностранного языка  Зверева Анна Владимировна) .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6" name="Рисунок 5" descr="C:\Users\1\Desktop\16353493765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1196752"/>
            <a:ext cx="313184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1\Desktop\163534941209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292079" y="1196751"/>
            <a:ext cx="3531305" cy="3459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1\Desktop\163534938904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857500" y="3559324"/>
            <a:ext cx="335699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88641"/>
            <a:ext cx="7560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Алтайский государственный мемориальный музей Г.С.Титова».</a:t>
            </a:r>
            <a:r>
              <a:rPr lang="ru-RU" dirty="0"/>
              <a:t>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«Космический музей - малышам»</a:t>
            </a: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5536" y="834108"/>
            <a:ext cx="8496944" cy="93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познакомить детей с различными видами музеев, их назначением, названием; воспитывать интерес к историческому прошлому своего народа; расширение знаний детей о космосе. 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7" name="Рисунок 6" descr="C:\Users\1\Desktop\фотки на семинар\16352605311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2817"/>
            <a:ext cx="374441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1\Desktop\фотки на семинар\16352605572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772816"/>
            <a:ext cx="3980871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1\Desktop\фотки на семинар\163526052154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221088"/>
            <a:ext cx="3528392" cy="2479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5" name="Рисунок 4" descr="C:\Users\1\Desktop\фотки на семинар\163526048437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88640"/>
            <a:ext cx="2664296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\Desktop\фотки на семинар\16352604780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987824" y="332656"/>
            <a:ext cx="252028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1\Desktop\фотки на семинар\163526046856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436096" y="1340768"/>
            <a:ext cx="3208892" cy="320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1\Desktop\фотки на семинар\163526044767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719572" y="3104964"/>
            <a:ext cx="3312368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04048" y="332656"/>
            <a:ext cx="388843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Выставка</a:t>
            </a:r>
          </a:p>
          <a:p>
            <a:pPr algn="ctr"/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«Земля в иллюминаторе»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5" name="Рисунок 4" descr="C:\Users\1\Desktop\фотки на семинар\16352604632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23528" y="260648"/>
            <a:ext cx="3208892" cy="320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\Desktop\фотки на семинар\16352603200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355976" y="260648"/>
            <a:ext cx="3274993" cy="3274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1\Desktop\фотки на семинар\16352603071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824136" y="3432448"/>
            <a:ext cx="310324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1\Desktop\фотки на семинар\163526043198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508104" y="3501008"/>
            <a:ext cx="3142791" cy="3142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2679700" y="362635"/>
            <a:ext cx="42685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cs typeface="Arial" pitchFamily="34" charset="0"/>
              </a:rPr>
              <a:t>Вывод:</a:t>
            </a: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611560" y="1544670"/>
            <a:ext cx="7776864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Таким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образом,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взаимодействие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детского сада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различными	социальными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cs typeface="Arial" pitchFamily="34" charset="0"/>
              </a:rPr>
              <a:t>  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институтами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повышает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качество образовательных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услуг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уровень реализации стандартов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дошкольного образования,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создаёт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условия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самовыражения в любой сфере деятельности.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4005064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Times New Roman"/>
              </a:rPr>
              <a:t>Выпускники детского сада легко адаптируются в новых социальных условиях (при поступлении в школу), активно участвуют в различных мероприятиях, являются постоянными посетителями библиотеки и музея.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8130" name="AutoShape 2" descr="C:\Users\Nice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8132" name="AutoShape 4" descr="C:\Users\Nice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8134" name="Picture 6" descr="https://socialpriluzie.rkomi.ru/system/attachments/uploads/000/133/495/original/RoHJveZ6uY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1520" y="213619"/>
            <a:ext cx="871296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Предметом взаимодействия и сотрудничества является ребёнок,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его интересы, заботы о том, чтобы каждое педагогическое воздействие, оказанное на него,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было грамотным, профессиональным и безопасным.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556792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000" b="1" u="sng" dirty="0">
                <a:solidFill>
                  <a:srgbClr val="002060"/>
                </a:solidFill>
                <a:latin typeface="Monotype Corsiva" pitchFamily="66" charset="0"/>
              </a:rPr>
              <a:t>Основная задача дошкольного образования - </a:t>
            </a:r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воспитать ребенка здорового, уверенного в себе, счастливого, умного, доброго и успешного. И одним из ведущих условий  достижения поставленной задачи является развитие взаимодействия ДОУ с другими социальными институтами.</a:t>
            </a:r>
          </a:p>
          <a:p>
            <a:endParaRPr lang="ru-RU" sz="2000" b="1" dirty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2060"/>
              </a:solidFill>
              <a:latin typeface="Monotype Corsiva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  </a:t>
            </a:r>
            <a:r>
              <a:rPr lang="ru-RU" sz="2000" b="1" u="sng" dirty="0">
                <a:solidFill>
                  <a:srgbClr val="002060"/>
                </a:solidFill>
                <a:latin typeface="Monotype Corsiva" pitchFamily="66" charset="0"/>
              </a:rPr>
              <a:t>Современный детский сад</a:t>
            </a:r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 - это социально-педагогическая система, взаимодействующая с немалым числом организаций, предприятий, учреждений.</a:t>
            </a:r>
          </a:p>
          <a:p>
            <a:endParaRPr lang="ru-RU" sz="2000" b="1" dirty="0">
              <a:solidFill>
                <a:srgbClr val="002060"/>
              </a:solidFill>
              <a:latin typeface="Monotype Corsiva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  </a:t>
            </a:r>
            <a:r>
              <a:rPr lang="ru-RU" sz="2000" b="1" u="sng" dirty="0">
                <a:solidFill>
                  <a:srgbClr val="002060"/>
                </a:solidFill>
                <a:latin typeface="Monotype Corsiva" pitchFamily="66" charset="0"/>
              </a:rPr>
              <a:t>Социальное партнерство предполагает</a:t>
            </a:r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 формирование единого информационного образовательного пространства; налаживание конструктивного взаимодействия между ДОУ и социальными институтами.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 rot="20779621">
            <a:off x="728503" y="1752480"/>
            <a:ext cx="1800200" cy="120526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ШКОЛА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4788024" y="764704"/>
            <a:ext cx="1800200" cy="10081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ФАП</a:t>
            </a:r>
          </a:p>
        </p:txBody>
      </p:sp>
      <p:sp>
        <p:nvSpPr>
          <p:cNvPr id="13" name="Овал 12"/>
          <p:cNvSpPr/>
          <p:nvPr/>
        </p:nvSpPr>
        <p:spPr>
          <a:xfrm rot="20694194">
            <a:off x="6270645" y="1915954"/>
            <a:ext cx="1800200" cy="111755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СДК</a:t>
            </a:r>
          </a:p>
        </p:txBody>
      </p:sp>
      <p:sp>
        <p:nvSpPr>
          <p:cNvPr id="14" name="Овал 13"/>
          <p:cNvSpPr/>
          <p:nvPr/>
        </p:nvSpPr>
        <p:spPr>
          <a:xfrm>
            <a:off x="1331640" y="3140968"/>
            <a:ext cx="1872208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СЕМЬЯ</a:t>
            </a:r>
          </a:p>
        </p:txBody>
      </p:sp>
      <p:sp>
        <p:nvSpPr>
          <p:cNvPr id="15" name="Овал 14"/>
          <p:cNvSpPr/>
          <p:nvPr/>
        </p:nvSpPr>
        <p:spPr>
          <a:xfrm>
            <a:off x="3203848" y="3789040"/>
            <a:ext cx="2808312" cy="10801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БИБЛИОТЕКА</a:t>
            </a:r>
          </a:p>
          <a:p>
            <a:pPr algn="ctr"/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555776" y="692696"/>
            <a:ext cx="1800200" cy="10081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МУЗЕЙ</a:t>
            </a:r>
          </a:p>
          <a:p>
            <a:pPr algn="ctr"/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3275856" y="2132856"/>
            <a:ext cx="2232248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 Black" pitchFamily="34" charset="0"/>
              </a:rPr>
              <a:t>ДОУ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3203848" y="3212976"/>
            <a:ext cx="576064" cy="3600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275856" y="278092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3851920" y="1700808"/>
            <a:ext cx="216024" cy="43204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4" idx="6"/>
            <a:endCxn id="13" idx="2"/>
          </p:cNvCxnSpPr>
          <p:nvPr/>
        </p:nvCxnSpPr>
        <p:spPr>
          <a:xfrm>
            <a:off x="5508104" y="2708920"/>
            <a:ext cx="793606" cy="2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 flipV="1">
            <a:off x="2555776" y="2492896"/>
            <a:ext cx="720080" cy="21602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4" idx="7"/>
          </p:cNvCxnSpPr>
          <p:nvPr/>
        </p:nvCxnSpPr>
        <p:spPr>
          <a:xfrm flipV="1">
            <a:off x="5181199" y="1772817"/>
            <a:ext cx="326905" cy="5287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4716016" y="3284984"/>
            <a:ext cx="360040" cy="5760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251520" y="5085184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Monotype Corsiva" pitchFamily="66" charset="0"/>
              </a:rPr>
              <a:t>Данная модель предполагает активное участие всех  участников социального партнерства:  педагогов, детей, родителей, специалистов учреждений образования, культуры и т.д.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971600" y="0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>Наш детский сад успешно и плодотворно сотрудничает с такими объектами социального окружения, как… </a:t>
            </a:r>
          </a:p>
        </p:txBody>
      </p:sp>
      <p:sp>
        <p:nvSpPr>
          <p:cNvPr id="20" name="Овал 19"/>
          <p:cNvSpPr/>
          <p:nvPr/>
        </p:nvSpPr>
        <p:spPr>
          <a:xfrm rot="823216">
            <a:off x="5971188" y="3454739"/>
            <a:ext cx="2790753" cy="120464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Центр немецкой культуры </a:t>
            </a:r>
            <a:r>
              <a:rPr lang="ru-RU" dirty="0">
                <a:solidFill>
                  <a:srgbClr val="FF0000"/>
                </a:solidFill>
              </a:rPr>
              <a:t>« </a:t>
            </a:r>
            <a:r>
              <a:rPr lang="en-US" dirty="0" err="1">
                <a:solidFill>
                  <a:srgbClr val="FF0000"/>
                </a:solidFill>
              </a:rPr>
              <a:t>Weizenfeld</a:t>
            </a:r>
            <a:r>
              <a:rPr lang="ru-RU" dirty="0">
                <a:solidFill>
                  <a:srgbClr val="FF0000"/>
                </a:solidFill>
              </a:rPr>
              <a:t>»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5364088" y="3068960"/>
            <a:ext cx="792088" cy="43204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Женя\Desktop\педсове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680520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260648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Сотрудничество с </a:t>
            </a:r>
            <a:r>
              <a:rPr lang="ru-RU" dirty="0">
                <a:latin typeface="Arial Black" pitchFamily="34" charset="0"/>
              </a:rPr>
              <a:t> 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>МБОУ «</a:t>
            </a:r>
            <a:r>
              <a:rPr lang="ru-RU" b="1" dirty="0" err="1">
                <a:solidFill>
                  <a:srgbClr val="002060"/>
                </a:solidFill>
                <a:latin typeface="Arial Black" pitchFamily="34" charset="0"/>
              </a:rPr>
              <a:t>Полковниковская</a:t>
            </a:r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> СОШ им.С.П. Титова»</a:t>
            </a:r>
          </a:p>
        </p:txBody>
      </p:sp>
      <p:pic>
        <p:nvPicPr>
          <p:cNvPr id="6" name="Рисунок 5" descr="C:\Users\Nice\Desktop\20191101_1342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501008"/>
            <a:ext cx="381642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1\Desktop\АВГУСТ КОН\20180623_2218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404664"/>
            <a:ext cx="364840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1\Desktop\АВГУСТ КОН\20181005_1334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052736"/>
            <a:ext cx="3803915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1\Desktop\АВГУСТ КОН\20190227_1000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429000"/>
            <a:ext cx="3995936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499992" y="4664026"/>
            <a:ext cx="41764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абота с детьми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(организация совместных мероприятий, экскурсии по школе, совместные  номера художественной самодеятельности);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85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Nice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2448272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89" name="Picture 1" descr="C:\Users\Nice\Desktop\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548680"/>
            <a:ext cx="5359524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E:\пастухова ж\IMG_363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4293096"/>
            <a:ext cx="3744416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ЕВГЕНИЯ\30 АБСТРАКТНЫХ\0a59c96772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1\Desktop\АВГУСТ КОН\IMG_20190523_1037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068960"/>
            <a:ext cx="2376264" cy="3187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1\Desktop\АВГУСТ КОН\IMG_20190523_110815_BURS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764704"/>
            <a:ext cx="2304256" cy="3053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1\Desktop\АВГУСТ КОН\IMG_20190523_1039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32656"/>
            <a:ext cx="194421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1\Desktop\АВГУСТ КОН\IMG-20190523-WA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1772816"/>
            <a:ext cx="3312368" cy="4416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635</Words>
  <Application>Microsoft Office PowerPoint</Application>
  <PresentationFormat>Экран (4:3)</PresentationFormat>
  <Paragraphs>62</Paragraphs>
  <Slides>35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Arial Black</vt:lpstr>
      <vt:lpstr>Calibri</vt:lpstr>
      <vt:lpstr>Comic Sans MS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Ulia Pas</cp:lastModifiedBy>
  <cp:revision>81</cp:revision>
  <dcterms:created xsi:type="dcterms:W3CDTF">2019-08-26T14:15:48Z</dcterms:created>
  <dcterms:modified xsi:type="dcterms:W3CDTF">2026-09-08T05:03:35Z</dcterms:modified>
</cp:coreProperties>
</file>