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59" r:id="rId4"/>
    <p:sldId id="261" r:id="rId5"/>
    <p:sldId id="286" r:id="rId6"/>
    <p:sldId id="267" r:id="rId7"/>
    <p:sldId id="263" r:id="rId8"/>
    <p:sldId id="265" r:id="rId9"/>
    <p:sldId id="298" r:id="rId10"/>
    <p:sldId id="266" r:id="rId11"/>
    <p:sldId id="271" r:id="rId12"/>
    <p:sldId id="273" r:id="rId13"/>
    <p:sldId id="272" r:id="rId14"/>
    <p:sldId id="275" r:id="rId15"/>
    <p:sldId id="282" r:id="rId16"/>
    <p:sldId id="287" r:id="rId17"/>
    <p:sldId id="290" r:id="rId18"/>
    <p:sldId id="289" r:id="rId19"/>
    <p:sldId id="279" r:id="rId20"/>
    <p:sldId id="288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30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24" autoAdjust="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22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9D431D6-97B6-4550-B9AE-B01CA9B069C9}" type="datetimeFigureOut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2FA320-83A3-4E1E-BC54-623576B11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B7802E-2834-4570-8782-F7E5BFF0C9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BE080-8027-458E-AA55-B2E890795262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37B85-4222-4FB2-8797-7B9915EB8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69918-51CA-4988-9193-CEBD51F03DC7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EF67B-7416-41B8-9474-C6603407B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899BC-E59F-4E75-92C3-8C532BE1C1C5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6BFCB-D776-4822-B3C9-5A4F8535D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C26A2-0A4E-4618-BBB0-A4DC519D7199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A938C-1439-49D8-A615-3369004A8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8DD19-41B4-48BB-A55E-DA416BDF295F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E0F28-884F-47A0-91F8-49F3692D4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976C2-91CD-482E-8B9F-584428F9E698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9F35A-8D48-40C5-8021-C276BF550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FAF45-D741-4F0E-A1DC-9FAA9F4A5AF0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21E39-ED08-45D7-9ED6-B06848866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4DB-859B-47A2-AEE9-2EE8C1A33767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F0934-D133-4F7D-9FC0-668A6B1B3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E53D7-4FBC-4543-98C1-6F9120480355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6015D-7F1C-4334-90E5-65D9EC40A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E7610-9CA2-4C0C-94C4-415FDDB493B1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C5404-1225-4D2E-B0A1-371FD9C9F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E6764-6352-4279-9AEA-4D97F193C090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1239C-2381-4ECD-9918-897A564AE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B3C675-8792-40D3-97C2-C84EE086B87C}" type="datetime1">
              <a:rPr lang="ru-RU"/>
              <a:pPr>
                <a:defRPr/>
              </a:pPr>
              <a:t>17.02.2018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0936B7-94F9-4A57-9219-BD501CDE2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dissolv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rambler.ru/" TargetMode="External"/><Relationship Id="rId2" Type="http://schemas.openxmlformats.org/officeDocument/2006/relationships/hyperlink" Target="http://ru.wikipedia.org/wik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umama.ru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mailto:Crr-solnyshko@yandex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642938" y="1571625"/>
            <a:ext cx="8229600" cy="1785938"/>
          </a:xfrm>
        </p:spPr>
        <p:txBody>
          <a:bodyPr/>
          <a:lstStyle/>
          <a:p>
            <a:pPr eaLnBrk="1" hangingPunct="1"/>
            <a:r>
              <a:rPr lang="ru-RU" sz="5400" smtClean="0">
                <a:solidFill>
                  <a:schemeClr val="bg1"/>
                </a:solidFill>
                <a:latin typeface="Arial Black" pitchFamily="34" charset="0"/>
              </a:rPr>
              <a:t>Проект: «Покормите птиц зимой»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5105400" y="5072063"/>
            <a:ext cx="4038600" cy="17859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Выполнила: воспитатель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1 </a:t>
            </a:r>
            <a:r>
              <a:rPr lang="ru-RU" dirty="0" err="1" smtClean="0">
                <a:solidFill>
                  <a:schemeClr val="bg1"/>
                </a:solidFill>
              </a:rPr>
              <a:t>квал</a:t>
            </a:r>
            <a:r>
              <a:rPr lang="ru-RU" dirty="0" smtClean="0">
                <a:solidFill>
                  <a:schemeClr val="bg1"/>
                </a:solidFill>
              </a:rPr>
              <a:t> категории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Музалева О.В.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1214438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Муниципальное бюджетное дошкольное образовательное  учреждение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«Детский сад общеразвивающего вида № 7»Партизанского городского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Партизанского городского округа</a:t>
            </a:r>
          </a:p>
        </p:txBody>
      </p:sp>
      <p:pic>
        <p:nvPicPr>
          <p:cNvPr id="9" name="Рисунок 8" descr="87835363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286124"/>
            <a:ext cx="321471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1" name="Номер слайда 9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8210AA-89A5-495E-899C-4C05DBF2BC6E}" type="slidenum">
              <a:rPr lang="ru-RU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 наблюдаем за прилетающими в наши кормушки птичками</a:t>
            </a:r>
          </a:p>
        </p:txBody>
      </p:sp>
      <p:pic>
        <p:nvPicPr>
          <p:cNvPr id="7" name="Содержимое 6" descr="DSCF289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7" y="2708920"/>
            <a:ext cx="3241061" cy="2707709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5102225" y="1714488"/>
            <a:ext cx="4041775" cy="464347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ПТИЧИЙ ДОМИК.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** ** ** **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 НАС ТАКОЙ ОБЫЧАЙ: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ЧУТЬ ВЫПАДЕТ СНЕЖОК,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ДОЩАТЫЙ ДОМИК ПТИЧИЙ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ПОВЕСИТЬ НА СУЧОК.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 ЗДЕСЬ, В САДУ ЗА ДОМОМ,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СРЕДИ СЕДЫХ ВЕТВЕЙ,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ГОТОВ ОБЕД ВЕСЁЛЫЙ 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ДЛЯ ПТИЧЕК У ДЕТЕЙ!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580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49D16-36B2-4F08-ACDA-6BD6DD19DB54}" type="slidenum">
              <a:rPr lang="ru-RU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4"/>
          <p:cNvSpPr txBox="1">
            <a:spLocks noChangeArrowheads="1"/>
          </p:cNvSpPr>
          <p:nvPr/>
        </p:nvSpPr>
        <p:spPr bwMode="auto">
          <a:xfrm>
            <a:off x="1476375" y="3357563"/>
            <a:ext cx="5040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25602" name="Text Box 17"/>
          <p:cNvSpPr txBox="1">
            <a:spLocks noChangeArrowheads="1"/>
          </p:cNvSpPr>
          <p:nvPr/>
        </p:nvSpPr>
        <p:spPr bwMode="auto">
          <a:xfrm>
            <a:off x="1692275" y="3429000"/>
            <a:ext cx="511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250" y="404813"/>
            <a:ext cx="619283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Основной этап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16013" y="1125538"/>
            <a:ext cx="6911975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в течение 3-х месяцев ежедневное кормление птиц;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наблюдение за их поведением;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использование разных кормов;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учёт количества птиц, их видов.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3850" y="2852738"/>
            <a:ext cx="5400675" cy="150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Мы узнали, что: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в нашей местности зимующие птицы это ворона, снегирь, дятел, синица, воробей, голубь , дрозд  и др.</a:t>
            </a:r>
          </a:p>
        </p:txBody>
      </p:sp>
      <p:pic>
        <p:nvPicPr>
          <p:cNvPr id="55298" name="Picture 2" descr="p67_vorob-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714875"/>
            <a:ext cx="2609850" cy="18002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5300" name="Picture 4" descr="424081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4643438"/>
            <a:ext cx="2324100" cy="18002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5301" name="Picture 5" descr="26468114_golu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4643438"/>
            <a:ext cx="2560638" cy="18002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3" name="Picture 4" descr="C:\Users\Home\Downloads\дяте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188" y="1928813"/>
            <a:ext cx="1643062" cy="2357437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0"/>
            <a:ext cx="695327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Каждый день мы добавляли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в кормушки разный корм: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2636912"/>
            <a:ext cx="7067128" cy="26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несоленое свежее сало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говяжий жир, мясо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пшено, рис, овес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подсолнечные семечки (несоленые и нежареные)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пшеница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ягоды рябины, калины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ягоды боярышника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+mn-lt"/>
                <a:cs typeface="Times New Roman" pitchFamily="18" charset="0"/>
              </a:rPr>
              <a:t> крошки белого хлеба</a:t>
            </a:r>
            <a:endParaRPr lang="ru-RU" dirty="0">
              <a:ln w="900" cmpd="sng">
                <a:solidFill>
                  <a:srgbClr val="002060">
                    <a:alpha val="55000"/>
                  </a:srgbClr>
                </a:solidFill>
                <a:prstDash val="solid"/>
              </a:ln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полакомиться нашей рябинкой часто прилетали дрозды!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67023-3CFA-4178-AD8A-7DD093076C66}" type="slidenum">
              <a:rPr lang="ru-RU"/>
              <a:pPr>
                <a:defRPr/>
              </a:pPr>
              <a:t>13</a:t>
            </a:fld>
            <a:endParaRPr lang="ru-RU"/>
          </a:p>
        </p:txBody>
      </p:sp>
      <p:pic>
        <p:nvPicPr>
          <p:cNvPr id="26629" name="Picture 5" descr="http://stat15.privet.ru/lr/0904cdf13aa3bb349cb9ea4f9ff4bbf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284984"/>
            <a:ext cx="3384377" cy="3051907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6" name="Picture 2" descr="http://nn.by/image-cache/53457070e6c1702b8b65db8d7e54b8e7_w499_h332_q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6747" y="2477294"/>
            <a:ext cx="3857625" cy="271462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2988" y="476250"/>
            <a:ext cx="7273925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Ещё мы узнали, что,  даже в зимнее время, каждый вид птиц питается определённым типом корма: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синички очень любят несолёное сало, воробьи едят любой корм, дятлы предпочитают шишки и орехи, голуби кормятся под кормушками любыми зёрнами, а снегири поедают ягоды рябины;</a:t>
            </a:r>
            <a:endParaRPr lang="ru-RU" sz="24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/>
              </a:solidFill>
              <a:latin typeface="+mn-lt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 птицам больше всего нравятся открытые кормушки</a:t>
            </a:r>
          </a:p>
        </p:txBody>
      </p:sp>
      <p:pic>
        <p:nvPicPr>
          <p:cNvPr id="9" name="Рисунок 8" descr="CIMG02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" y="3643313"/>
            <a:ext cx="3524250" cy="2643187"/>
          </a:xfrm>
          <a:prstGeom prst="rect">
            <a:avLst/>
          </a:prstGeom>
          <a:ln w="28575">
            <a:solidFill>
              <a:schemeClr val="accent1">
                <a:lumMod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IMG02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5" y="3571875"/>
            <a:ext cx="3743325" cy="2808288"/>
          </a:xfrm>
          <a:prstGeom prst="rect">
            <a:avLst/>
          </a:prstGeom>
          <a:ln w="28575">
            <a:solidFill>
              <a:schemeClr val="accent1">
                <a:lumMod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37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bg1"/>
                </a:solidFill>
              </a:rPr>
              <a:t>Мы полюбили и успешно выполняем пальчиковую гимнастику «Десять  птичек -стайка»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7200" y="2000250"/>
            <a:ext cx="3328988" cy="4643438"/>
          </a:xfr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Пой-ка, подпевай-ка: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Десять птичек - стайка.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 птичка-соловей,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 птичка-воробей.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 птичка - </a:t>
            </a:r>
            <a:r>
              <a:rPr lang="ru-RU" sz="5000" dirty="0" err="1" smtClean="0">
                <a:solidFill>
                  <a:schemeClr val="bg1"/>
                </a:solidFill>
              </a:rPr>
              <a:t>совушка</a:t>
            </a:r>
            <a:r>
              <a:rPr lang="ru-RU" sz="5000" dirty="0" smtClean="0">
                <a:solidFill>
                  <a:schemeClr val="bg1"/>
                </a:solidFill>
              </a:rPr>
              <a:t>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Сонная головушка.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 птичка-свиристель,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 птичка-коростель,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 птичка-скворушка,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Синенькое перышко.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Эта-зяблик, эта-стриж,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Эта - развесёлый чиж.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Ну а эта - злой орлан.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000" dirty="0" smtClean="0">
                <a:solidFill>
                  <a:schemeClr val="bg1"/>
                </a:solidFill>
              </a:rPr>
              <a:t>Птички, птички - по домам!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9699" name="Содержимое 8" descr="DSCF2905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5025" y="2635250"/>
            <a:ext cx="4041775" cy="303053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B226A0-8287-4FDA-BB79-F66C727ED94E}" type="slidenum">
              <a:rPr lang="ru-RU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9"/>
          <p:cNvSpPr txBox="1">
            <a:spLocks noChangeArrowheads="1"/>
          </p:cNvSpPr>
          <p:nvPr/>
        </p:nvSpPr>
        <p:spPr bwMode="auto">
          <a:xfrm>
            <a:off x="3786188" y="1500188"/>
            <a:ext cx="4929187" cy="41544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Ни в коем случае давать </a:t>
            </a:r>
            <a:r>
              <a:rPr lang="ru-RU" sz="2400" b="1" u="sng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нельзя</a:t>
            </a: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: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 черный хлеб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 чипсы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 сладкие кукурузные хлопья</a:t>
            </a:r>
          </a:p>
          <a:p>
            <a:pPr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 соленые, сладкие или жареные продукты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Такое угощение вызовет у птиц расстройство желудка, а зимой любая болезнь у пернатых неминуемо приведет к их гибели</a:t>
            </a:r>
            <a:r>
              <a:rPr lang="ru-RU" sz="2400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428604"/>
            <a:ext cx="7215238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Правила подкормки птиц:</a:t>
            </a:r>
          </a:p>
        </p:txBody>
      </p:sp>
      <p:sp>
        <p:nvSpPr>
          <p:cNvPr id="30723" name="Прямоугольник 3"/>
          <p:cNvSpPr>
            <a:spLocks noChangeArrowheads="1"/>
          </p:cNvSpPr>
          <p:nvPr/>
        </p:nvSpPr>
        <p:spPr bwMode="auto">
          <a:xfrm>
            <a:off x="571500" y="1643063"/>
            <a:ext cx="3000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Соблюдать чистоту</a:t>
            </a:r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;</a:t>
            </a:r>
          </a:p>
        </p:txBody>
      </p:sp>
      <p:sp>
        <p:nvSpPr>
          <p:cNvPr id="30724" name="Прямоугольник 4"/>
          <p:cNvSpPr>
            <a:spLocks noChangeArrowheads="1"/>
          </p:cNvSpPr>
          <p:nvPr/>
        </p:nvSpPr>
        <p:spPr bwMode="auto">
          <a:xfrm>
            <a:off x="571500" y="3643313"/>
            <a:ext cx="350043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Корм в одно время;</a:t>
            </a:r>
          </a:p>
        </p:txBody>
      </p:sp>
      <p:sp>
        <p:nvSpPr>
          <p:cNvPr id="30725" name="Прямоугольник 5"/>
          <p:cNvSpPr>
            <a:spLocks noChangeArrowheads="1"/>
          </p:cNvSpPr>
          <p:nvPr/>
        </p:nvSpPr>
        <p:spPr bwMode="auto">
          <a:xfrm>
            <a:off x="571500" y="5657850"/>
            <a:ext cx="4357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Кормить</a:t>
            </a: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регулярно</a:t>
            </a:r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6"/>
          <p:cNvSpPr txBox="1">
            <a:spLocks noChangeArrowheads="1"/>
          </p:cNvSpPr>
          <p:nvPr/>
        </p:nvSpPr>
        <p:spPr bwMode="auto">
          <a:xfrm>
            <a:off x="1258888" y="260350"/>
            <a:ext cx="74898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  <a:latin typeface="+mn-lt"/>
                <a:cs typeface="Times New Roman" pitchFamily="18" charset="0"/>
              </a:rPr>
              <a:t>И ещё мы узнали, зависит ли конструкция кормушки от вида птиц? </a:t>
            </a:r>
          </a:p>
        </p:txBody>
      </p:sp>
      <p:sp>
        <p:nvSpPr>
          <p:cNvPr id="28675" name="AutoShape 8"/>
          <p:cNvSpPr>
            <a:spLocks noChangeArrowheads="1"/>
          </p:cNvSpPr>
          <p:nvPr/>
        </p:nvSpPr>
        <p:spPr bwMode="auto">
          <a:xfrm>
            <a:off x="539750" y="1052513"/>
            <a:ext cx="5832475" cy="2900362"/>
          </a:xfrm>
          <a:prstGeom prst="wedgeEllipseCallout">
            <a:avLst>
              <a:gd name="adj1" fmla="val 4300"/>
              <a:gd name="adj2" fmla="val 80689"/>
            </a:avLst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Мы, вороны, грузные и неловкие.   Кормушки нравятся нам «легкие»  - с широкими летками или открытыми стенками – чтобы легко добраться до корма. Такого мнения и воробьи, снегири, голуби. Нам трудно залезать в раскачивающиеся и гнущиеся кормушки.</a:t>
            </a:r>
          </a:p>
        </p:txBody>
      </p:sp>
      <p:sp>
        <p:nvSpPr>
          <p:cNvPr id="28676" name="AutoShape 9"/>
          <p:cNvSpPr>
            <a:spLocks noChangeArrowheads="1"/>
          </p:cNvSpPr>
          <p:nvPr/>
        </p:nvSpPr>
        <p:spPr bwMode="auto">
          <a:xfrm>
            <a:off x="2916238" y="4221163"/>
            <a:ext cx="5988050" cy="1860550"/>
          </a:xfrm>
          <a:prstGeom prst="wedgeEllipseCallout">
            <a:avLst>
              <a:gd name="adj1" fmla="val 15767"/>
              <a:gd name="adj2" fmla="val -117554"/>
            </a:avLst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А нам, синичкам, юрким и ловким, подойдут «трудные» кормушки – с узкими летками, глубоким дном, на раскачивающейся леске или из гнущегося материала. Корм достанется нам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!</a:t>
            </a:r>
          </a:p>
        </p:txBody>
      </p:sp>
      <p:pic>
        <p:nvPicPr>
          <p:cNvPr id="31748" name="Picture 2" descr="Картинка 45 из 3435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41775"/>
            <a:ext cx="3887788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" descr="Картинка 298 из 39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-3052057">
            <a:off x="6637337" y="1697038"/>
            <a:ext cx="208756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Наши любимые книги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DC23E3-7D5D-400A-9417-5C72BE5147E1}" type="slidenum">
              <a:rPr lang="ru-RU"/>
              <a:pPr>
                <a:defRPr/>
              </a:pPr>
              <a:t>18</a:t>
            </a:fld>
            <a:endParaRPr lang="ru-RU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23938" y="1763713"/>
            <a:ext cx="7096125" cy="4198937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Любимое стихотворение нашей группы </a:t>
            </a:r>
            <a:r>
              <a:rPr lang="ru-RU" sz="4000" dirty="0" err="1" smtClean="0">
                <a:solidFill>
                  <a:schemeClr val="bg1"/>
                </a:solidFill>
              </a:rPr>
              <a:t>Г.Ладонщикова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«Наши друзья!»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38600" cy="4857750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Каждый день, когда встаём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Мы с братишкою вдвоём,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Взяв крупы и хлебных крошек,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На крыльцо бежим скорей.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Много ласковых, хороших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Прилетает к нам друзей.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На кормушке сидя, птицы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Чистят клювики свои.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Тут щеглы, чижи, синицы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И проныры воробьи.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Ждут нас также терпеливо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И красавцы снегири...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Все привыкли - не пугливы,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solidFill>
                  <a:schemeClr val="bg1"/>
                </a:solidFill>
              </a:rPr>
              <a:t>Хоть руками их бери!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</a:t>
            </a: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DSCF288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714500"/>
            <a:ext cx="4038600" cy="3929063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379791-D57A-4082-AF5F-4F827435E0DA}" type="slidenum">
              <a:rPr lang="ru-RU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AutoShape 14"/>
          <p:cNvSpPr>
            <a:spLocks noChangeArrowheads="1"/>
          </p:cNvSpPr>
          <p:nvPr/>
        </p:nvSpPr>
        <p:spPr bwMode="auto">
          <a:xfrm>
            <a:off x="1042988" y="3860800"/>
            <a:ext cx="4178300" cy="2924175"/>
          </a:xfrm>
          <a:prstGeom prst="wedgeRectCallout">
            <a:avLst>
              <a:gd name="adj1" fmla="val -43481"/>
              <a:gd name="adj2" fmla="val 34634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10000"/>
                  </a:schemeClr>
                </a:solidFill>
                <a:latin typeface="+mn-lt"/>
                <a:cs typeface="Times New Roman" pitchFamily="18" charset="0"/>
              </a:rPr>
              <a:t>В зимнюю стужу голодные и ослабевшие  птицы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accent1">
                    <a:lumMod val="10000"/>
                  </a:schemeClr>
                </a:solidFill>
                <a:latin typeface="+mn-lt"/>
                <a:cs typeface="Times New Roman" pitchFamily="18" charset="0"/>
              </a:rPr>
              <a:t>легко замерзают.</a:t>
            </a:r>
            <a:endParaRPr lang="ru-RU" sz="2000" b="1" u="sng" dirty="0">
              <a:solidFill>
                <a:schemeClr val="accent1">
                  <a:lumMod val="10000"/>
                </a:schemeClr>
              </a:solidFill>
              <a:latin typeface="+mn-lt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u="sng" dirty="0">
              <a:solidFill>
                <a:schemeClr val="accent1">
                  <a:lumMod val="10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accent1">
                    <a:lumMod val="10000"/>
                  </a:schemeClr>
                </a:solidFill>
                <a:latin typeface="+mn-lt"/>
                <a:cs typeface="Times New Roman" pitchFamily="18" charset="0"/>
              </a:rPr>
              <a:t>А как можно помочь птицам?</a:t>
            </a:r>
            <a:r>
              <a:rPr lang="ru-RU" sz="2800" b="1" dirty="0">
                <a:solidFill>
                  <a:schemeClr val="accent1">
                    <a:lumMod val="10000"/>
                  </a:schemeClr>
                </a:solidFill>
                <a:latin typeface="+mn-lt"/>
                <a:cs typeface="Times New Roman" pitchFamily="18" charset="0"/>
              </a:rPr>
              <a:t>                                        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chemeClr val="accent1">
                    <a:lumMod val="10000"/>
                  </a:schemeClr>
                </a:solidFill>
                <a:latin typeface="+mn-lt"/>
                <a:cs typeface="Times New Roman" pitchFamily="18" charset="0"/>
              </a:rPr>
              <a:t>Мы кормушку смастерили,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chemeClr val="accent1">
                    <a:lumMod val="10000"/>
                  </a:schemeClr>
                </a:solidFill>
                <a:latin typeface="+mn-lt"/>
                <a:cs typeface="Times New Roman" pitchFamily="18" charset="0"/>
              </a:rPr>
              <a:t>Мы столовую открыли</a:t>
            </a:r>
            <a:r>
              <a:rPr lang="ru-RU" i="1" dirty="0">
                <a:solidFill>
                  <a:schemeClr val="accent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1295078" y="2132856"/>
            <a:ext cx="738137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500063" y="285750"/>
            <a:ext cx="8143875" cy="1384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122031"/>
                </a:solidFill>
                <a:ea typeface="Calibri" pitchFamily="34" charset="0"/>
                <a:cs typeface="Times New Roman" pitchFamily="18" charset="0"/>
              </a:rPr>
              <a:t>Цель </a:t>
            </a:r>
            <a:r>
              <a:rPr lang="ru-RU" b="1">
                <a:solidFill>
                  <a:srgbClr val="12203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algn="just" eaLnBrk="0" hangingPunct="0">
              <a:buFontTx/>
              <a:buChar char="•"/>
              <a:defRPr/>
            </a:pPr>
            <a:r>
              <a:rPr lang="ru-RU" sz="200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Закрепить представления о зимующих птицах, и их образе жизни, о связи с окружающей средой, роли человека в жизни птиц.</a:t>
            </a:r>
          </a:p>
          <a:p>
            <a:pPr algn="just" eaLnBrk="0" hangingPunct="0">
              <a:buFontTx/>
              <a:buChar char="•"/>
              <a:defRPr/>
            </a:pPr>
            <a:r>
              <a:rPr lang="ru-RU" sz="200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Наблюдение за дикими зимующими птицами, их подкормка.</a:t>
            </a: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500063" y="1785938"/>
            <a:ext cx="8143875" cy="20621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a typeface="Calibri" pitchFamily="34" charset="0"/>
                <a:cs typeface="Times New Roman" pitchFamily="18" charset="0"/>
              </a:rPr>
              <a:t>Гипотеза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ea typeface="Calibri" pitchFamily="34" charset="0"/>
                <a:cs typeface="Times New Roman" pitchFamily="18" charset="0"/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если постоянно подкармливать зимующих птиц , тем самым помочь им пережить холодный период года,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когда птицам сложно добывать корм из–под снега, то можно сохранить их численность.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116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725" y="3933825"/>
            <a:ext cx="2879725" cy="2159000"/>
          </a:xfrm>
          <a:prstGeom prst="rect">
            <a:avLst/>
          </a:prstGeom>
          <a:ln>
            <a:solidFill>
              <a:schemeClr val="accent1">
                <a:lumMod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0289F-5589-4E1D-AE97-569E334ADF70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  <p:bldP spid="4125" grpId="0" animBg="1"/>
      <p:bldP spid="41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Виды птиц прилетевших за время наблюдения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4818" name="Содержимое 5"/>
          <p:cNvGraphicFramePr>
            <a:graphicFrameLocks noGrp="1"/>
          </p:cNvGraphicFramePr>
          <p:nvPr>
            <p:ph idx="1"/>
          </p:nvPr>
        </p:nvGraphicFramePr>
        <p:xfrm>
          <a:off x="642938" y="2071688"/>
          <a:ext cx="8229600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r:id="rId3" imgW="8230313" imgH="4523624" progId="Excel.Chart.8">
                  <p:embed/>
                </p:oleObj>
              </mc:Choice>
              <mc:Fallback>
                <p:oleObj r:id="rId3" imgW="8230313" imgH="4523624" progId="Excel.Chart.8">
                  <p:embed/>
                  <p:pic>
                    <p:nvPicPr>
                      <p:cNvPr id="0" name="Содержимое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" y="2071688"/>
                        <a:ext cx="8229600" cy="452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803692-DFD3-440E-896B-7BBCF49EBE36}" type="slidenum">
              <a:rPr lang="ru-RU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476375" y="1052513"/>
            <a:ext cx="67675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250" y="476250"/>
            <a:ext cx="640873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Заключительный этап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650" y="1125538"/>
            <a:ext cx="7704138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Мы научились: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делать кормушки разных моделей из разных материалов: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кормить птиц, в зависимости от их вкуса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наблюдать за птицами, не спугнув их</a:t>
            </a:r>
          </a:p>
        </p:txBody>
      </p:sp>
      <p:pic>
        <p:nvPicPr>
          <p:cNvPr id="7" name="Рисунок 6" descr="0034-056-Ptitsam-trudno-prikhoditsja-zimo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38" y="3286125"/>
            <a:ext cx="3398837" cy="3046413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Содержимое 9" descr="DSCF2905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57250" y="3286125"/>
            <a:ext cx="3490913" cy="3087688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476375" y="1052513"/>
            <a:ext cx="67675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38" y="500063"/>
            <a:ext cx="7991475" cy="58785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  <a:cs typeface="Times New Roman" pitchFamily="18" charset="0"/>
              </a:rPr>
              <a:t>Мы узнали, что: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Птицы становятся заметными и более активными с приходом тепла: чем ярче светит солнце, чем теплее, тем больше птиц на улице, тем они активнее.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В ветреные дни птицы не прилетают.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Из кормов голуби и воробьи предпочитают крошки от батона, а синицы - сало. Пшено едят дольше всего.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Воробьи и голуби прилетают стайками, а синички - по 2-3.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Кормушку посетили 5 видов птиц. Это воробьи, синицы, голуби, вороны, снегири.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Птицам больше нравятся открытые кормушки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Птицы прилетают к кормушкам в первой половине дня.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 - Чаще птицы посещают те кормушки, которые находятся вдали от пешеходных дорожек.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- За время действия проекта птицы привыкли получать корм, поэтому подкормку необходимо продолжить.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5" descr="DSCF290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476375" y="1052513"/>
            <a:ext cx="6767513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забывайте кормить птиц зимой!</a:t>
            </a:r>
          </a:p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они отблагодарят </a:t>
            </a:r>
          </a:p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 весной </a:t>
            </a:r>
          </a:p>
          <a:p>
            <a:pPr algn="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своими песнями…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8" descr="Картинка 39 из 839"/>
          <p:cNvPicPr>
            <a:picLocks noChangeAspect="1" noChangeArrowheads="1"/>
          </p:cNvPicPr>
          <p:nvPr/>
        </p:nvPicPr>
        <p:blipFill>
          <a:blip r:embed="rId2" cstate="print"/>
          <a:srcRect l="7386" t="9091" r="11577" b="15909"/>
          <a:stretch>
            <a:fillRect/>
          </a:stretch>
        </p:blipFill>
        <p:spPr bwMode="auto">
          <a:xfrm>
            <a:off x="714375" y="3786188"/>
            <a:ext cx="3817938" cy="25717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1" name="Picture 8" descr="Картинка 298 из 3939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14938" y="3786188"/>
            <a:ext cx="3214687" cy="25717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85813" y="142875"/>
            <a:ext cx="7858125" cy="33242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Своим проектом мы </a:t>
            </a:r>
            <a:r>
              <a:rPr lang="ru-RU" sz="2400" b="1" u="sng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полностью подтвердили гипотезу </a:t>
            </a: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о том, что </a:t>
            </a: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ea typeface="Calibri" pitchFamily="34" charset="0"/>
                <a:cs typeface="Times New Roman" pitchFamily="18" charset="0"/>
              </a:rPr>
              <a:t>если постоянно подкармливать зимующих птиц , и тем самым помочь им пережить холодный период года,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ea typeface="Calibri" pitchFamily="34" charset="0"/>
                <a:cs typeface="Times New Roman" pitchFamily="18" charset="0"/>
              </a:rPr>
              <a:t>когда птицам сложно добывать корм из–под снега, то можно сохранить их численность. А, если  не  подкармливать птиц, то  они будут  клевать почки деревьев и вместо пользы  могут нанести вред!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916" name="TextBox 14"/>
          <p:cNvSpPr txBox="1">
            <a:spLocks noChangeArrowheads="1"/>
          </p:cNvSpPr>
          <p:nvPr/>
        </p:nvSpPr>
        <p:spPr bwMode="auto">
          <a:xfrm>
            <a:off x="3779838" y="2781300"/>
            <a:ext cx="3168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Содержимое 7" descr="фото нов 21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Птицам помогали дети, родители и воспитатели группы №1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619326-C8DF-4A07-83CB-0B8757715392}" type="slidenum">
              <a:rPr lang="ru-RU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Интернет-источники: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    1. Свободная энциклопедия «</a:t>
            </a:r>
            <a:r>
              <a:rPr lang="ru-RU" dirty="0" err="1" smtClean="0">
                <a:solidFill>
                  <a:schemeClr val="bg1"/>
                </a:solidFill>
              </a:rPr>
              <a:t>Википедия</a:t>
            </a:r>
            <a:r>
              <a:rPr lang="ru-RU" dirty="0" smtClean="0">
                <a:solidFill>
                  <a:schemeClr val="bg1"/>
                </a:solidFill>
              </a:rPr>
              <a:t>» </a:t>
            </a:r>
            <a:r>
              <a:rPr lang="ru-RU" u="sng" dirty="0" smtClean="0">
                <a:solidFill>
                  <a:schemeClr val="bg1"/>
                </a:solidFill>
                <a:hlinkClick r:id="rId2"/>
              </a:rPr>
              <a:t>http://ru.wikipedia.org/wiki</a:t>
            </a:r>
            <a:r>
              <a:rPr lang="ru-RU" u="sng" dirty="0" smtClean="0">
                <a:solidFill>
                  <a:schemeClr val="bg1"/>
                </a:solidFill>
              </a:rPr>
              <a:t>  </a:t>
            </a:r>
            <a:r>
              <a:rPr lang="ru-RU" dirty="0" smtClean="0">
                <a:solidFill>
                  <a:schemeClr val="bg1"/>
                </a:solidFill>
              </a:rPr>
              <a:t>(информация о птицах).                                2. Поисковая система «</a:t>
            </a:r>
            <a:r>
              <a:rPr lang="ru-RU" dirty="0" err="1" smtClean="0">
                <a:solidFill>
                  <a:schemeClr val="bg1"/>
                </a:solidFill>
              </a:rPr>
              <a:t>Рамблер</a:t>
            </a:r>
            <a:r>
              <a:rPr lang="ru-RU" dirty="0" smtClean="0">
                <a:solidFill>
                  <a:schemeClr val="bg1"/>
                </a:solidFill>
              </a:rPr>
              <a:t>» 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http://images.rambler.ru</a:t>
            </a:r>
            <a:r>
              <a:rPr lang="ru-RU" dirty="0" smtClean="0">
                <a:solidFill>
                  <a:schemeClr val="bg1"/>
                </a:solidFill>
              </a:rPr>
              <a:t>              (фото и картинки для презентации).                        3. Сайт для мам малышей «Ну, мама» 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http://www.numama.ru</a:t>
            </a:r>
            <a:r>
              <a:rPr lang="ru-RU" dirty="0" smtClean="0">
                <a:solidFill>
                  <a:schemeClr val="bg1"/>
                </a:solidFill>
              </a:rPr>
              <a:t>(стихи 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    4.Сайт Союза охраны птиц России </a:t>
            </a:r>
            <a:r>
              <a:rPr lang="en-US" dirty="0" smtClean="0">
                <a:solidFill>
                  <a:schemeClr val="bg1"/>
                </a:solidFill>
              </a:rPr>
              <a:t>http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//</a:t>
            </a:r>
            <a:r>
              <a:rPr lang="en-US" dirty="0" err="1" smtClean="0">
                <a:solidFill>
                  <a:schemeClr val="bg1"/>
                </a:solidFill>
              </a:rPr>
              <a:t>rbcu</a:t>
            </a:r>
            <a:r>
              <a:rPr lang="en-US" dirty="0" smtClean="0">
                <a:solidFill>
                  <a:schemeClr val="bg1"/>
                </a:solidFill>
              </a:rPr>
              <a:t>/</a:t>
            </a:r>
            <a:r>
              <a:rPr lang="en-US" dirty="0" err="1" smtClean="0">
                <a:solidFill>
                  <a:schemeClr val="bg1"/>
                </a:solidFill>
              </a:rPr>
              <a:t>ru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(информация)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34AD12-0113-448A-B4E9-DB0C6F338085}" type="slidenum">
              <a:rPr lang="ru-RU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DCAB98-BBD9-42BC-B004-E03987071DB4}" type="slidenum">
              <a:rPr lang="ru-RU"/>
              <a:pPr>
                <a:defRPr/>
              </a:pPr>
              <a:t>27</a:t>
            </a:fld>
            <a:endParaRPr lang="ru-RU"/>
          </a:p>
        </p:txBody>
      </p:sp>
      <p:pic>
        <p:nvPicPr>
          <p:cNvPr id="41988" name="Picture 2" descr="http://s45.radikal.ru/i107/1105/ee/30593bae2f8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 rtlCol="0">
            <a:prstTxWarp prst="textCirclePour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Спасибо за </a:t>
            </a:r>
            <a:r>
              <a:rPr lang="ru-RU" sz="7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внимание!</a:t>
            </a:r>
            <a:endParaRPr lang="ru-RU" sz="72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928688"/>
            <a:ext cx="7693025" cy="3429000"/>
          </a:xfrm>
        </p:spPr>
        <p:txBody>
          <a:bodyPr rtlCol="0">
            <a:normAutofit fontScale="70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</a:rPr>
              <a:t>Муниципальное бюджетное дошкольное образовательное учреждение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</a:rPr>
              <a:t>Центр развития ребёнка –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</a:rPr>
              <a:t>детский сад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0000"/>
                </a:solidFill>
              </a:rPr>
              <a:t>«Солнышко»</a:t>
            </a:r>
            <a:endParaRPr lang="ru-RU" dirty="0" smtClean="0">
              <a:solidFill>
                <a:srgbClr val="000000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</a:rPr>
              <a:t>города Котовска Тамбовской области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0000"/>
                </a:solidFill>
              </a:rPr>
              <a:t>393190, Тамбовская область, г.Котовск, ул.Профсоюзная, 9,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000000"/>
                </a:solidFill>
              </a:rPr>
              <a:t>тел.8-47541-4-37-08.</a:t>
            </a:r>
            <a:endParaRPr lang="ru-RU" dirty="0" smtClean="0">
              <a:solidFill>
                <a:srgbClr val="000000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000000"/>
                </a:solidFill>
              </a:rPr>
              <a:t>E</a:t>
            </a:r>
            <a:r>
              <a:rPr lang="ru-RU" dirty="0" smtClean="0">
                <a:solidFill>
                  <a:srgbClr val="000000"/>
                </a:solidFill>
              </a:rPr>
              <a:t>-</a:t>
            </a:r>
            <a:r>
              <a:rPr lang="en-US" dirty="0" smtClean="0">
                <a:solidFill>
                  <a:srgbClr val="000000"/>
                </a:solidFill>
              </a:rPr>
              <a:t>mail</a:t>
            </a:r>
            <a:r>
              <a:rPr lang="ru-RU" dirty="0" smtClean="0">
                <a:solidFill>
                  <a:srgbClr val="000000"/>
                </a:solidFill>
              </a:rPr>
              <a:t>: </a:t>
            </a:r>
            <a:r>
              <a:rPr lang="ru-RU" dirty="0" err="1" smtClean="0">
                <a:solidFill>
                  <a:srgbClr val="000000"/>
                </a:solidFill>
                <a:hlinkClick r:id="rId2"/>
              </a:rPr>
              <a:t>Crr-solnyshko@yandex.ru</a:t>
            </a:r>
            <a:endParaRPr lang="ru-RU" dirty="0" smtClean="0">
              <a:solidFill>
                <a:srgbClr val="000000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</a:rPr>
              <a:t>http://kotovskcrr.68edu.ru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43010" name="TextBox 3"/>
          <p:cNvSpPr txBox="1">
            <a:spLocks noChangeArrowheads="1"/>
          </p:cNvSpPr>
          <p:nvPr/>
        </p:nvSpPr>
        <p:spPr bwMode="auto">
          <a:xfrm>
            <a:off x="785813" y="4500563"/>
            <a:ext cx="6858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Архангельская Елена Валерьевна,</a:t>
            </a:r>
          </a:p>
          <a:p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тел. 8-920-487-54-43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87835363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70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Rectangle 18"/>
          <p:cNvSpPr>
            <a:spLocks noChangeArrowheads="1"/>
          </p:cNvSpPr>
          <p:nvPr/>
        </p:nvSpPr>
        <p:spPr bwMode="auto">
          <a:xfrm>
            <a:off x="2916238" y="3068638"/>
            <a:ext cx="38163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1071563" y="1484313"/>
            <a:ext cx="35718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Подготовительный</a:t>
            </a:r>
          </a:p>
        </p:txBody>
      </p:sp>
      <p:sp>
        <p:nvSpPr>
          <p:cNvPr id="16388" name="Rectangle 25"/>
          <p:cNvSpPr>
            <a:spLocks noChangeArrowheads="1"/>
          </p:cNvSpPr>
          <p:nvPr/>
        </p:nvSpPr>
        <p:spPr bwMode="auto">
          <a:xfrm>
            <a:off x="684213" y="3860800"/>
            <a:ext cx="324167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9" name="Rectangle 27"/>
          <p:cNvSpPr>
            <a:spLocks noChangeArrowheads="1"/>
          </p:cNvSpPr>
          <p:nvPr/>
        </p:nvSpPr>
        <p:spPr bwMode="auto">
          <a:xfrm>
            <a:off x="4859338" y="4581525"/>
            <a:ext cx="37449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1403350" y="687388"/>
            <a:ext cx="7272338" cy="70802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Этапы прое</a:t>
            </a:r>
            <a:r>
              <a:rPr lang="ru-RU" sz="4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кта</a:t>
            </a:r>
          </a:p>
        </p:txBody>
      </p:sp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2916238" y="3182938"/>
            <a:ext cx="4032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Основной</a:t>
            </a: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400" b="1" u="sng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4932363" y="4756150"/>
            <a:ext cx="37433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Заключительный</a:t>
            </a: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400" u="sng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4067175" y="2420938"/>
            <a:ext cx="914400" cy="55403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6084888" y="4005263"/>
            <a:ext cx="914400" cy="55403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F448C5-3F55-400B-9B4A-DC1884683317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7" grpId="0"/>
      <p:bldP spid="98305" grpId="0"/>
      <p:bldP spid="98306" grpId="0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714375" y="1285875"/>
            <a:ext cx="8143875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изучение научной и художественной  литературы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отгадывание загадок, чтение  стихотворений о птицах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сбор материалов для изготовления кормушек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изготовление кормушек из разных материалов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+mn-lt"/>
              <a:cs typeface="Times New Roman" pitchFamily="18" charset="0"/>
            </a:endParaRPr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1331913" y="357188"/>
            <a:ext cx="7272337" cy="5842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Подготовительный этап</a:t>
            </a: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4932363" y="4787900"/>
            <a:ext cx="3743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u="sng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000" u="sng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550" y="3857625"/>
            <a:ext cx="7272338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Мы узнали: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какие птицы зимуют в нашей области;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какие бывают кормушки;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чем можно и чем нельзя подкармливать птиц зимой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50" y="1000125"/>
            <a:ext cx="6786563" cy="52387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Предварительная работа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F7462A-8025-44BD-A541-F1E6567DF18A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7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i="1" smtClean="0">
                <a:solidFill>
                  <a:schemeClr val="bg1"/>
                </a:solidFill>
              </a:rPr>
              <a:t>Нам помогали родители!</a:t>
            </a:r>
          </a:p>
        </p:txBody>
      </p:sp>
      <p:pic>
        <p:nvPicPr>
          <p:cNvPr id="7" name="Содержимое 6" descr="фото нов 13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143500" y="4286250"/>
            <a:ext cx="3048000" cy="2286000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кормушка.jpe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710113" y="1428750"/>
            <a:ext cx="3914775" cy="2928938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71500" y="1428750"/>
            <a:ext cx="42862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1313">
              <a:spcBef>
                <a:spcPts val="65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Наблюдали на прогулках  за птицами.</a:t>
            </a:r>
          </a:p>
          <a:p>
            <a:pPr marL="341313">
              <a:spcBef>
                <a:spcPts val="65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Изготовили кормушки.</a:t>
            </a:r>
          </a:p>
          <a:p>
            <a:pPr marL="341313">
              <a:spcBef>
                <a:spcPts val="65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Подобрали и принесли корм.</a:t>
            </a:r>
          </a:p>
          <a:p>
            <a:pPr marL="341313">
              <a:spcBef>
                <a:spcPts val="65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Выучили стихотворение о зимующих птицах. </a:t>
            </a:r>
          </a:p>
          <a:p>
            <a:pPr marL="341313">
              <a:spcBef>
                <a:spcPts val="65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Подобрали загадки о зимующих птицах. </a:t>
            </a:r>
          </a:p>
          <a:p>
            <a:pPr marL="341313">
              <a:spcBef>
                <a:spcPts val="65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Рассмотрели зимующих птиц на иллюстрациях в книгах и журналах.</a:t>
            </a:r>
          </a:p>
          <a:p>
            <a:pPr marL="341313">
              <a:spcBef>
                <a:spcPts val="650"/>
              </a:spcBef>
              <a:buClr>
                <a:srgbClr val="000000"/>
              </a:buClr>
              <a:buSzPct val="100000"/>
              <a:buFont typeface="Arial" charset="0"/>
              <a:buChar char="•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2000" i="1">
                <a:solidFill>
                  <a:srgbClr val="000000"/>
                </a:solidFill>
                <a:latin typeface="Calibri" pitchFamily="34" charset="0"/>
              </a:rPr>
              <a:t>Пополнили библиотеку группы книгами о зимующих птицах.</a:t>
            </a:r>
          </a:p>
        </p:txBody>
      </p:sp>
    </p:spTree>
  </p:cSld>
  <p:clrMapOvr>
    <a:masterClrMapping/>
  </p:clrMapOvr>
  <p:transition spd="slow" advTm="26624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9" dur="2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16" dur="20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23" dur="20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30" dur="20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37" dur="20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44" dur="2000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repl"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">
                                      <p:cBhvr additive="repl"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Motion>
                                    <p:animEffect transition="in" filter="fade">
                                      <p:cBhvr additive="repl">
                                        <p:cTn id="51" dur="2000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6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41446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chemeClr val="bg1"/>
                </a:solidFill>
              </a:rPr>
              <a:t>Для всего детского сада мы распечатали вот такие листовки</a:t>
            </a:r>
          </a:p>
        </p:txBody>
      </p:sp>
      <p:pic>
        <p:nvPicPr>
          <p:cNvPr id="10" name="Рисунок 9" descr="сос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750" r="2750"/>
          <a:stretch>
            <a:fillRect/>
          </a:stretch>
        </p:blipFill>
        <p:spPr>
          <a:xfrm>
            <a:off x="1792288" y="612775"/>
            <a:ext cx="5486400" cy="4745038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D44A7-CC95-4BDB-8F44-42C259A32FA7}" type="slidenum">
              <a:rPr lang="ru-RU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8"/>
          <p:cNvSpPr>
            <a:spLocks noChangeArrowheads="1"/>
          </p:cNvSpPr>
          <p:nvPr/>
        </p:nvSpPr>
        <p:spPr bwMode="auto">
          <a:xfrm>
            <a:off x="2916238" y="3068638"/>
            <a:ext cx="38163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2000">
              <a:latin typeface="Calibri" pitchFamily="34" charset="0"/>
            </a:endParaRPr>
          </a:p>
        </p:txBody>
      </p:sp>
      <p:sp>
        <p:nvSpPr>
          <p:cNvPr id="21506" name="Rectangle 27"/>
          <p:cNvSpPr>
            <a:spLocks noChangeArrowheads="1"/>
          </p:cNvSpPr>
          <p:nvPr/>
        </p:nvSpPr>
        <p:spPr bwMode="auto">
          <a:xfrm>
            <a:off x="4859338" y="4581525"/>
            <a:ext cx="37449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200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0113" y="571500"/>
            <a:ext cx="7416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Мы с удовольствием  смастерили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кормушки для птиц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1">
                  <a:lumMod val="25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7375" y="4611688"/>
            <a:ext cx="4248150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Использовали: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пластиковые бутылки разной ёмкости;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+mn-lt"/>
                <a:cs typeface="Times New Roman" pitchFamily="18" charset="0"/>
              </a:rPr>
              <a:t> бумажные пакеты из-под сока и  крупы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2000" b="1" dirty="0">
              <a:solidFill>
                <a:schemeClr val="accent1">
                  <a:lumMod val="25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Содержимое 11" descr="корм-гер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50" y="1285875"/>
            <a:ext cx="3000375" cy="3286125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6" name="Picture 2" descr="C:\Users\Home\Downloads\кормушка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0488" y="1600200"/>
            <a:ext cx="3839864" cy="3273401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7153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Подходящее место для кормушек мы нашли прямо за окнами нашей группы, подальше от пешеходных дорожек. Так, никто не будет мешать птицам обедать, а нам любоваться…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фото нов 2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463" y="1600200"/>
            <a:ext cx="3394075" cy="4525963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фото нов 14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5" y="1571625"/>
            <a:ext cx="3921125" cy="4500563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0A32A9-9BE7-4394-AA42-7ADD902957E5}" type="slidenum">
              <a:rPr lang="ru-RU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Дети с удовольствием играют в лото «Знакомство с птицами» 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Содержимое 6" descr="DSCF29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50" y="1571625"/>
            <a:ext cx="4111625" cy="4000500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DSCF291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571625"/>
            <a:ext cx="4260850" cy="4000500"/>
          </a:xfrm>
          <a:ln w="38100" cap="sq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E7A62-5D71-4F56-AC07-AD39F4CA8842}" type="slidenum">
              <a:rPr lang="ru-RU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1036</TotalTime>
  <Words>1003</Words>
  <Application>Microsoft Office PowerPoint</Application>
  <PresentationFormat>Экран (4:3)</PresentationFormat>
  <Paragraphs>175</Paragraphs>
  <Slides>28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Arial Black</vt:lpstr>
      <vt:lpstr>Arial Narrow</vt:lpstr>
      <vt:lpstr>Calibri</vt:lpstr>
      <vt:lpstr>Times New Roman</vt:lpstr>
      <vt:lpstr>Wingdings</vt:lpstr>
      <vt:lpstr>Тема Office</vt:lpstr>
      <vt:lpstr>Диаграмма Microsoft Excel</vt:lpstr>
      <vt:lpstr>Проект: «Покормите птиц зимой»</vt:lpstr>
      <vt:lpstr>Презентация PowerPoint</vt:lpstr>
      <vt:lpstr>Презентация PowerPoint</vt:lpstr>
      <vt:lpstr>Презентация PowerPoint</vt:lpstr>
      <vt:lpstr>Нам помогали родители!</vt:lpstr>
      <vt:lpstr>Для всего детского сада мы распечатали вот такие листовки</vt:lpstr>
      <vt:lpstr>Презентация PowerPoint</vt:lpstr>
      <vt:lpstr>Подходящее место для кормушек мы нашли прямо за окнами нашей группы, подальше от пешеходных дорожек. Так, никто не будет мешать птицам обедать, а нам любоваться…</vt:lpstr>
      <vt:lpstr> Дети с удовольствием играют в лото «Знакомство с птицами»  </vt:lpstr>
      <vt:lpstr> наблюдаем за прилетающими в наши кормушки птичками</vt:lpstr>
      <vt:lpstr>Презентация PowerPoint</vt:lpstr>
      <vt:lpstr>Презентация PowerPoint</vt:lpstr>
      <vt:lpstr>А полакомиться нашей рябинкой часто прилетали дрозды!</vt:lpstr>
      <vt:lpstr>Презентация PowerPoint</vt:lpstr>
      <vt:lpstr>Мы полюбили и успешно выполняем пальчиковую гимнастику «Десять  птичек -стайка»</vt:lpstr>
      <vt:lpstr>Презентация PowerPoint</vt:lpstr>
      <vt:lpstr>Презентация PowerPoint</vt:lpstr>
      <vt:lpstr>Наши любимые книги</vt:lpstr>
      <vt:lpstr>Любимое стихотворение нашей группы Г.Ладонщикова «Наши друзья!»</vt:lpstr>
      <vt:lpstr>Виды птиц прилетевших за время наблюдения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Птицам помогали дети, родители и воспитатели группы №1</vt:lpstr>
      <vt:lpstr>Интернет-источники: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«Покормите птиц зимой»</dc:title>
  <dc:creator>Home</dc:creator>
  <cp:lastModifiedBy>оксана музалева</cp:lastModifiedBy>
  <cp:revision>109</cp:revision>
  <dcterms:created xsi:type="dcterms:W3CDTF">2014-03-10T09:50:39Z</dcterms:created>
  <dcterms:modified xsi:type="dcterms:W3CDTF">2018-02-17T10:12:44Z</dcterms:modified>
</cp:coreProperties>
</file>