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8" r:id="rId11"/>
    <p:sldId id="269" r:id="rId12"/>
    <p:sldId id="270" r:id="rId13"/>
    <p:sldId id="272" r:id="rId14"/>
    <p:sldId id="273" r:id="rId15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DBED569-4797-4DF1-A0F4-6AAB3CD982D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5455" autoAdjust="0"/>
  </p:normalViewPr>
  <p:slideViewPr>
    <p:cSldViewPr showGuides="1">
      <p:cViewPr varScale="1">
        <p:scale>
          <a:sx n="83" d="100"/>
          <a:sy n="83" d="100"/>
        </p:scale>
        <p:origin x="774" y="9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054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60E0B11-E3A0-4304-A4EC-A3766DD0642F}" type="datetime1">
              <a:rPr lang="ru-RU" smtClean="0">
                <a:solidFill>
                  <a:schemeClr val="tx2"/>
                </a:solidFill>
              </a:rPr>
              <a:t>09.03.2018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CF462843-E7CE-401F-9168-3C20624DE446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8796F01-7154-41E0-B48B-A6921757531A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70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8796F01-7154-41E0-B48B-A6921757531A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804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796F01-7154-41E0-B48B-A6921757531A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390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796F01-7154-41E0-B48B-A6921757531A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4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0" y="0"/>
              <a:ext cx="4742741" cy="6858000"/>
              <a:chOff x="0" y="0"/>
              <a:chExt cx="4742741" cy="6858000"/>
            </a:xfrm>
          </p:grpSpPr>
          <p:pic>
            <p:nvPicPr>
              <p:cNvPr id="9" name="Рисунок 8" descr="Стопка книг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4605581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ru-RU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0C574C-536D-4DE3-BD10-3D2A199E5CD9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012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/>
            </a:lvl5pPr>
            <a:lvl6pPr marL="2418976" indent="-285750">
              <a:buFont typeface="Century Gothic" panose="020B0502020202020204" pitchFamily="34" charset="0"/>
              <a:buChar char="–"/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83F760-6652-4256-908E-C00B0CA440FC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61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>
            <a:lvl5pPr>
              <a:defRPr/>
            </a:lvl5pPr>
            <a:lvl6pPr marL="2418976" indent="-285750">
              <a:buFont typeface="Century Gothic" panose="020B0502020202020204" pitchFamily="34" charset="0"/>
              <a:buChar char="–"/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5FD70F-EF10-4D53-B267-3A19CB626907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369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389DF3-AFCA-401A-984F-C85AC9C8F5C0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35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b="0" dirty="0">
                <a:solidFill>
                  <a:schemeClr val="tx2"/>
                </a:solidFill>
              </a:endParaRPr>
            </a:p>
          </p:txBody>
        </p:sp>
      </p:grpSp>
      <p:pic>
        <p:nvPicPr>
          <p:cNvPr id="5" name="Рисунок 4" descr="Стопка книг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2088DB-569F-4C5D-B4BF-8D34D68A7393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582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buFont typeface="Century Gothic" panose="020B0502020202020204" pitchFamily="34" charset="0"/>
              <a:buChar char="–"/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8" rtl="0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D495BF-7993-49D5-8C3E-E750B6467882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04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297078" indent="-285750">
              <a:buFont typeface="Century Gothic" panose="020B0502020202020204" pitchFamily="34" charset="0"/>
              <a:buChar char="–"/>
              <a:defRPr sz="1800"/>
            </a:lvl6pPr>
            <a:lvl7pPr marL="2568575" indent="-285750">
              <a:defRPr sz="1800"/>
            </a:lvl7pPr>
            <a:lvl8pPr marL="2860675" indent="-285750">
              <a:defRPr sz="1800"/>
            </a:lvl8pPr>
            <a:lvl9pPr marL="3151188" indent="-285750">
              <a:defRPr sz="180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18B9A3-DD14-42AB-A2E2-59C6467DA4D2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07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9D01B28-59BC-492B-AE61-0E70B4C0C9C4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84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77F12C3-8F71-435E-8B81-53CF2652410C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0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418976" indent="-285750">
              <a:buFont typeface="Century Gothic" panose="020B0502020202020204" pitchFamily="34" charset="0"/>
              <a:buChar char="–"/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5612" y="4648200"/>
            <a:ext cx="3351927" cy="17272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62328C-59BB-4D16-9D0C-F57142FCB39B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1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D9CB10-B8B2-4E9D-B62A-BC67BE73F234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37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rtl="0"/>
            <a:fld id="{9E55EFC2-A67F-4B8E-96D0-44B98048C5F9}" type="datetime1">
              <a:rPr lang="ru-RU" smtClean="0"/>
              <a:t>09.03.2018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rtl="0"/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18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50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33226" indent="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None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45622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72267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759862" indent="-28575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udrost.ru/tema/aphorism-word-1.ht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692696"/>
            <a:ext cx="7008574" cy="3298825"/>
          </a:xfrm>
        </p:spPr>
        <p:txBody>
          <a:bodyPr rtlCol="0"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 проектной деятельности 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русского языка в коррекционной школе 8 вида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26260" y="3789040"/>
            <a:ext cx="7008574" cy="1244600"/>
          </a:xfrm>
        </p:spPr>
        <p:txBody>
          <a:bodyPr rtlCol="0">
            <a:normAutofit/>
          </a:bodyPr>
          <a:lstStyle/>
          <a:p>
            <a:pPr algn="ctr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языка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КГОБУ Владивостокская КШИ №2</a:t>
            </a:r>
          </a:p>
          <a:p>
            <a:pPr algn="ctr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Солопова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Нина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Борисовна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-531440"/>
            <a:ext cx="10157354" cy="1397000"/>
          </a:xfrm>
        </p:spPr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Умные мысли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5860" y="980728"/>
            <a:ext cx="10157354" cy="5544616"/>
          </a:xfrm>
        </p:spPr>
        <p:txBody>
          <a:bodyPr>
            <a:normAutofit lnSpcReduction="10000"/>
          </a:bodyPr>
          <a:lstStyle/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Тому, кто не боится правды, нечего бояться лжи</a:t>
            </a: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.                                                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  (Т. </a:t>
            </a:r>
            <a:r>
              <a:rPr lang="ru-RU" sz="1400" dirty="0" err="1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Джефферсон</a:t>
            </a: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)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ru-RU" sz="1400" dirty="0">
              <a:solidFill>
                <a:srgbClr val="000000"/>
              </a:solidFill>
              <a:latin typeface="Times New Roman Cyr" pitchFamily="18" charset="0"/>
              <a:cs typeface="Times New Roman Cyr" pitchFamily="18" charset="0"/>
            </a:endParaRP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Говори всегда правду, ничего не надо будет запоминать</a:t>
            </a: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.                                    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  </a:t>
            </a: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(</a:t>
            </a:r>
            <a:r>
              <a:rPr lang="ru-RU" sz="1400" dirty="0" err="1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М.Твен</a:t>
            </a: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)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ru-RU" sz="1400" dirty="0">
              <a:solidFill>
                <a:srgbClr val="000000"/>
              </a:solidFill>
              <a:latin typeface="Times New Roman Cyr" pitchFamily="18" charset="0"/>
              <a:cs typeface="Times New Roman Cyr" pitchFamily="18" charset="0"/>
            </a:endParaRP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Правда всегда находится в пути</a:t>
            </a: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.                                                                          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(</a:t>
            </a:r>
            <a:r>
              <a:rPr lang="ru-RU" sz="1400" dirty="0" err="1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Томаш</a:t>
            </a: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Бурек</a:t>
            </a: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)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ru-RU" sz="1400" dirty="0">
              <a:solidFill>
                <a:srgbClr val="000000"/>
              </a:solidFill>
              <a:latin typeface="Times New Roman Cyr" pitchFamily="18" charset="0"/>
              <a:cs typeface="Times New Roman Cyr" pitchFamily="18" charset="0"/>
            </a:endParaRP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Самая точная правда о человеке - это его поступок.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Правду говорить - не всякому дано</a:t>
            </a: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!                                                    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 ( </a:t>
            </a: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М. </a:t>
            </a:r>
            <a:r>
              <a:rPr lang="ru-RU" sz="1400" dirty="0" smtClean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Горький)</a:t>
            </a:r>
            <a:endParaRPr lang="ru-RU" sz="1400" dirty="0">
              <a:solidFill>
                <a:srgbClr val="000000"/>
              </a:solidFill>
              <a:latin typeface="Times New Roman Cyr" pitchFamily="18" charset="0"/>
              <a:cs typeface="Times New Roman Cyr" pitchFamily="18" charset="0"/>
            </a:endParaRP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Правда - самое ценное из того, что у нас есть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;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будем же  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расходовать ее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бережно.                                                                 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 (Марк Твен)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cs typeface="Times New Roman Cyr" pitchFamily="18" charset="0"/>
            </a:endParaRP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srgbClr val="222222"/>
                </a:solidFill>
                <a:latin typeface="Times New Roman Cyr" pitchFamily="18" charset="0"/>
                <a:cs typeface="Times New Roman Cyr" pitchFamily="18" charset="0"/>
              </a:rPr>
              <a:t>Если человек хочет добиться правды он уже очень </a:t>
            </a:r>
            <a:r>
              <a:rPr lang="ru-RU" sz="1400" dirty="0" smtClean="0">
                <a:solidFill>
                  <a:srgbClr val="222222"/>
                </a:solidFill>
                <a:latin typeface="Times New Roman Cyr" pitchFamily="18" charset="0"/>
                <a:cs typeface="Times New Roman Cyr" pitchFamily="18" charset="0"/>
              </a:rPr>
              <a:t>силен.                              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srgbClr val="222222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 (Ф.М</a:t>
            </a:r>
            <a:r>
              <a:rPr lang="ru-RU" sz="1400" dirty="0">
                <a:solidFill>
                  <a:srgbClr val="222222"/>
                </a:solidFill>
                <a:latin typeface="Times New Roman Cyr" pitchFamily="18" charset="0"/>
                <a:cs typeface="Times New Roman Cyr" pitchFamily="18" charset="0"/>
              </a:rPr>
              <a:t>. </a:t>
            </a:r>
            <a:r>
              <a:rPr lang="ru-RU" sz="1400" dirty="0" smtClean="0">
                <a:solidFill>
                  <a:srgbClr val="222222"/>
                </a:solidFill>
                <a:latin typeface="Times New Roman Cyr" pitchFamily="18" charset="0"/>
                <a:cs typeface="Times New Roman Cyr" pitchFamily="18" charset="0"/>
              </a:rPr>
              <a:t>Достоевский)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222222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 smtClean="0">
                <a:solidFill>
                  <a:srgbClr val="222222"/>
                </a:solidFill>
                <a:latin typeface="Times New Roman Cyr" pitchFamily="18" charset="0"/>
                <a:cs typeface="Times New Roman Cyr" pitchFamily="18" charset="0"/>
              </a:rPr>
              <a:t>     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Кто </a:t>
            </a: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мне скажет правду обо мне, если не друг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,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      а </a:t>
            </a: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слышать о себе правду от другого –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необходимо.                                     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(В.Г</a:t>
            </a: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.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Белинский)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cs typeface="Times New Roman Cyr" pitchFamily="18" charset="0"/>
            </a:endParaRPr>
          </a:p>
          <a:p>
            <a:pPr marL="342900" lvl="0" indent="-342900" defTabSz="914400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Наша сила – в силе мысли, в силе правды, в силе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слова.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                                                                                       (А</a:t>
            </a: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. </a:t>
            </a:r>
            <a:r>
              <a:rPr lang="ru-RU" sz="14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Герцен)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cs typeface="Times New Roman Cyr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04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876" y="260648"/>
            <a:ext cx="10157354" cy="604912"/>
          </a:xfrm>
        </p:spPr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Слово в тексте: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9876" y="980728"/>
            <a:ext cx="9941330" cy="5688632"/>
          </a:xfrm>
        </p:spPr>
        <p:txBody>
          <a:bodyPr/>
          <a:lstStyle/>
          <a:p>
            <a:pPr marL="0" lvl="0" indent="0" algn="r" defTabSz="914400">
              <a:lnSpc>
                <a:spcPct val="100000"/>
              </a:lnSpc>
              <a:spcBef>
                <a:spcPct val="20000"/>
              </a:spcBef>
              <a:buClr>
                <a:srgbClr val="D34817"/>
              </a:buClr>
              <a:buSzTx/>
              <a:buNone/>
            </a:pPr>
            <a:r>
              <a:rPr lang="ru-RU" sz="17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В. Осеева</a:t>
            </a:r>
          </a:p>
          <a:p>
            <a:pPr marL="0" lvl="0" indent="0" algn="ctr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легче?</a:t>
            </a:r>
          </a:p>
          <a:p>
            <a:pPr marL="0" lvl="0" indent="0" algn="ctr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Пошли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мальчика в лес. В лесу грибы, ягоды, птицы.</a:t>
            </a:r>
          </a:p>
          <a:p>
            <a:pPr marL="0" lvl="0" indent="0" algn="ctr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Загулялись мальчики. Не заметили, как день прошёл. Идут домой - боятся: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Попадёт нам дома!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остановились они на дороге и думают, что лучше: соврать или правду сказать?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 скажу, - говорит первый, - будто волк на меня напал в лесу. Испугается отец и не будет браниться.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 скажу, - говорит второй, - что дедушку встретил. Обрадуется мать и не будет бранить меня.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я правду скажу, - говорит третий.- Правду всегда легче сказать, потому что она правда и придумывать ничего не надо.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разошлись они все по домам. Только сказал первый мальчик отцу про волка- глядь, лесной сторож идёт.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Нет, - говорит, - в этих местах волка.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Рассердился отец. За первую вину рассердился, а за ложь - вдвое.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мальчик про деда рассказал. А дед тут как тут - в гости идёт.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Узнала мать правду. За первую вину рассердилась, а за ложь - вдвое.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третий мальчик как пришёл, так с порога во всём повинился. Поворчала на него тётка да и простила.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0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-698500"/>
            <a:ext cx="10157354" cy="1397000"/>
          </a:xfrm>
        </p:spPr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Подвожу итог: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475" y="908720"/>
            <a:ext cx="10157354" cy="5328592"/>
          </a:xfrm>
        </p:spPr>
        <p:txBody>
          <a:bodyPr/>
          <a:lstStyle/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Быть правдивым человеком  очень трудно. </a:t>
            </a:r>
            <a:endParaRPr lang="ru-RU" sz="1400" dirty="0" smtClean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, если люди научатся говорить правду и меньше будут лгать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нам всем станет легче жить .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ru-RU" sz="1400" dirty="0" smtClean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свете так бывает, 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Порой не разберешь: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С тобою правда рядом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Иль вкрадчивая ложь.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Как в этом разобраться?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Как научиться жить,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Чтоб только с правдой рядом,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А с ложью не дружить?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Бывает ложь красива,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А правда так горька,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Но человеку честному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Та горечь не страшна!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Давайте мы, ребята,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На свете честно жить,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Не будем лгать, а только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Правду говорить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             (Автор неизвестен)</a:t>
            </a:r>
            <a:endParaRPr lang="ru-RU" sz="1400" dirty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54102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ru-RU" sz="1400" dirty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                 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Вот что означает слово ПРАВДА.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61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-762638"/>
            <a:ext cx="10157354" cy="1397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известных имён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11" y="825837"/>
            <a:ext cx="4977104" cy="3962400"/>
          </a:xfrm>
        </p:spPr>
        <p:txBody>
          <a:bodyPr/>
          <a:lstStyle/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</a:t>
            </a: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Белинский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Виссарио́н  </a:t>
            </a:r>
            <a:r>
              <a:rPr lang="ru-RU" sz="14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Григо́рьевич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 ( 1811 - 1848)  —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русский мыслитель, писатель, литературный критик , 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публицист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3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3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3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3597" y="408715"/>
            <a:ext cx="4977104" cy="5163123"/>
          </a:xfrm>
        </p:spPr>
        <p:txBody>
          <a:bodyPr/>
          <a:lstStyle/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4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  </a:t>
            </a:r>
            <a:r>
              <a:rPr lang="ru-RU" sz="14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То́мас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Дже́фферсон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( 1743 – 1826) - выдающийся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политический деятель, дипломат и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философ эпохи Просвещения 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4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Фёдор </a:t>
            </a:r>
            <a:r>
              <a:rPr lang="ru-RU" sz="15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Миха́йлович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500" b="1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Достое́вский</a:t>
            </a: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(1821 – 1881) - 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один из самых значительных и известных в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 мире русских писателей и мыслителей  </a:t>
            </a:r>
            <a:endParaRPr lang="ru-RU" sz="15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688" y="1673305"/>
            <a:ext cx="859611" cy="107298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37828" y="3144295"/>
            <a:ext cx="3334444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20000"/>
              </a:spcBef>
            </a:pPr>
            <a:r>
              <a:rPr lang="ru-RU" sz="13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Герцен</a:t>
            </a:r>
            <a:r>
              <a:rPr lang="ru-RU" sz="13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Александр Иванович (1812 – 1870) – </a:t>
            </a:r>
          </a:p>
          <a:p>
            <a:pPr lvl="0" defTabSz="914400">
              <a:spcBef>
                <a:spcPct val="20000"/>
              </a:spcBef>
            </a:pPr>
            <a:r>
              <a:rPr lang="ru-RU" sz="13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     прозаик, публицист, философ</a:t>
            </a:r>
            <a:endParaRPr lang="ru-RU" sz="1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272" y="3501008"/>
            <a:ext cx="847027" cy="11459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2272" y="5307709"/>
            <a:ext cx="839581" cy="9974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5364" y="2854163"/>
            <a:ext cx="894536" cy="111271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213597" y="3610434"/>
            <a:ext cx="6092825" cy="147117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>
              <a:spcBef>
                <a:spcPct val="20000"/>
              </a:spcBef>
            </a:pPr>
            <a:r>
              <a:rPr lang="ru-RU" sz="56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</a:t>
            </a:r>
          </a:p>
          <a:p>
            <a:pPr lvl="0" defTabSz="914400">
              <a:spcBef>
                <a:spcPct val="20000"/>
              </a:spcBef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Марк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Твен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(1835 – 1910) – американский писатель,</a:t>
            </a:r>
          </a:p>
          <a:p>
            <a:pPr lvl="0" defTabSz="914400">
              <a:spcBef>
                <a:spcPct val="2000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журналист и общественный деятель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3047" y="4924962"/>
            <a:ext cx="677865" cy="106521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93812" y="4619929"/>
            <a:ext cx="6092825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>
              <a:spcBef>
                <a:spcPct val="20000"/>
              </a:spcBef>
            </a:pP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ru-RU" sz="14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Макси́м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b="1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Го́рький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(1868 -1936) -  русский писатель, </a:t>
            </a:r>
          </a:p>
          <a:p>
            <a:pPr lvl="0" defTabSz="914400">
              <a:spcBef>
                <a:spcPct val="2000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     прозаик, драматург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65364" y="1070297"/>
            <a:ext cx="720081" cy="947184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948563" y="5806434"/>
            <a:ext cx="3890265" cy="8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Источник:  http://www.aphorisme.ru</a:t>
            </a:r>
          </a:p>
          <a:p>
            <a:pPr marL="342900" lvl="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http://commons.wikimedia.org/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defTabSz="9144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http://www.ozhegov.org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41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7605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3852" y="980728"/>
            <a:ext cx="9937104" cy="5472608"/>
          </a:xfrm>
        </p:spPr>
        <p:txBody>
          <a:bodyPr>
            <a:normAutofit/>
          </a:bodyPr>
          <a:lstStyle/>
          <a:p>
            <a:pPr marL="0" lvl="0" indent="0" algn="ctr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1.Берестнева Е.В. Проектная деятельность учащихся начальной школы// Начальная школа, 2011, № 6. С. 15.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Вахрушева Л.М. Применение проективного метода на уроках русского языка// Русский язык, 2007, №14.  С. 35-36.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Волков И.П. Цель одна, дорог много: Проектирование процессов обучения: Книга для учителя. М.: Просвещение1990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Коррекционная роль обучения во вспомогательной школе. /Под. ред. </a:t>
            </a:r>
            <a:r>
              <a:rPr lang="ru-RU" sz="15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Дульнева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Г.М. – М., Педагогика, 1971.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5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sz="15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Е.С.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Новые педагогические и информационные технологии в системе образования. (Текст): учеб. Пособие. – М.: Издательский центр «Академия», 1999.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5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Пахомова Н.Ю.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Метод учебного проекта в образовательном учреждении: пособие для учителей и студентов педагогических вузов – М.: АРКТИ, 2003 г.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5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Синицин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В.А. Путь к слову/ Из записок учителя. Пособие по развитию речи для преподавателей русского языка, учителей начальных классов и их учеников/ - М: АО «Столетие», 1996 – 352с.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5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Шаповалова</a:t>
            </a:r>
            <a:r>
              <a:rPr lang="ru-RU" sz="15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О.Е. 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Моделирование проблемных ситуаций в процессе воспитания учащихся вспомогательной школы-интерната. / Дефектология. – 1995г. – № 2. – с.22-26.</a:t>
            </a:r>
          </a:p>
          <a:p>
            <a:pPr marL="0" lvl="0" indent="0" algn="just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9. Щербакова С.Л.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и др. Организация проектной деятельности в школе: : Учитель, 2009 г.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en-US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en-US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festival.1september.ru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www.  mepobr.ru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www . zavuch.info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52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Пояснительная записка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42900" lvl="0" indent="0" algn="just" defTabSz="4572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		Главная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задача  коррекционной школы -  это развитие устной и письменной речи  у отсталых школьников. И каждого учителя  волнует практическая сторона – как организовать работу по овладению учащимися норм развитой речи, какие виды упражнений дают более ощутимые результаты, какие методы и приемы работы, можно применить  в коррекционной  школе; как обеспечить индивидуальный и дифференцированный подход в работе по развитию речи умственно отсталых учащихся.</a:t>
            </a:r>
          </a:p>
          <a:p>
            <a:pPr marL="342900" lvl="0" indent="0" algn="just" defTabSz="4572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В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работе  на уроках русского языка  используются  практически все методы и формы работы, известные педагогике: рассказ, объяснение нового, беседы различного характера, работа с книгой, метод упражнения, практические и самостоятельные работы, и т.д.</a:t>
            </a:r>
          </a:p>
          <a:p>
            <a:pPr marL="342900" lvl="0" indent="0" algn="just" defTabSz="4572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Но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наиболее интересным и продуктивным для коррекционной школы считается исследовательский метод. Конечно, в практике общеобразовательной школы возможно применение этого метода в «чистом» виде: учитель ставит перед классом проблемную задачу, а учащиеся осуществляют отдельные шаги поиска ее решения. Каждый их шаг  предполагает творческую деятельность,  и к целостному  решению проблемы приходит весь класс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342900" lvl="0" indent="0" algn="just" defTabSz="4572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	В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коррекционной же школе очень трудно на практике применить исследовательский метод, но исследовательскую работу над словом,  орфографическим правилом проводить возможно и нужно. Эта работа повышает уровень активности учащихся на уроке, заставляет думать и искать варианты ответа, мыслить, анализировать учебный материал, сопоставлять факты, находить различные пути решения проблемы, выбирать  правильные варианты ответов, дифференцировать знания, запоминать стихи, значения слов, проговаривать правила и основные понятия, подбирать подходящие слова и выражения, делать выводы и обобщения.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 defTabSz="4572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В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коррекционной школе коллективное исследование является наиболее эффективным, так 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как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 каждый учащийся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	при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этом вносит свой вклад в работу, соответствующий его здоровью и возможностям, и видит результат общей работы.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	Это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способствует снижению уровня тревожности учащихся</a:t>
            </a:r>
            <a:r>
              <a:rPr lang="ru-RU" sz="14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 повышению мотивации к учению.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 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0" algn="just" defTabSz="4572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0" algn="just" defTabSz="4572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532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3571" y="-315416"/>
            <a:ext cx="10157354" cy="1397000"/>
          </a:xfrm>
        </p:spPr>
        <p:txBody>
          <a:bodyPr rtlCol="0">
            <a:norm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Метод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работы:</a:t>
            </a:r>
            <a:b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3571" y="836712"/>
            <a:ext cx="10157354" cy="5760640"/>
          </a:xfrm>
        </p:spPr>
        <p:txBody>
          <a:bodyPr rtlCol="0">
            <a:normAutofit/>
          </a:bodyPr>
          <a:lstStyle/>
          <a:p>
            <a:pPr marL="0" lvl="0"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Словарная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работа в коррекционной школе представляет собой совокупность целенаправленных и систематически проводимых упражнений, способствующих усвоению учащимися лексических, грамматических, произносительных и орфографических норм литературного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языка Данная работа направлена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изучение лексического значения слова не только с позиций формально-грамматических, но в первую очередь, с </a:t>
            </a:r>
            <a:r>
              <a:rPr lang="ru-RU" sz="1400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нравственно-эстетических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(слово – живое, очеловеченное) и тем самым на расширение и углубление словаря 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учащихся.    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Важно 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показать учащимся, какой своеобразной жизнью живёт слово, что слово имеет свою «душу», и что слово   «устроено сложнее и хитроумнее, чем наиболее усовершенствованный механизм, что оно ведёт себя иной раз причудливее и непонятнее любого живого существа…» (Л. Ушинский).</a:t>
            </a:r>
          </a:p>
          <a:p>
            <a:pPr marL="0" lvl="0" indent="0" algn="just"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	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Основополагающий вопрос: </a:t>
            </a:r>
            <a:endParaRPr lang="ru-RU" sz="1400" b="1" i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0" algn="just"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изучение словарных слов 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</a:t>
            </a:r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нравственно-эстетических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позиций;</a:t>
            </a:r>
          </a:p>
          <a:p>
            <a:pPr marL="0" lvl="0" indent="0" algn="just">
              <a:buNone/>
            </a:pP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Проблемный вопрос:</a:t>
            </a:r>
            <a:endParaRPr lang="ru-RU" sz="1400" b="1" i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0" algn="just">
              <a:buNone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понять и почувствовать эстетическую ценность русского слова, понять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лексическое </a:t>
            </a:r>
            <a:r>
              <a:rPr lang="ru-RU" sz="1400" i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значение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слова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15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8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868" y="-459432"/>
            <a:ext cx="10157354" cy="1397000"/>
          </a:xfrm>
        </p:spPr>
        <p:txBody>
          <a:bodyPr rtlCol="0"/>
          <a:lstStyle/>
          <a:p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Цели: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844" y="937568"/>
            <a:ext cx="10157354" cy="4470400"/>
          </a:xfrm>
        </p:spPr>
        <p:txBody>
          <a:bodyPr rtlCol="0">
            <a:normAutofit fontScale="25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 изучить   слово  в основных разделах школьного курса; 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 развивать способность и умение чувствовать слово;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 научить детей исследовать слово;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привить интерес к русскому языку;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8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Задачи:</a:t>
            </a:r>
            <a:endParaRPr lang="ru-RU" sz="80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/>
                <a:ea typeface="Times New Roman"/>
                <a:cs typeface="Times New Roman"/>
              </a:rPr>
              <a:t>- совершенствовать навыки исследовательской деятельности;</a:t>
            </a:r>
            <a:endParaRPr lang="ru-RU" sz="5600" dirty="0">
              <a:ea typeface="Times New Roman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/>
                <a:ea typeface="Times New Roman"/>
                <a:cs typeface="Times New Roman"/>
              </a:rPr>
              <a:t>-  разработать правила работы в группах;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/>
                <a:ea typeface="Times New Roman"/>
                <a:cs typeface="Times New Roman"/>
              </a:rPr>
              <a:t>- формировать навыки работы в группах;</a:t>
            </a:r>
            <a:endParaRPr lang="ru-RU" sz="5600" dirty="0">
              <a:ea typeface="Times New Roman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/>
                <a:ea typeface="Times New Roman"/>
                <a:cs typeface="Times New Roman"/>
              </a:rPr>
              <a:t>-  приобретать навыки работы с информационными текстами;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        Созданы </a:t>
            </a:r>
            <a:r>
              <a:rPr lang="ru-RU" sz="8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4 группы учащихся из  </a:t>
            </a:r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7, 9 </a:t>
            </a:r>
            <a:r>
              <a:rPr lang="ru-RU" sz="8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классов.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/>
                <a:ea typeface="Calibri"/>
                <a:cs typeface="Times New Roman"/>
              </a:rPr>
              <a:t>Каждая группа выполняет   задание по данной теме.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/>
                <a:ea typeface="Calibri"/>
                <a:cs typeface="Times New Roman"/>
              </a:rPr>
              <a:t>Информацию находят в книгах, в  словарях, в интернете. Коллективно с помощью учителя систематизируют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5600" dirty="0">
                <a:latin typeface="Times New Roman"/>
                <a:ea typeface="Calibri"/>
                <a:cs typeface="Times New Roman"/>
              </a:rPr>
              <a:t> собранные данные и подводят итог</a:t>
            </a:r>
            <a:r>
              <a:rPr lang="ru-RU" sz="56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5600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032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3852" y="692696"/>
            <a:ext cx="10157354" cy="447040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1 группы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b="1" i="1" dirty="0">
                <a:latin typeface="Times New Roman" pitchFamily="18" charset="0"/>
                <a:cs typeface="Times New Roman" pitchFamily="18" charset="0"/>
              </a:rPr>
              <a:t>Проникаю в тайну слова: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Найти лексическое значение слова по толковому словарю С.И. Ожегова.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Образовать группы  слов: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Слова-друзья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Слова-враги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Слова-родственники</a:t>
            </a:r>
          </a:p>
          <a:p>
            <a:pPr marL="0" indent="0" algn="ctr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для 2 группы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Размышляю </a:t>
            </a:r>
            <a:r>
              <a:rPr lang="ru-RU" sz="2900" b="1" i="1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лексическом значении слова</a:t>
            </a:r>
            <a:r>
              <a:rPr lang="ru-RU" sz="29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Дать описание слова с нравственно-эстетической, человеческой точки зрения. </a:t>
            </a:r>
          </a:p>
          <a:p>
            <a:pPr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Найти стихи об этом слове.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86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7868" y="476672"/>
            <a:ext cx="10157354" cy="44704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1 группы</a:t>
            </a:r>
          </a:p>
          <a:p>
            <a:pPr marL="0" indent="0"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Народная </a:t>
            </a:r>
            <a:r>
              <a:rPr lang="ru-RU" sz="6400" b="1" i="1" dirty="0">
                <a:latin typeface="Times New Roman" pitchFamily="18" charset="0"/>
                <a:cs typeface="Times New Roman" pitchFamily="18" charset="0"/>
              </a:rPr>
              <a:t>мудрость:</a:t>
            </a:r>
          </a:p>
          <a:p>
            <a:pPr marL="0" indent="0">
              <a:buNone/>
            </a:pP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. Найти пословицы и поговорки об этом слове.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  <a:p>
            <a:pPr marL="0" indent="0"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Умные </a:t>
            </a:r>
            <a:r>
              <a:rPr lang="ru-RU" sz="6400" b="1" i="1" dirty="0">
                <a:latin typeface="Times New Roman" pitchFamily="18" charset="0"/>
                <a:cs typeface="Times New Roman" pitchFamily="18" charset="0"/>
              </a:rPr>
              <a:t>мысли:</a:t>
            </a:r>
          </a:p>
          <a:p>
            <a:pPr>
              <a:buAutoNum type="arabicPeriod"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Найти высказывания известных поэтов, писателей, философов об этом слове.</a:t>
            </a:r>
          </a:p>
          <a:p>
            <a:pPr marL="0" indent="0">
              <a:buNone/>
            </a:pPr>
            <a:r>
              <a:rPr lang="ru-RU" sz="6400" b="1" i="1" dirty="0">
                <a:latin typeface="Times New Roman" pitchFamily="18" charset="0"/>
                <a:cs typeface="Times New Roman" pitchFamily="18" charset="0"/>
              </a:rPr>
              <a:t>Включаю слово в текст:</a:t>
            </a:r>
          </a:p>
          <a:p>
            <a:pPr>
              <a:buAutoNum type="arabicPeriod"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Составить рассказ или найти произведение, в котором слово «живёт», раскрывает своё значение в полном объёме. </a:t>
            </a:r>
          </a:p>
          <a:p>
            <a:pPr>
              <a:buAutoNum type="arabicPeriod"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Сделать вывод. </a:t>
            </a:r>
          </a:p>
          <a:p>
            <a:pPr marL="0" lvl="0" indent="0" defTabSz="914400">
              <a:lnSpc>
                <a:spcPct val="100000"/>
              </a:lnSpc>
              <a:spcBef>
                <a:spcPct val="20000"/>
              </a:spcBef>
              <a:buClrTx/>
              <a:buSzTx/>
              <a:buNone/>
            </a:pPr>
            <a:r>
              <a:rPr lang="ru-RU" sz="5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Список слов: авторитет, верность, гуманный, доброта, дружба, любовь, память, правда, прощение, свобод, совесть, эгоизм.</a:t>
            </a:r>
            <a:endParaRPr lang="ru-RU" sz="5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Результаты 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исследования:</a:t>
            </a:r>
            <a:endParaRPr lang="ru-RU" sz="72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5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5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Презентация учащихся </a:t>
            </a:r>
            <a:endParaRPr lang="ru-RU" sz="5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89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-99392"/>
            <a:ext cx="10157354" cy="1397000"/>
          </a:xfrm>
        </p:spPr>
        <p:txBody>
          <a:bodyPr>
            <a:normAutofit/>
          </a:bodyPr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слово  </a:t>
            </a:r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«ПРАВДА</a:t>
            </a:r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Проникаю в тайну слова: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484784"/>
            <a:ext cx="10157354" cy="5373216"/>
          </a:xfrm>
        </p:spPr>
        <p:txBody>
          <a:bodyPr/>
          <a:lstStyle/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              Правда </a:t>
            </a: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(общеславянское слово)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Самое достойное слово, на котором «мир стоит», которое «сверкает ярче солнца», «в огне не горит», «в воде не тонет», «суда не боится»,  «с ложью не дружит», «всегда с хорошими людьми» (правда) 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	Словарь Ожегова С. И.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1) То, что существует в действительности, соответствует реальному положению вещей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2) Справедливость, честность, правое дело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    слова – друзья (синонимы)             слова – враги </a:t>
            </a: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(антонимы</a:t>
            </a:r>
            <a:r>
              <a:rPr lang="ru-RU" sz="12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)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2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     и</a:t>
            </a:r>
            <a:r>
              <a:rPr lang="ru-RU" sz="1200" i="1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стина, справедливость                              неправда, ложь, враньё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200" i="1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	</a:t>
            </a:r>
            <a:endParaRPr lang="ru-RU" sz="2000" b="1" dirty="0">
              <a:solidFill>
                <a:prstClr val="black"/>
              </a:solidFill>
              <a:latin typeface="Times New Roman Cyr" pitchFamily="18" charset="0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Слова родственники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srgbClr val="0070C0"/>
                </a:solidFill>
                <a:latin typeface="Times New Roman Cyr" pitchFamily="18" charset="0"/>
                <a:cs typeface="Times New Roman Cyr" pitchFamily="18" charset="0"/>
              </a:rPr>
              <a:t>	правд</a:t>
            </a: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ивый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srgbClr val="0070C0"/>
                </a:solidFill>
                <a:latin typeface="Times New Roman Cyr" pitchFamily="18" charset="0"/>
                <a:cs typeface="Times New Roman Cyr" pitchFamily="18" charset="0"/>
              </a:rPr>
              <a:t>	прав</a:t>
            </a: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диво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srgbClr val="0070C0"/>
                </a:solidFill>
                <a:latin typeface="Times New Roman Cyr" pitchFamily="18" charset="0"/>
                <a:cs typeface="Times New Roman Cyr" pitchFamily="18" charset="0"/>
              </a:rPr>
              <a:t>	правд</a:t>
            </a: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олюб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srgbClr val="0070C0"/>
                </a:solidFill>
                <a:latin typeface="Times New Roman Cyr" pitchFamily="18" charset="0"/>
                <a:cs typeface="Times New Roman Cyr" pitchFamily="18" charset="0"/>
              </a:rPr>
              <a:t>	правд</a:t>
            </a: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оискатель</a:t>
            </a:r>
          </a:p>
          <a:p>
            <a:pPr marL="0" lvl="0" indent="0" defTabSz="914400">
              <a:lnSpc>
                <a:spcPct val="100000"/>
              </a:lnSpc>
              <a:spcBef>
                <a:spcPts val="580"/>
              </a:spcBef>
              <a:buClr>
                <a:srgbClr val="D34817"/>
              </a:buClr>
              <a:buSzPct val="85000"/>
              <a:buNone/>
            </a:pPr>
            <a:r>
              <a:rPr lang="ru-RU" sz="1800" dirty="0">
                <a:solidFill>
                  <a:srgbClr val="0070C0"/>
                </a:solidFill>
                <a:latin typeface="Times New Roman Cyr" pitchFamily="18" charset="0"/>
                <a:cs typeface="Times New Roman Cyr" pitchFamily="18" charset="0"/>
              </a:rPr>
              <a:t>	правд</a:t>
            </a:r>
            <a:r>
              <a:rPr lang="ru-RU" sz="18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оподобный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9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Размышляю о значении слова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 Cyr" pitchFamily="18" charset="0"/>
                <a:cs typeface="Times New Roman Cyr" pitchFamily="18" charset="0"/>
              </a:rPr>
              <a:t>(</a:t>
            </a:r>
            <a:r>
              <a:rPr lang="ru-RU" sz="2000" b="1" dirty="0">
                <a:solidFill>
                  <a:srgbClr val="7030A0"/>
                </a:solidFill>
                <a:latin typeface="Times New Roman Cyr" pitchFamily="18" charset="0"/>
                <a:cs typeface="Times New Roman Cyr" pitchFamily="18" charset="0"/>
              </a:rPr>
              <a:t>Смелое,  ответственное,  мужественное, серьёзное</a:t>
            </a:r>
            <a:r>
              <a:rPr lang="ru-RU" sz="2000" dirty="0">
                <a:solidFill>
                  <a:srgbClr val="7030A0"/>
                </a:solidFill>
                <a:latin typeface="Times New Roman Cyr" pitchFamily="18" charset="0"/>
                <a:cs typeface="Times New Roman Cyr" pitchFamily="18" charset="0"/>
              </a:rPr>
              <a:t>)</a:t>
            </a:r>
            <a:r>
              <a:rPr lang="ru-RU" sz="2000" dirty="0">
                <a:latin typeface="Times New Roman Cyr" pitchFamily="18" charset="0"/>
                <a:cs typeface="Times New Roman Cyr" pitchFamily="18" charset="0"/>
              </a:rPr>
              <a:t/>
            </a:r>
            <a:br>
              <a:rPr lang="ru-RU" sz="2000" dirty="0">
                <a:latin typeface="Times New Roman Cyr" pitchFamily="18" charset="0"/>
                <a:cs typeface="Times New Roman Cyr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93340" y="1340768"/>
            <a:ext cx="4977104" cy="551723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375"/>
              </a:spcAft>
            </a:pPr>
            <a:r>
              <a:rPr lang="ru-RU" b="1" kern="1800" dirty="0">
                <a:latin typeface="Times New Roman Cyr" pitchFamily="18" charset="0"/>
                <a:ea typeface="Times New Roman"/>
                <a:cs typeface="Times New Roman Cyr" pitchFamily="18" charset="0"/>
              </a:rPr>
              <a:t>У слова правда рифмы нет</a:t>
            </a:r>
            <a:endParaRPr lang="ru-RU" dirty="0">
              <a:latin typeface="Times New Roman Cyr" pitchFamily="18" charset="0"/>
              <a:ea typeface="Times New Roman"/>
              <a:cs typeface="Times New Roman Cyr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1500"/>
              </a:spcBef>
              <a:spcAft>
                <a:spcPts val="375"/>
              </a:spcAft>
              <a:buNone/>
            </a:pP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У слова «правда» рифмы нет.</a:t>
            </a:r>
            <a:b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У «лжи» их изобилье.</a:t>
            </a:r>
            <a:b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И перед истиной поэт,</a:t>
            </a:r>
            <a:b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Склоняется в бессилье.</a:t>
            </a:r>
            <a:b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Она ведь – то же божество,</a:t>
            </a:r>
            <a:b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Чей взгляд никто снести не может;</a:t>
            </a:r>
            <a:b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И на Природы торжество</a:t>
            </a:r>
            <a:b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Мы смотрим только из прихожей</a:t>
            </a:r>
            <a:r>
              <a:rPr lang="ru-RU" sz="1400" dirty="0" smtClean="0">
                <a:latin typeface="Times New Roman Cyr" pitchFamily="18" charset="0"/>
                <a:ea typeface="Times New Roman"/>
                <a:cs typeface="Times New Roman Cyr" pitchFamily="18" charset="0"/>
              </a:rPr>
              <a:t>.                    </a:t>
            </a:r>
            <a:r>
              <a:rPr lang="ru-RU" sz="1400" dirty="0">
                <a:latin typeface="Times New Roman Cyr" pitchFamily="18" charset="0"/>
                <a:ea typeface="Times New Roman"/>
                <a:cs typeface="Times New Roman Cyr" pitchFamily="18" charset="0"/>
              </a:rPr>
              <a:t>А. Р. Колобаев</a:t>
            </a:r>
          </a:p>
          <a:p>
            <a:r>
              <a:rPr lang="ru-RU" dirty="0">
                <a:latin typeface="Times New Roman Cyr" pitchFamily="18" charset="0"/>
                <a:cs typeface="Times New Roman Cyr" pitchFamily="18" charset="0"/>
              </a:rPr>
              <a:t> </a:t>
            </a:r>
            <a:r>
              <a:rPr lang="ru-RU" b="1" dirty="0">
                <a:latin typeface="Times New Roman Cyr" pitchFamily="18" charset="0"/>
                <a:cs typeface="Times New Roman Cyr" pitchFamily="18" charset="0"/>
              </a:rPr>
              <a:t>Правда-матка</a:t>
            </a:r>
          </a:p>
          <a:p>
            <a:pPr marL="0" indent="0">
              <a:buNone/>
            </a:pP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Под лежачий камень не течет вода, –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Эту поговорку помню я всегда.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Но кто ж его поднимет? Где же сила та,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Чтоб река из правды по прямой текла?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Чтоб никто не врал нам и не пудрил мозги,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Кто достал бы шомпол, замочил бы розги…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Чтобы правда-матка резала глаза –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Отпустите, люди, правде тормоза!</a:t>
            </a:r>
            <a:br>
              <a:rPr lang="ru-RU" sz="1400" dirty="0"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latin typeface="Times New Roman Cyr" pitchFamily="18" charset="0"/>
                <a:cs typeface="Times New Roman Cyr" pitchFamily="18" charset="0"/>
              </a:rPr>
              <a:t>                                                                Илья Чернов</a:t>
            </a:r>
          </a:p>
          <a:p>
            <a:endParaRPr lang="ru-RU" sz="1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1528" y="1473200"/>
            <a:ext cx="4977104" cy="526816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 правде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Святую Правду притесняли,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Предпочитая чистой ложь.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Её с убийцами распяли,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Не испытав при этом дрожь.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Да и зачем, кому Такая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Нужна средь «праведных» людей?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И, фарисеям потакая,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Глумились воины над Ней.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А ложь, заняв правленья кресло,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Делила праведный мундир.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Но Та взяла да и воскресла,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Перечеркнув неправды мир!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И ложь бежала в тьму страданий,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Забрав с собой кровавый нож…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С тех пор вещают христиане,</a:t>
            </a:r>
            <a:b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Как Правда победила ложь.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А. </a:t>
            </a:r>
            <a:r>
              <a:rPr lang="ru-RU" sz="1400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Вилюгов</a:t>
            </a:r>
            <a:endParaRPr lang="ru-RU" sz="1400" dirty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56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54448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 Cyr" pitchFamily="18" charset="0"/>
                <a:cs typeface="Times New Roman Cyr" pitchFamily="18" charset="0"/>
              </a:rPr>
              <a:t>3. Народная мудрость: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7828" y="980728"/>
            <a:ext cx="10153291" cy="512064"/>
          </a:xfrm>
        </p:spPr>
        <p:txBody>
          <a:bodyPr/>
          <a:lstStyle/>
          <a:p>
            <a:pPr algn="ctr"/>
            <a:r>
              <a:rPr lang="ru-RU" sz="1800" dirty="0">
                <a:latin typeface="Times New Roman Cyr" pitchFamily="18" charset="0"/>
                <a:cs typeface="Times New Roman Cyr" pitchFamily="18" charset="0"/>
              </a:rPr>
              <a:t>Пословицы и поговорки:</a:t>
            </a:r>
          </a:p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0684" y="1397678"/>
            <a:ext cx="4977104" cy="4759424"/>
          </a:xfrm>
        </p:spPr>
        <p:txBody>
          <a:bodyPr>
            <a:normAutofit/>
          </a:bodyPr>
          <a:lstStyle/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Лучше горькая правда, чем сладкая ложь.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За правду-матку и умереть сладко.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Лучше печальная правда, чем радостная ложь.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Лучше умереть, чем неправду стерпеть.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Мир правдой держится.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Над правдой не мудруй.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Правда - свет разума.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Правду не уничтожить.</a:t>
            </a:r>
          </a:p>
          <a:p>
            <a:pPr marL="0" lvl="0" indent="0" algn="just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 Cyr" pitchFamily="18" charset="0"/>
                <a:cs typeface="Times New Roman Cyr" pitchFamily="18" charset="0"/>
              </a:rPr>
              <a:t>Смешного бояться - правды не любить.</a:t>
            </a:r>
          </a:p>
          <a:p>
            <a:pPr marL="0" lvl="0" indent="0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Правда глаза колет</a:t>
            </a:r>
          </a:p>
          <a:p>
            <a:pPr marL="0" lvl="0" indent="0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Хлеб-соль ешь, а правду режь. </a:t>
            </a:r>
          </a:p>
          <a:p>
            <a:pPr marL="0" lvl="0" indent="0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Правда в огне не горит и в воде не тонет. </a:t>
            </a:r>
          </a:p>
          <a:p>
            <a:pPr marL="0" lvl="0" indent="0" defTabSz="914400" fontAlgn="t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За правду бог и добрые люди.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cs typeface="Times New Roman Cyr" pitchFamily="18" charset="0"/>
              </a:rPr>
              <a:t>Всяк правду ищет, да не всяк ее творит. 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Всё минется, одна правда останется. 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ea typeface="Calibri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Правда - хорошо, а счастье лучше. 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ea typeface="Calibri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0644" y="1397678"/>
            <a:ext cx="4999930" cy="3999269"/>
          </a:xfrm>
        </p:spPr>
        <p:txBody>
          <a:bodyPr/>
          <a:lstStyle/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Говорить правду - терять дружбу. 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ea typeface="Calibri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 Больше всего люди обижаются на правду. 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ea typeface="Calibri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 В ногах правды нет. 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ea typeface="Calibri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Правда может ломаться, но никогда не сгибается. 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На правду да на смерть, что на солнце: во все глаза не взглянешь.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Правде огонь не страшен.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В ком добра нет, в том и правды мало.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Без правды жить легче, да помирать тяжело.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Ложь в правду рядилась, да о правду и разбилась.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Какова резва не будь ложь, а от правды не уйдешь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Завали правду золотом, затопчи её в грязь, а всё наружу выйдет.</a:t>
            </a:r>
            <a:b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Правда да суд не рядом живут. 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ea typeface="Calibri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 Где деньги говорят, там правда молчит. </a:t>
            </a:r>
            <a:endParaRPr lang="ru-RU" sz="1400" dirty="0">
              <a:solidFill>
                <a:prstClr val="black"/>
              </a:solidFill>
              <a:latin typeface="Times New Roman Cyr" pitchFamily="18" charset="0"/>
              <a:ea typeface="Calibri"/>
              <a:cs typeface="Times New Roman Cyr" pitchFamily="18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На правду </a:t>
            </a:r>
            <a:r>
              <a:rPr lang="ru-RU" sz="1400" u="sng" dirty="0">
                <a:solidFill>
                  <a:srgbClr val="0000FF"/>
                </a:solidFill>
                <a:latin typeface="Times New Roman Cyr" pitchFamily="18" charset="0"/>
                <a:ea typeface="Calibri"/>
                <a:cs typeface="Times New Roman Cyr" pitchFamily="18" charset="0"/>
                <a:hlinkClick r:id="rId2"/>
              </a:rPr>
              <a:t>слов</a:t>
            </a:r>
            <a:r>
              <a:rPr lang="ru-RU" sz="1400" dirty="0">
                <a:solidFill>
                  <a:srgbClr val="000000"/>
                </a:solidFill>
                <a:latin typeface="Times New Roman Cyr" pitchFamily="18" charset="0"/>
                <a:ea typeface="Calibri"/>
                <a:cs typeface="Times New Roman Cyr" pitchFamily="18" charset="0"/>
              </a:rPr>
              <a:t> немного. Правда не речиста.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86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&quot;День открытых дверей в классе&quot;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976420_TF03460507.potx" id="{8CAEB682-77FC-48E6-8096-ACAA76022EB9}" vid="{16ED71BE-33C8-4C00-95DF-D4E9B708036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1130</Words>
  <Application>Microsoft Office PowerPoint</Application>
  <PresentationFormat>Произвольный</PresentationFormat>
  <Paragraphs>209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Times New Roman Cyr</vt:lpstr>
      <vt:lpstr>Презентация "День открытых дверей в классе"</vt:lpstr>
      <vt:lpstr>Элементы  проектной деятельности   на уроках русского языка в коррекционной школе 8 вида </vt:lpstr>
      <vt:lpstr>Пояснительная записка</vt:lpstr>
      <vt:lpstr>Метод работы: </vt:lpstr>
      <vt:lpstr> Цели:</vt:lpstr>
      <vt:lpstr>Презентация PowerPoint</vt:lpstr>
      <vt:lpstr>Презентация PowerPoint</vt:lpstr>
      <vt:lpstr>слово  «ПРАВДА» 1. Проникаю в тайну слова:  </vt:lpstr>
      <vt:lpstr>2.  Размышляю о значении слова:  (Смелое,  ответственное,  мужественное, серьёзное) </vt:lpstr>
      <vt:lpstr>3. Народная мудрость:</vt:lpstr>
      <vt:lpstr>4. Умные мысли</vt:lpstr>
      <vt:lpstr>Слово в тексте:</vt:lpstr>
      <vt:lpstr> Подвожу итог:</vt:lpstr>
      <vt:lpstr>Список известных имён</vt:lpstr>
      <vt:lpstr>Список литературы: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открытых дверей</dc:title>
  <dc:creator>User</dc:creator>
  <cp:lastModifiedBy>User</cp:lastModifiedBy>
  <cp:revision>16</cp:revision>
  <dcterms:created xsi:type="dcterms:W3CDTF">2018-03-09T04:30:33Z</dcterms:created>
  <dcterms:modified xsi:type="dcterms:W3CDTF">2018-03-09T08:54:08Z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74062800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