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70" r:id="rId7"/>
    <p:sldId id="271" r:id="rId8"/>
    <p:sldId id="272" r:id="rId9"/>
    <p:sldId id="273" r:id="rId10"/>
    <p:sldId id="274" r:id="rId11"/>
    <p:sldId id="276" r:id="rId12"/>
    <p:sldId id="275" r:id="rId13"/>
    <p:sldId id="260" r:id="rId14"/>
    <p:sldId id="278" r:id="rId15"/>
    <p:sldId id="279" r:id="rId16"/>
    <p:sldId id="280" r:id="rId17"/>
    <p:sldId id="261" r:id="rId18"/>
    <p:sldId id="262" r:id="rId19"/>
    <p:sldId id="263" r:id="rId20"/>
    <p:sldId id="264" r:id="rId21"/>
    <p:sldId id="281" r:id="rId22"/>
    <p:sldId id="283" r:id="rId23"/>
    <p:sldId id="266" r:id="rId24"/>
    <p:sldId id="267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DEE7A-211B-4750-B560-BDBC90BB6322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2CF54-356D-42C2-8D8B-4ADAB3384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proveryashka.narod.ru/images/bear.gif" TargetMode="External"/><Relationship Id="rId5" Type="http://schemas.openxmlformats.org/officeDocument/2006/relationships/image" Target="../media/image10.png"/><Relationship Id="rId4" Type="http://schemas.openxmlformats.org/officeDocument/2006/relationships/image" Target="http://proveryashka.narod.ru/images/cup.g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500174"/>
            <a:ext cx="7143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0070C0"/>
                </a:solidFill>
              </a:rPr>
              <a:t>Выступление на районном методическом объединении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учителей начальных классов.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Тема: </a:t>
            </a:r>
            <a:r>
              <a:rPr lang="ru-RU" sz="2800" b="1" dirty="0" smtClean="0">
                <a:solidFill>
                  <a:srgbClr val="0070C0"/>
                </a:solidFill>
              </a:rPr>
              <a:t>Проблемы </a:t>
            </a:r>
            <a:r>
              <a:rPr lang="ru-RU" sz="2800" b="1" dirty="0" err="1" smtClean="0">
                <a:solidFill>
                  <a:srgbClr val="0070C0"/>
                </a:solidFill>
              </a:rPr>
              <a:t>предшкольной</a:t>
            </a:r>
            <a:r>
              <a:rPr lang="ru-RU" sz="2800" b="1" dirty="0" smtClean="0">
                <a:solidFill>
                  <a:srgbClr val="0070C0"/>
                </a:solidFill>
              </a:rPr>
              <a:t> подготовки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4429132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>
                <a:solidFill>
                  <a:srgbClr val="0070C0"/>
                </a:solidFill>
              </a:rPr>
              <a:t>П</a:t>
            </a:r>
            <a:r>
              <a:rPr lang="ru-RU" sz="1400" dirty="0" smtClean="0">
                <a:solidFill>
                  <a:srgbClr val="0070C0"/>
                </a:solidFill>
              </a:rPr>
              <a:t>одготовила учитель начальных классов,</a:t>
            </a:r>
          </a:p>
          <a:p>
            <a:r>
              <a:rPr lang="ru-RU" sz="1400" dirty="0">
                <a:solidFill>
                  <a:srgbClr val="0070C0"/>
                </a:solidFill>
              </a:rPr>
              <a:t>п</a:t>
            </a:r>
            <a:r>
              <a:rPr lang="ru-RU" sz="1400" dirty="0" smtClean="0">
                <a:solidFill>
                  <a:srgbClr val="0070C0"/>
                </a:solidFill>
              </a:rPr>
              <a:t>едагог-дефектолог Панина Светлана Ивановна</a:t>
            </a:r>
          </a:p>
          <a:p>
            <a:r>
              <a:rPr lang="ru-RU" sz="1400" dirty="0" smtClean="0">
                <a:solidFill>
                  <a:srgbClr val="0070C0"/>
                </a:solidFill>
              </a:rPr>
              <a:t>Краснодарский край Кавказский район</a:t>
            </a:r>
          </a:p>
          <a:p>
            <a:r>
              <a:rPr lang="ru-RU" sz="1400" dirty="0" smtClean="0">
                <a:solidFill>
                  <a:srgbClr val="0070C0"/>
                </a:solidFill>
              </a:rPr>
              <a:t>город Кропоткин МБОУ СОШ № 5</a:t>
            </a:r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8316636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определения мотивов учения М.Р. Гинзбурга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Форма проведения: индивидуальная.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Оборудование: </a:t>
            </a:r>
            <a:r>
              <a:rPr lang="ru-RU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стимульный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материал к методике.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Цель: Выявить преобладающие мотивы учения.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Инструкция: "Сейчас я прочитаю тебе рассказ".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№1. "Мальчики (девочки) разговаривали о школе. Первый мальчик сказал; "Я хожу в школу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потому, что меня мама заставляет. Если бы не мама, я бы в школу не ходил".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На стол перед ребёнком выкладываем к. № 1: женщина,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указывающая жестом,  перед ней фигура ребёнка с портфелем в руках. (Внешний мотив.)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№2. Второй мальчик (девочка) сказал: "Я хожу в школу потому, что мне нравится делать уроки.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Даже если бы школы не было, я всё равно бы учился".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Выкладываем к. № 2 - фигура ребёнка, сидящего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за партой. (Учебный мотив.)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№3. Третий мальчик сказал: "Я хожу в школу потому, что там весело и много ребят, с которыми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можно поиграть".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К. с рисунком № 3: фигурки двух детей,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играющих в мяч. (Игровой мотив.)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2.bp.blogspot.com/-IEf3cpT-Qso/VICIxXa81CI/AAAAAAAAAKw/xGfmJZtuCUA/s1600/3785_html_m14d3d5d4.jpg"/>
          <p:cNvPicPr/>
          <p:nvPr/>
        </p:nvPicPr>
        <p:blipFill>
          <a:blip r:embed="rId3"/>
          <a:srcRect r="51913" b="72663"/>
          <a:stretch>
            <a:fillRect/>
          </a:stretch>
        </p:blipFill>
        <p:spPr bwMode="auto">
          <a:xfrm>
            <a:off x="6143636" y="1071546"/>
            <a:ext cx="169777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2.bp.blogspot.com/-IEf3cpT-Qso/VICIxXa81CI/AAAAAAAAAKw/xGfmJZtuCUA/s1600/3785_html_m14d3d5d4.jpg"/>
          <p:cNvPicPr/>
          <p:nvPr/>
        </p:nvPicPr>
        <p:blipFill>
          <a:blip r:embed="rId3"/>
          <a:srcRect l="55044" b="80595"/>
          <a:stretch>
            <a:fillRect/>
          </a:stretch>
        </p:blipFill>
        <p:spPr bwMode="auto">
          <a:xfrm>
            <a:off x="5286380" y="3357562"/>
            <a:ext cx="164307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2.bp.blogspot.com/-IEf3cpT-Qso/VICIxXa81CI/AAAAAAAAAKw/xGfmJZtuCUA/s1600/3785_html_m14d3d5d4.jpg"/>
          <p:cNvPicPr/>
          <p:nvPr/>
        </p:nvPicPr>
        <p:blipFill>
          <a:blip r:embed="rId3"/>
          <a:srcRect l="4160" t="35836" r="54066" b="44575"/>
          <a:stretch>
            <a:fillRect/>
          </a:stretch>
        </p:blipFill>
        <p:spPr bwMode="auto">
          <a:xfrm>
            <a:off x="4000496" y="4786322"/>
            <a:ext cx="1927899" cy="111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000108"/>
            <a:ext cx="69294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№4. Четвёртый мальчик сказал: "Я хожу в школу потому, что хочу быть большим. Когда я  в школе, я чувствую себя взрослым, а до школы я был маленьким".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К.№ 4: две фигурки, изображённые спиной друг к другу: у той,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что повыше, в руках портфель, у той, что пониже, игрушечный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автомобиль. (Позиционный мотив.)</a:t>
            </a:r>
          </a:p>
        </p:txBody>
      </p:sp>
      <p:pic>
        <p:nvPicPr>
          <p:cNvPr id="6" name="Рисунок 5" descr="http://2.bp.blogspot.com/-IEf3cpT-Qso/VICIxXa81CI/AAAAAAAAAKw/xGfmJZtuCUA/s1600/3785_html_m14d3d5d4.jpg"/>
          <p:cNvPicPr/>
          <p:nvPr/>
        </p:nvPicPr>
        <p:blipFill>
          <a:blip r:embed="rId3"/>
          <a:srcRect l="50034" t="33286" b="41643"/>
          <a:stretch>
            <a:fillRect/>
          </a:stretch>
        </p:blipFill>
        <p:spPr bwMode="auto">
          <a:xfrm>
            <a:off x="6072198" y="1500174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2643182"/>
            <a:ext cx="74295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№5. Пятый мальчик (девочка) сказал: "Я хожу в школу потому, что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нужно учиться. Без учения никакого дела не сделаешь, а выучишься –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 можешь стать, кем захочешь".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К.№ 5: фигурка с портфелем в руках направляется к зданию. 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(Социальный мотив.)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№6. Шестой мальчик сказал: "Я хожу в школу потому, что получаю там пятёрки".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К.№ 6. фигурка ребёнка, держащего в руках раскрытую тетрадь.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(Мотив получения отметки).</a:t>
            </a:r>
          </a:p>
        </p:txBody>
      </p:sp>
      <p:pic>
        <p:nvPicPr>
          <p:cNvPr id="8" name="Рисунок 7" descr="http://2.bp.blogspot.com/-IEf3cpT-Qso/VICIxXa81CI/AAAAAAAAAKw/xGfmJZtuCUA/s1600/3785_html_m14d3d5d4.jpg"/>
          <p:cNvPicPr/>
          <p:nvPr/>
        </p:nvPicPr>
        <p:blipFill>
          <a:blip r:embed="rId3"/>
          <a:srcRect l="941" t="65014" r="45844" b="6509"/>
          <a:stretch>
            <a:fillRect/>
          </a:stretch>
        </p:blipFill>
        <p:spPr bwMode="auto">
          <a:xfrm>
            <a:off x="6072198" y="2714620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2.bp.blogspot.com/-IEf3cpT-Qso/VICIxXa81CI/AAAAAAAAAKw/xGfmJZtuCUA/s1600/3785_html_m14d3d5d4.jpg"/>
          <p:cNvPicPr/>
          <p:nvPr/>
        </p:nvPicPr>
        <p:blipFill>
          <a:blip r:embed="rId3"/>
          <a:srcRect l="55217" t="67705" r="16852" b="1558"/>
          <a:stretch>
            <a:fillRect/>
          </a:stretch>
        </p:blipFill>
        <p:spPr bwMode="auto">
          <a:xfrm>
            <a:off x="6500826" y="4286256"/>
            <a:ext cx="1220442" cy="155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071546"/>
            <a:ext cx="721523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прочтения рассказа психолог задаёт вопросы: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■  А как, по-твоему, кто из них прав? Почему? (Выбор I)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■  С кем из них ты хотел бы вместе играть? Почему? (Выбор 2)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■  С кем из них ты хотел бы вместе учиться? Почему? (Выбор 3).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Дети последовательно осуществляют три выбора. Если содержание недостаточно прослеживается в ответе ребёнка, необходимо задать контрольный вопрос: "А что этот мальчик сказал?", чтобы быть уверенным в том, что ребёнок произвёл свой выбор, исходя именно из содержания рассказа, а не случайно указал на одну из шести картинок.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Обработка результатов. 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Ответы (выбор определённой картинки) экспериментатор заносит в таблицу и затем оценивает.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Внешний мотив - 0 баллов;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учебный мотив - 5 баллов;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позиционный мотив - 3 балла;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социальный мотив - 4 балла;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отметка - 2 балла;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·  игровой мотив -1 балл;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Необходимо подсчитать, сколько баллов набрано отдельно, по каждому мотиву. Контрольный выбор увеличивает количество баллов соответствующего выбора.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Доминирующая мотивация учения диагностируется по наибольшему количеству баллов. Вместе с тем, ребёнок может руководствоваться и другими мотивами.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несформированности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мотивации учения 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свидетельствует отсутствие предпочтений, т.е. различные подходы во всех ситуациях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357298"/>
            <a:ext cx="3454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Интеллектуальная </a:t>
            </a:r>
            <a:r>
              <a:rPr lang="ru-RU" dirty="0" smtClean="0">
                <a:solidFill>
                  <a:srgbClr val="C00000"/>
                </a:solidFill>
              </a:rPr>
              <a:t>готовность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442" y="2152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47842" y="2305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1785926"/>
            <a:ext cx="621510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Ориентировка ребенка в окружающем, запас его знаний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Желание узнавать новое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Любознательность 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Развитое воображение, наблюдательность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образных представлений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речи и мышления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pPr indent="-265176" algn="just" eaLnBrk="0" hangingPunct="0"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Хорошая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6" name="Picture 4" descr="https://egords29.edumsko.ru/uploads/2000/1052/section/55165/66505/85995_html_5fd1c81e.jpg?15123713764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143116"/>
            <a:ext cx="3587800" cy="201904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214414" y="4143380"/>
            <a:ext cx="678660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65176" algn="just" eaLnBrk="0" hangingPunct="0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Наиболее важные показатели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это развитие мышления и речи.</a:t>
            </a:r>
          </a:p>
          <a:p>
            <a:pPr lvl="0" indent="-265176" algn="just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 2"/>
              <a:buChar char=""/>
              <a:defRPr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полезно учить ребенка строить несложные рассуждения, выводы, используя слова: «потому, что»; «если, то»; поэтому»</a:t>
            </a:r>
          </a:p>
          <a:p>
            <a:pPr lvl="0" indent="-265176" algn="just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 2"/>
              <a:buChar char="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 ребят задавать вопросы. Мышление всегда начинается с вопроса. Нельзя заставить мысль работать, если просто сказать «подумай»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000108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Тест «Кругозор»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оценка уровня развития познавательной деятельности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C00000"/>
                </a:solidFill>
              </a:rPr>
              <a:t>Цель теста: </a:t>
            </a: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определение объема сведений о себе, своей семье, окружающим мире, а также способности к анализу и суждениям.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000240"/>
            <a:ext cx="707236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1. Назови свое имя, фамилию, отчество.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2. Назови фамилию, отчество родителей.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3. Ты девочка или мальчик? Кем будешь, когда </a:t>
            </a:r>
            <a:r>
              <a:rPr lang="ru-RU" sz="1200" dirty="0" err="1" smtClean="0">
                <a:solidFill>
                  <a:srgbClr val="0070C0"/>
                </a:solidFill>
                <a:latin typeface="Times New Roman, serif"/>
              </a:rPr>
              <a:t>вырастешь:мужчиной</a:t>
            </a: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 или женщиной?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4. У тебя есть брат, сестра, кто старше?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5. Сколько тебе лет? Сколько будет через год, два?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6. Сейчас утро, вечер (день или утро?)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7. Когда ты завтракаешь (утром или вечером?), </a:t>
            </a:r>
            <a:r>
              <a:rPr lang="ru-RU" sz="1200" dirty="0" err="1" smtClean="0">
                <a:solidFill>
                  <a:srgbClr val="0070C0"/>
                </a:solidFill>
                <a:latin typeface="Times New Roman, serif"/>
              </a:rPr>
              <a:t>обедаешь?Что</a:t>
            </a: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 бывает раньше обед или ужин, день или ночь?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8. Где ты живешь, назови свой домашний адрес?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9. Кем работают твои родители?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10. Ты любишь рисовать? Каково цвета этот карандаш(платье, книга?)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11. Какое сейчас время года, почему ты так считаешь?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786191"/>
            <a:ext cx="728667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12. Когда можно кататься на санках – зимой или летом?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13. Почему снег бывает зимой, а не летом?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14. Что делает почтальон (врач, учитель?)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15. Зачем в школе нужен звонок, парта?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16. Ты сам хочешь пойти в школу?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17. Покажи свой правый глаз, левое ухо? Зачем нам нужны глаза, уши?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18. Каких животных ты знаешь?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19. Каких птиц ты знаешь?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20. Кто больше, корова или коза?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21. Что больше 8 или 5? Посчитай от 3 до 6, от 9 до 2. </a:t>
            </a:r>
          </a:p>
          <a:p>
            <a:pPr marL="457200" indent="-457200">
              <a:lnSpc>
                <a:spcPct val="8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Times New Roman, serif"/>
              </a:rPr>
              <a:t>22. Что нужно сделать, если ломаешь чужую вещь?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3" y="1071546"/>
            <a:ext cx="43839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Анализ результатов: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357298"/>
            <a:ext cx="7000924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Каждый правильный ответ – 1 балл, правильный,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  но неполный ответ 0,5 балла.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Отдельно оцениваются следующие вопросы: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• 5 вопрос – ребенок вычислил, сколько ему будет лет – 1 балл, называет год с учетом месяцев – 3 балла (например мне 6 лет восемь месяцев, через год будет 7 лет и восемь месяцев)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8 вопрос – полный домашний адрес - 3 балла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15 вопрос – правильное применение школьной атрибутики – 1 балл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16 вопрос – положительный ответ – 1 балл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17 вопрос – правильный ответ – 3 балла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22 вопрос – правильный, адекватный ответ – 2 балла </a:t>
            </a:r>
          </a:p>
          <a:p>
            <a:pPr>
              <a:lnSpc>
                <a:spcPct val="80000"/>
              </a:lnSpc>
            </a:pPr>
            <a:endParaRPr lang="ru-RU" sz="1400" dirty="0" smtClean="0">
              <a:solidFill>
                <a:srgbClr val="0070C0"/>
              </a:solidFill>
              <a:latin typeface="Times New Roman, serif"/>
            </a:endParaRPr>
          </a:p>
          <a:p>
            <a:pPr>
              <a:lnSpc>
                <a:spcPct val="80000"/>
              </a:lnSpc>
            </a:pPr>
            <a:r>
              <a:rPr lang="ru-RU" sz="1600" dirty="0" smtClean="0">
                <a:solidFill>
                  <a:srgbClr val="C00000"/>
                </a:solidFill>
              </a:rPr>
              <a:t>Оценка результатов: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1600" dirty="0" smtClean="0">
                <a:solidFill>
                  <a:srgbClr val="C00000"/>
                </a:solidFill>
              </a:rPr>
              <a:t>Высокий </a:t>
            </a: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уровень – 24-29 баллов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Средний </a:t>
            </a: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уровень – 20-23,5 балла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Низкий</a:t>
            </a: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 уровень – от 19,5 и ниже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000108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, serif"/>
              </a:rPr>
              <a:t>Собирание разрезных картинок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Разрежьте картинку по одной из предлагаемых схем. Перемешайте полученные части и предложите ребенку собрать сломанную картинку. При этом не надо произносить название получаемого изображения.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57291" y="2285992"/>
            <a:ext cx="29289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C00000"/>
                </a:solidFill>
                <a:latin typeface="Times New Roman, serif"/>
              </a:rPr>
              <a:t>Вариант высокой трудности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2285992"/>
            <a:ext cx="22145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C00000"/>
                </a:solidFill>
                <a:latin typeface="Times New Roman, serif"/>
              </a:rPr>
              <a:t>Упрощенный вариант</a:t>
            </a:r>
          </a:p>
        </p:txBody>
      </p:sp>
      <p:pic>
        <p:nvPicPr>
          <p:cNvPr id="9" name="Picture 6" descr="Разрезная картинка 1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214414" y="2714620"/>
            <a:ext cx="2714644" cy="185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Разрезная картинка 2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643438" y="2714620"/>
            <a:ext cx="2741894" cy="187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1428736"/>
            <a:ext cx="355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Волевая </a:t>
            </a:r>
            <a:r>
              <a:rPr lang="ru-RU" dirty="0" smtClean="0">
                <a:solidFill>
                  <a:srgbClr val="C00000"/>
                </a:solidFill>
              </a:rPr>
              <a:t>готовность предполагает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7" y="1857364"/>
            <a:ext cx="62151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понимание ребенком, почему он идет в школу, важность обучения;</a:t>
            </a:r>
            <a:br>
              <a:rPr lang="ru-RU" sz="1400" dirty="0" smtClean="0">
                <a:solidFill>
                  <a:srgbClr val="0070C0"/>
                </a:solidFill>
                <a:latin typeface="Times New Roman, serif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наличие интереса к учению и получению новых знаний;</a:t>
            </a:r>
            <a:br>
              <a:rPr lang="ru-RU" sz="1400" dirty="0" smtClean="0">
                <a:solidFill>
                  <a:srgbClr val="0070C0"/>
                </a:solidFill>
                <a:latin typeface="Times New Roman, serif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способность ребенка выполнять задание, которое ему не совсем по душе, но этого требует учебная программа;</a:t>
            </a:r>
            <a:br>
              <a:rPr lang="ru-RU" sz="1400" dirty="0" smtClean="0">
                <a:solidFill>
                  <a:srgbClr val="0070C0"/>
                </a:solidFill>
                <a:latin typeface="Times New Roman, serif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, serif"/>
              </a:rPr>
              <a:t>• усидчивость – способность в течение определенного времени внимательно слушать взрослого и выполнять задания, не отвлекаясь на посторонние предметы и дела.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9" name="Picture 14" descr="77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643174" y="3786190"/>
            <a:ext cx="3195637" cy="2173287"/>
          </a:xfrm>
          <a:prstGeom prst="rect">
            <a:avLst/>
          </a:prstGeom>
          <a:noFill/>
          <a:ln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1071546"/>
            <a:ext cx="388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Тесты готовности ребенка к школе</a:t>
            </a:r>
            <a:r>
              <a:rPr lang="ru-RU" sz="1600" dirty="0" smtClean="0">
                <a:solidFill>
                  <a:schemeClr val="accent2"/>
                </a:solidFill>
              </a:rPr>
              <a:t>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500174"/>
            <a:ext cx="7072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ЭВС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тревожности Р.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Тэммл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М.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Дорки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В.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Амен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 «Выбери нужное лицо»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Данная методика используется для исследования тревожности ребенка по отношению к ряду типичных для него жизненных ситуаций общения с другими людьми. Определение степени тревожности раскрывает внутреннее отношение ребенка к определенной ситуации, дает косвенную информацию о характере взаимоотношений ребенка со сверстниками и взрослыми в семье, детском саду.</a:t>
            </a:r>
          </a:p>
          <a:p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3214686"/>
            <a:ext cx="2184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Цветовой тест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Люшера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3500438"/>
            <a:ext cx="714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Используется для оценки эмоционального состояния и уровня нервно-психической устойчивости; выявления 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внутриличностных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конфликтов и склонности к депрессивным состояниям и аффективным реакциям.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4214819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«Несуществующее животное»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4429132"/>
            <a:ext cx="78581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Изучает личностные особенности ребенка: уровень его активности, самооценку, уровень тревожности, наличие страхов, уверенность в своем положении, агрессивные тенденции нападающего или оборонительного характера, творческие способности и т.д.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662" y="5072074"/>
            <a:ext cx="1902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«Кактус»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8662" y="5357826"/>
            <a:ext cx="6357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Изучение состояния эмоциональной сферы ребенка, выявление наличия агрессии, ее направленности и интенсивности.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3286124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000108"/>
            <a:ext cx="6858048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зачитаю тебе  несколько предложений.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Если ты согласен, поставь + на листе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бумаги.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Когда я пойду в школу, у меня появится много новых друзей.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Мне интересно, какие у меня будут уроки.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Думаю, что буду приглашать на день рождения весь свой класс.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Мне хочется, чтобы урок был дольше, чем перемена.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Когда пойду в школу, буду хорошо учиться.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Мне интересно, что в школе предлагают на завтрак.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Самое лучшее в школьной жизни -это каникулы.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Кажется, в школе намного интереснее, чем в саду.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Мне очень хочется в школу, т.к. мои друзья тоже идут в школу.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10.Если было бы можно, я бы еще в Прош году пошел в школу.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3244334"/>
            <a:ext cx="38491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Оценка результатов: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500438"/>
            <a:ext cx="550071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Высокий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уровень- если ребенок поставил не менее 8 плюсов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уровень- от 4до 8 плюсов, ребенок хочет в школу, но она привлекает его своими 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внеучебными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сторонами. Если большее кол-во плюсов на первые 5 пунктов, то ребенок мечтает о новых друзьях и играх, если же на пункты от 6 до 10 – представление о школе сформировано, отношение положительное. </a:t>
            </a:r>
          </a:p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Низкий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уровень- от 0 до 3х плюсов. Ребенок не имеет представления о школе, не стремится к обучению.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103" name="AutoShape 7"/>
          <p:cNvSpPr>
            <a:spLocks noChangeAspect="1" noChangeArrowheads="1"/>
          </p:cNvSpPr>
          <p:nvPr/>
        </p:nvSpPr>
        <p:spPr bwMode="auto">
          <a:xfrm>
            <a:off x="0" y="457200"/>
            <a:ext cx="314325" cy="314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/>
          <p:cNvSpPr>
            <a:spLocks noChangeAspect="1" noChangeArrowheads="1"/>
          </p:cNvSpPr>
          <p:nvPr/>
        </p:nvSpPr>
        <p:spPr bwMode="auto">
          <a:xfrm>
            <a:off x="0" y="771525"/>
            <a:ext cx="314325" cy="314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AutoShape 5"/>
          <p:cNvSpPr>
            <a:spLocks noChangeAspect="1" noChangeArrowheads="1"/>
          </p:cNvSpPr>
          <p:nvPr/>
        </p:nvSpPr>
        <p:spPr bwMode="auto">
          <a:xfrm>
            <a:off x="0" y="1085850"/>
            <a:ext cx="314325" cy="314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/>
          <p:cNvSpPr>
            <a:spLocks noChangeAspect="1" noChangeArrowheads="1"/>
          </p:cNvSpPr>
          <p:nvPr/>
        </p:nvSpPr>
        <p:spPr bwMode="auto">
          <a:xfrm>
            <a:off x="0" y="1400175"/>
            <a:ext cx="314325" cy="314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9" name="AutoShape 3"/>
          <p:cNvSpPr>
            <a:spLocks noChangeAspect="1" noChangeArrowheads="1"/>
          </p:cNvSpPr>
          <p:nvPr/>
        </p:nvSpPr>
        <p:spPr bwMode="auto">
          <a:xfrm>
            <a:off x="0" y="1714500"/>
            <a:ext cx="314325" cy="314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1142984"/>
            <a:ext cx="63579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подготовки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выравнивание стартовых возможностей будущих первоклассников, чтобы у них не возникало стрессов, комплексов, чувства унижения, которые могут отбить желание учиться на все последующие годы. (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А.Фурсенко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71604" y="2928934"/>
            <a:ext cx="650085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 eaLnBrk="0" hangingPunct="0">
              <a:buFontTx/>
              <a:buChar char="•"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положительной  учебной мотивации ; 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основных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психических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необходимых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успешного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элементарных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математических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представлений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фонематического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ознакомление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основами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грамоты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мелкой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моторики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ручного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труда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изобразительной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0" hangingPunct="0">
              <a:buFontTx/>
              <a:buChar char="•"/>
            </a:pP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активной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1142984"/>
            <a:ext cx="57409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интеллектуальной готовности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428736"/>
            <a:ext cx="6929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«Диагностика уровня развития поступающих в начальную школу» Герхарда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Витцлака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928802"/>
            <a:ext cx="70723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«Лишний предмет»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Г.Айзенка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оценка образно-логического мышления, умственных операций анализа и синтеза.</a:t>
            </a:r>
          </a:p>
          <a:p>
            <a:pPr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«Нелепицы» 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выявление  особенностей познавательной деятельности ребёнка.</a:t>
            </a:r>
          </a:p>
          <a:p>
            <a:pPr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«Разложи фигуры по порядку»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Л.А. 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В.В. 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Холмовско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предпосылок  логического мышления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3500438"/>
            <a:ext cx="6429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Юлия </a:t>
            </a:r>
            <a:r>
              <a:rPr lang="ru-RU" b="1" dirty="0" err="1" smtClean="0">
                <a:solidFill>
                  <a:srgbClr val="7030A0"/>
                </a:solidFill>
              </a:rPr>
              <a:t>Бабошина</a:t>
            </a:r>
            <a:r>
              <a:rPr lang="ru-RU" b="1" dirty="0" smtClean="0">
                <a:solidFill>
                  <a:srgbClr val="7030A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Сборник диагностических методик познавательного развития детей дошкольного возраста (</a:t>
            </a:r>
            <a:r>
              <a:rPr lang="ru-RU" dirty="0" err="1" smtClean="0">
                <a:solidFill>
                  <a:srgbClr val="7030A0"/>
                </a:solidFill>
              </a:rPr>
              <a:t>Маам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en-US" dirty="0" err="1" smtClean="0">
                <a:solidFill>
                  <a:srgbClr val="7030A0"/>
                </a:solidFill>
              </a:rPr>
              <a:t>ru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76897" y="1000108"/>
            <a:ext cx="23902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Карта-характеристика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85860"/>
            <a:ext cx="7143800" cy="440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Построена в виде теста. Результаты обследования фиксируют (обводят кружочком) в карте-характеристике.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643050"/>
            <a:ext cx="6000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>
                <a:solidFill>
                  <a:srgbClr val="FF0000"/>
                </a:solidFill>
              </a:rPr>
              <a:t>Психологическая и социальная готовность к школе:</a:t>
            </a:r>
          </a:p>
          <a:p>
            <a:pPr marL="342900" indent="-342900"/>
            <a:endParaRPr lang="ru-RU" sz="1400" dirty="0" smtClean="0">
              <a:solidFill>
                <a:srgbClr val="FF0000"/>
              </a:solidFill>
            </a:endParaRPr>
          </a:p>
          <a:p>
            <a:pPr marL="342900" indent="-342900"/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5" y="1857364"/>
            <a:ext cx="522567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 Желание учиться в школе</a:t>
            </a:r>
          </a:p>
          <a:p>
            <a:pPr indent="-381000">
              <a:lnSpc>
                <a:spcPct val="80000"/>
              </a:lnSpc>
            </a:pPr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000240"/>
            <a:ext cx="4925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Б. Учебная мотивация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143116"/>
            <a:ext cx="6000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/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 Умение общаться, адекватно вести себя и реагировать на ситуацию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7225" y="2285992"/>
            <a:ext cx="540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 Организованность поведения.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2500306"/>
            <a:ext cx="7286676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средняя оценка уровня психологической и социальной готовности к школе: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среднего и средний – большинство показателей готовности оценивается 1-м уровнем.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среднего — большинство показателей готовности оценивается 2-м уровнем.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Низкий 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большинство показателей готовности оценивается 3-м уровнем.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214686"/>
            <a:ext cx="5929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400" dirty="0" smtClean="0">
                <a:solidFill>
                  <a:srgbClr val="FF0000"/>
                </a:solidFill>
              </a:rPr>
              <a:t>2.  Развитие школьно-значимых психофизиологических функций: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429000"/>
            <a:ext cx="600077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 Фонематический слух, артикуляционный аппарат;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571876"/>
            <a:ext cx="5005803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Б. Мелкие мышцы руки;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57224" y="3714752"/>
            <a:ext cx="6786610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 Пространственная ориентация, координация движений, телесная ловкость;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3857628"/>
            <a:ext cx="5825225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 Координация в системе «глаз — рука»;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4000504"/>
            <a:ext cx="5527837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81000">
              <a:lnSpc>
                <a:spcPct val="8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Д. Объем зрительного восприятия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00101" y="4143380"/>
            <a:ext cx="42564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4357694"/>
            <a:ext cx="73581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среднего и средний – большинство показателей готовности оценивается 1-м уровнем.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среднего — большинство показателей готовности оценивается 2-м уровнем.</a:t>
            </a:r>
            <a:b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Низкий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— большинство показателей готовности оценивается 3-м уровнем.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000108"/>
            <a:ext cx="55287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400" dirty="0" smtClean="0">
                <a:solidFill>
                  <a:srgbClr val="FF0000"/>
                </a:solidFill>
              </a:rPr>
              <a:t>3. Развитие познавательной деятельности: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3" y="1214422"/>
            <a:ext cx="43395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 Кругозор: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428736"/>
            <a:ext cx="45964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Развитие речи: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643050"/>
            <a:ext cx="7072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 Развитие познавательной активности, самостоятельности: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857365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 </a:t>
            </a:r>
            <a:r>
              <a:rPr lang="ru-RU" sz="1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интеллектуальных умений (анализа, сравнения, обобщения, установления закономерностей):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285992"/>
            <a:ext cx="53982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Д. Произвольность деятельности: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500306"/>
            <a:ext cx="47008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Е. Темп деятельности: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63" y="2786058"/>
            <a:ext cx="48991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средняя оценка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000373"/>
            <a:ext cx="71438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ru-RU" b="1" dirty="0" smtClean="0">
                <a:solidFill>
                  <a:schemeClr val="bg2"/>
                </a:solidFill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среднего и средний – большинство показателей готовности оценивается 1-м уровнем.</a:t>
            </a: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Ниже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среднего — большинство показателей готовности оценивается 2-м уровнем.</a:t>
            </a: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Низкий 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большинство показателей готовности оценивается 3-м уровнем.</a:t>
            </a: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низкий</a:t>
            </a:r>
            <a:r>
              <a:rPr lang="ru-RU" dirty="0" smtClean="0">
                <a:solidFill>
                  <a:schemeClr val="bg2"/>
                </a:solidFill>
              </a:rPr>
              <a:t> 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интеллектуальные умения оцениваются 4-м уровнем, при оценке большинства показателей 3-м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500174"/>
            <a:ext cx="2428892" cy="1500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42976" y="1000109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Психологически  не  готовый к школе </a:t>
            </a:r>
            <a:endParaRPr lang="ru-RU" sz="2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785926"/>
            <a:ext cx="2081499" cy="17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1508">
            <a:off x="6215074" y="3786190"/>
            <a:ext cx="2116137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097">
            <a:off x="714348" y="3929066"/>
            <a:ext cx="2071702" cy="208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2144537" cy="208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000372"/>
            <a:ext cx="3024187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1"/>
            <a:ext cx="9286908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000109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Психологически   готовый к школе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1428735"/>
            <a:ext cx="3357586" cy="157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500306"/>
            <a:ext cx="1978328" cy="278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428868"/>
            <a:ext cx="2139093" cy="271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000372"/>
            <a:ext cx="3155812" cy="177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верх 9"/>
          <p:cNvSpPr/>
          <p:nvPr/>
        </p:nvSpPr>
        <p:spPr>
          <a:xfrm>
            <a:off x="2786050" y="4857760"/>
            <a:ext cx="3071834" cy="1428760"/>
          </a:xfrm>
          <a:prstGeom prst="upArrow">
            <a:avLst>
              <a:gd name="adj1" fmla="val 50000"/>
              <a:gd name="adj2" fmla="val 4918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 smtClean="0"/>
              <a:t>Интеллектуальная готовность  </a:t>
            </a:r>
            <a:r>
              <a:rPr lang="ru-RU" sz="1100" b="1" dirty="0" smtClean="0">
                <a:solidFill>
                  <a:schemeClr val="tx1"/>
                </a:solidFill>
              </a:rPr>
              <a:t>Имеет широкий кругозор,  запас конкретных знаний и умений, умеет устанавливать закономерности</a:t>
            </a:r>
            <a:endParaRPr lang="ru-RU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171" name="Picture 3" descr="C:\Users\User\Desktop\фото нулешки\IMG_20180125_1824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88565">
            <a:off x="1202636" y="3956432"/>
            <a:ext cx="1462540" cy="1950053"/>
          </a:xfrm>
          <a:prstGeom prst="rect">
            <a:avLst/>
          </a:prstGeom>
          <a:noFill/>
        </p:spPr>
      </p:pic>
      <p:pic>
        <p:nvPicPr>
          <p:cNvPr id="7172" name="Picture 4" descr="C:\Users\User\Desktop\фото нулешки\IMG_20180312_121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00480">
            <a:off x="2984789" y="3406513"/>
            <a:ext cx="1350498" cy="1800664"/>
          </a:xfrm>
          <a:prstGeom prst="rect">
            <a:avLst/>
          </a:prstGeom>
          <a:noFill/>
        </p:spPr>
      </p:pic>
      <p:pic>
        <p:nvPicPr>
          <p:cNvPr id="7173" name="Picture 5" descr="C:\Users\User\Desktop\фото нулешки\IMG_20180315_175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928934"/>
            <a:ext cx="2000264" cy="1500198"/>
          </a:xfrm>
          <a:prstGeom prst="rect">
            <a:avLst/>
          </a:prstGeom>
          <a:noFill/>
        </p:spPr>
      </p:pic>
      <p:pic>
        <p:nvPicPr>
          <p:cNvPr id="7174" name="Picture 6" descr="C:\Users\User\Desktop\фото нулешки\IMG_20180315_1836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551423">
            <a:off x="5760135" y="1341343"/>
            <a:ext cx="2286016" cy="1714512"/>
          </a:xfrm>
          <a:prstGeom prst="rect">
            <a:avLst/>
          </a:prstGeom>
          <a:noFill/>
        </p:spPr>
      </p:pic>
      <p:pic>
        <p:nvPicPr>
          <p:cNvPr id="7175" name="Picture 7" descr="C:\Users\User\Desktop\фото нулешки\SAM_18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4500570"/>
            <a:ext cx="2540017" cy="1428760"/>
          </a:xfrm>
          <a:prstGeom prst="rect">
            <a:avLst/>
          </a:prstGeom>
          <a:noFill/>
        </p:spPr>
      </p:pic>
      <p:pic>
        <p:nvPicPr>
          <p:cNvPr id="7176" name="Picture 8" descr="C:\Users\User\Desktop\фото нулешки\SAM_183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1071546"/>
            <a:ext cx="1523990" cy="857244"/>
          </a:xfrm>
          <a:prstGeom prst="rect">
            <a:avLst/>
          </a:prstGeom>
          <a:noFill/>
        </p:spPr>
      </p:pic>
      <p:pic>
        <p:nvPicPr>
          <p:cNvPr id="7177" name="Picture 9" descr="C:\Users\User\Desktop\фото нулешки\IMG_20180125_18325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29023">
            <a:off x="3256306" y="1129149"/>
            <a:ext cx="1428954" cy="1905271"/>
          </a:xfrm>
          <a:prstGeom prst="rect">
            <a:avLst/>
          </a:prstGeom>
          <a:noFill/>
        </p:spPr>
      </p:pic>
      <p:pic>
        <p:nvPicPr>
          <p:cNvPr id="1026" name="Picture 2" descr="C:\Users\User\Desktop\фото нулешки\IMG_20180118_1828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115075">
            <a:off x="1000101" y="2143116"/>
            <a:ext cx="1785950" cy="133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4510"/>
            <a:ext cx="65722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274320" algn="just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Готовность к школе в современных условиях рассматривается, прежде всего, как готовность к школьному обучению или учебной деятельности. Этот подход обоснован взглядом на проблему со стороны периодизации психического развития ребенка и смены ведущих видов деятельности. Проблема психологической готовности к школьному обучению получает свою конкретизацию, как проблема смены ведущих типов деятельности, т.е. это переход от сюжетно-ролевых игр  к учебной деятельности 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1214422"/>
            <a:ext cx="250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b="1" dirty="0" smtClean="0">
                <a:solidFill>
                  <a:srgbClr val="FF0000"/>
                </a:solidFill>
              </a:rPr>
              <a:t>истема </a:t>
            </a:r>
            <a:r>
              <a:rPr lang="ru-RU" b="1" dirty="0">
                <a:solidFill>
                  <a:srgbClr val="FF0000"/>
                </a:solidFill>
              </a:rPr>
              <a:t>требований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571612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</a:rPr>
              <a:t>●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необходимость ответственного отношения к школе и учёбе, </a:t>
            </a:r>
            <a: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произвольность управления своим поведением, выполнения умственной работы, обеспечивающей сознательное усвоение знаний,</a:t>
            </a:r>
          </a:p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установление коммуникативных взаимоотношений с участниками образовательного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процесса.</a:t>
            </a:r>
          </a:p>
          <a:p>
            <a:pPr algn="just" eaLnBrk="0" hangingPunct="0"/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643314"/>
            <a:ext cx="67866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Проблемы </a:t>
            </a:r>
            <a:r>
              <a:rPr lang="ru-RU" b="1" dirty="0" err="1">
                <a:solidFill>
                  <a:srgbClr val="FF0000"/>
                </a:solidFill>
              </a:rPr>
              <a:t>предшкольной</a:t>
            </a:r>
            <a:r>
              <a:rPr lang="ru-RU" b="1" dirty="0">
                <a:solidFill>
                  <a:srgbClr val="FF0000"/>
                </a:solidFill>
              </a:rPr>
              <a:t> подготовки </a:t>
            </a:r>
          </a:p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</a:rPr>
              <a:t>●</a:t>
            </a:r>
            <a:r>
              <a:rPr lang="ru-RU" sz="1600" dirty="0" smtClean="0">
                <a:solidFill>
                  <a:srgbClr val="0070C0"/>
                </a:solidFill>
              </a:rPr>
              <a:t>мотивационная </a:t>
            </a:r>
            <a:r>
              <a:rPr lang="ru-RU" sz="1600" dirty="0">
                <a:solidFill>
                  <a:srgbClr val="0070C0"/>
                </a:solidFill>
              </a:rPr>
              <a:t>готовность</a:t>
            </a:r>
          </a:p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</a:rPr>
              <a:t>●</a:t>
            </a:r>
            <a:r>
              <a:rPr lang="ru-RU" sz="1600" dirty="0" smtClean="0">
                <a:solidFill>
                  <a:srgbClr val="0070C0"/>
                </a:solidFill>
              </a:rPr>
              <a:t>интеллектуальная </a:t>
            </a:r>
            <a:r>
              <a:rPr lang="ru-RU" sz="1600" dirty="0">
                <a:solidFill>
                  <a:srgbClr val="0070C0"/>
                </a:solidFill>
              </a:rPr>
              <a:t>готовность</a:t>
            </a:r>
          </a:p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</a:rPr>
              <a:t>●</a:t>
            </a:r>
            <a:r>
              <a:rPr lang="ru-RU" sz="1600" dirty="0" smtClean="0">
                <a:solidFill>
                  <a:srgbClr val="0070C0"/>
                </a:solidFill>
              </a:rPr>
              <a:t>волевая </a:t>
            </a:r>
            <a:r>
              <a:rPr lang="ru-RU" sz="1600" dirty="0">
                <a:solidFill>
                  <a:srgbClr val="0070C0"/>
                </a:solidFill>
              </a:rPr>
              <a:t>готовность</a:t>
            </a:r>
          </a:p>
          <a:p>
            <a:pPr algn="just" eaLnBrk="0" hangingPunct="0"/>
            <a:r>
              <a:rPr lang="ru-RU" sz="1200" dirty="0" smtClean="0">
                <a:solidFill>
                  <a:srgbClr val="0070C0"/>
                </a:solidFill>
              </a:rPr>
              <a:t>●</a:t>
            </a:r>
            <a:r>
              <a:rPr lang="ru-RU" sz="1600" dirty="0" smtClean="0">
                <a:solidFill>
                  <a:srgbClr val="0070C0"/>
                </a:solidFill>
              </a:rPr>
              <a:t>достаточный </a:t>
            </a:r>
            <a:r>
              <a:rPr lang="ru-RU" sz="1600" dirty="0">
                <a:solidFill>
                  <a:srgbClr val="0070C0"/>
                </a:solidFill>
              </a:rPr>
              <a:t>уровень развития зрительно-моторной координации.</a:t>
            </a:r>
          </a:p>
          <a:p>
            <a:endParaRPr lang="ru-RU" dirty="0"/>
          </a:p>
        </p:txBody>
      </p:sp>
      <p:pic>
        <p:nvPicPr>
          <p:cNvPr id="6149" name="Picture 5" descr="http://xn----btbecbefet3aerva3a1b.xn--p1ai/wp-content/uploads/2015/12/75ee11fb54c793f2f13153c2a01e39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3071834" cy="1919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7" y="1500175"/>
            <a:ext cx="67866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это наличие у детей желания учиться.</a:t>
            </a:r>
          </a:p>
          <a:p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4286256"/>
            <a:ext cx="62865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Складываются из: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положительных представлений о школе;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желание учиться в школе, чтобы узнать, уметь много нового;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сформированной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позиции школьника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2071678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группы мотивов учения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0419/000693c8-a5fe9511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429132"/>
            <a:ext cx="2363740" cy="177280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14414" y="2428868"/>
            <a:ext cx="67151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-широкие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социальные мотивы учения, или мотивы, связанные «с потребностями ребенка в общении с другими людьми, в их оценке и одобрении, с желаниями ученика занять определенное место в системе доступных ему общественных отношений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мотивы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связанные непосредственно с учебной деятельностью, или «познавательные интересы детей, потребность в интеллектуальной активности и в овладении новыми умениями, навыками и знаниями».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142984"/>
            <a:ext cx="54552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 мотивационной готовности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1428736"/>
            <a:ext cx="458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1714488"/>
            <a:ext cx="3937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1500174"/>
            <a:ext cx="6934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Oриентировочный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тест школьной зрелости»  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Йирасек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Ярослав.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1538" y="185736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Позволяет установить степень умственной зрелости ребенка для определения возможности поступления в школу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1538" y="2500306"/>
            <a:ext cx="72152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Предполагает рисунок мужской фигуры, подражание письменным буквам и срисовывание группы точек. Все три задания данного теста носят графический характер и направлены на определение развития тонкой моторики руки и зрительно-моторной координации. Включение в структуру теста рисунка мужской фигуры по памяти позволяет проводить ориентировочную оценку общего умственного развития ребенка, а также получить косвенную информацию о его личностных особенностях.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28662" y="1214422"/>
            <a:ext cx="707236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Задания.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Ребенку предлагают специальный бланк теста: лист нелинованной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бумаги величиной примерно с развернутый тетрадный лист, одна сторона которого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чистая (для выполнения задания ? 1), а другая разделена по горизонтали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две равные части (для выполнения заданий 2 и 3); в верхней половине слева помещен образец письменных букв, а справа оставлено место для его воспроизведения ребенком.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Аналогично в нижней половине слева помещен образец точек для воспроизведения,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 справа - свободное место. Выполнение теста начинается с рисования человека. 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N1. 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Здесь нарисуй какого-нибудь человека. Так, как ты это сумеешь.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﻿﻿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tudfiles.net/html/2706/426/html_Uc713Ryd5P.88IP/img-EmR34W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14686"/>
            <a:ext cx="2146939" cy="175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1214423"/>
            <a:ext cx="721523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N2.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Посмотри, здесь что-то написано.Ты еще не учился писать, но попробуй,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может быть, ты тоже сумеешь. Хорошенько посмотри, как это написано,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здесь, рядом (справа) на этом пустом месте, напиши тоже так.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1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Совершенно удовлетворительное (в смысле чтения) подражание написанному образцу. Буквы не достигают двойной величины образца. Начальная буква имеет явно заметную высоту большой буквы. Буквы хорошо соединены в три слова. Нельзя, чтобы над буквой отсутствовала точка (или над </a:t>
            </a:r>
            <a:r>
              <a:rPr lang="ru-RU" sz="1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). Переписанное предложение не отклоняется от горизонтальной линии более чем на 30°.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2. Еще разборчивое подражание написанному предложению. Величина букв и соблюдение горизонтальности не учитываются.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3. Очевидно расчленение минимально на две части. Можно разобрать по крайней мере четыре буквы образца.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 На образец похожи по крайней мере две буквы. Целое еще образует строчку "писания".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5. Черкание.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Рисунок 5" descr="https://studfiles.net/html/2706/426/html_Uc713Ryd5P.88IP/img-cnQkQj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00240"/>
            <a:ext cx="2740667" cy="135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30/62832/2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39628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/>
              <a:t>Задание N3.Срисовывание группы точек (рис. 3).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/>
              <a:t>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/>
          </a:p>
        </p:txBody>
      </p:sp>
      <p:pic>
        <p:nvPicPr>
          <p:cNvPr id="29697" name="Рисунок 15" descr="https://studfiles.net/html/2706/426/html_Uc713Ryd5P.88IP/img-bNKV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643050"/>
            <a:ext cx="2276471" cy="1214445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785786" y="3000372"/>
            <a:ext cx="735811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-3429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1.Почти совершенное подражание образцу. Мы допускаем только очень небольшое </a:t>
            </a:r>
          </a:p>
          <a:p>
            <a:pPr marR="0" lvl="0" indent="-3429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отклонение одной точки из ряда или столбца. Уменьшение рисунка допустимо, увеличение </a:t>
            </a:r>
          </a:p>
          <a:p>
            <a:pPr marR="0" lvl="0" indent="-3429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 должно быть больше, чем наполовину. Рисунок должен быть параллельным с образцом.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2. Количество и расположение точек должно отвечать образцу. Можно допустить отклонение даже трех точек на половину ширины промежутка между рядами или столбцами.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3. Целое по своему контуру похоже на образец. По высоте и ширине оно не превосходит его больше чем в два раза. Точки не должны быть в правильном количестве, но их не должно быть больше двадцати или меньше семи. Допускается любой поворот - даже на 180°.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 Рисунок по своему контуру уже не похож на образец, но он все еще состоит из точек. 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Величина рисунка и количество точек не имеют значения. Другие формы (линии) недопустимы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5. Черкание. 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/>
              <a:t>                               </a:t>
            </a:r>
            <a:r>
              <a:rPr lang="ru-RU" sz="1400" dirty="0" smtClean="0">
                <a:solidFill>
                  <a:srgbClr val="FF0000"/>
                </a:solidFill>
              </a:rPr>
              <a:t>Общий результат теста </a:t>
            </a:r>
            <a:r>
              <a:rPr lang="ru-RU" sz="1400" dirty="0" smtClean="0"/>
              <a:t>- 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это сумма баллов по отдельным заданиям.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142985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N3.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Срисовывание группы точек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1894</Words>
  <Application>Microsoft Office PowerPoint</Application>
  <PresentationFormat>Экран (4:3)</PresentationFormat>
  <Paragraphs>286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81</cp:revision>
  <dcterms:created xsi:type="dcterms:W3CDTF">2018-03-09T08:57:17Z</dcterms:created>
  <dcterms:modified xsi:type="dcterms:W3CDTF">2018-03-18T11:43:14Z</dcterms:modified>
</cp:coreProperties>
</file>