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9"/>
  </p:notesMasterIdLst>
  <p:sldIdLst>
    <p:sldId id="291" r:id="rId3"/>
    <p:sldId id="311" r:id="rId4"/>
    <p:sldId id="302" r:id="rId5"/>
    <p:sldId id="287" r:id="rId6"/>
    <p:sldId id="292" r:id="rId7"/>
    <p:sldId id="296" r:id="rId8"/>
    <p:sldId id="298" r:id="rId9"/>
    <p:sldId id="299" r:id="rId10"/>
    <p:sldId id="300" r:id="rId11"/>
    <p:sldId id="301" r:id="rId12"/>
    <p:sldId id="312" r:id="rId13"/>
    <p:sldId id="314" r:id="rId14"/>
    <p:sldId id="313" r:id="rId15"/>
    <p:sldId id="263" r:id="rId16"/>
    <p:sldId id="264" r:id="rId17"/>
    <p:sldId id="265" r:id="rId18"/>
    <p:sldId id="266" r:id="rId19"/>
    <p:sldId id="256" r:id="rId20"/>
    <p:sldId id="269" r:id="rId21"/>
    <p:sldId id="270" r:id="rId22"/>
    <p:sldId id="271" r:id="rId23"/>
    <p:sldId id="306" r:id="rId24"/>
    <p:sldId id="267" r:id="rId25"/>
    <p:sldId id="309" r:id="rId26"/>
    <p:sldId id="305" r:id="rId27"/>
    <p:sldId id="286" r:id="rId28"/>
  </p:sldIdLst>
  <p:sldSz cx="9144000" cy="6858000" type="screen4x3"/>
  <p:notesSz cx="6797675" cy="9926638"/>
  <p:custShowLst>
    <p:custShow name="Произвольный показ 1" id="0">
      <p:sldLst>
        <p:sld r:id="rId20"/>
        <p:sld r:id="rId16"/>
        <p:sld r:id="rId17"/>
        <p:sld r:id="rId18"/>
        <p:sld r:id="rId19"/>
        <p:sld r:id="rId25"/>
        <p:sld r:id="rId21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990033"/>
    <a:srgbClr val="FF9900"/>
    <a:srgbClr val="0000CC"/>
    <a:srgbClr val="000000"/>
    <a:srgbClr val="0000FF"/>
    <a:srgbClr val="66FF66"/>
    <a:srgbClr val="00FF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1" autoAdjust="0"/>
  </p:normalViewPr>
  <p:slideViewPr>
    <p:cSldViewPr>
      <p:cViewPr>
        <p:scale>
          <a:sx n="66" d="100"/>
          <a:sy n="66" d="100"/>
        </p:scale>
        <p:origin x="-150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52A0B12-8334-4D4F-AF22-05771C581195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F5E7979-55A5-4515-A73B-9175669A5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15B84-70C6-4B56-B6EC-61ECE2DAD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337E3-CFF2-4E08-8D50-828BC4C58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AA3B9-B11E-45A3-87C2-074CCA098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22E1-A4C2-4355-B992-E9D757B19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98B49-0FFF-4C1F-BE96-B955DF10DF92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82DAB-0A72-4C58-8382-7E8CB1134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3DB1B-E231-4A71-AEE4-F36464B5E4FF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13D95-D3F1-455D-AF77-97C61DF1B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77483-3FBF-422C-B726-EF133C463A09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A8683-1E1C-42EC-8714-F76DC98E9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07645-35F0-413D-9A49-8E5FF93BADB0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810B5-F7BD-4BF0-AB5B-0D63A9F72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6356A-0BE1-49BF-95D8-3002D8981739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6314B-5735-4D04-B563-55A99E6C0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BFF6F-05A7-4635-8F38-38D0891C94AC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1B16D-FC38-42B8-A2BA-6C465CEC3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AA3D0-1A2D-4309-92E4-03A979501E46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5A9B1-36A5-457B-B9D8-CB93787B5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7A993-C61A-4C55-AA8C-7A04D77D4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DE608-F68A-474E-A483-EAD10FF09D68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7ED81-4D14-4EE1-A167-0314335C3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1B88F-A576-4A1A-9A06-777EE66860D9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D48E-106E-4533-9F7B-FBCE7FAD1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42068-B144-4B22-B004-D5E216C92571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640F9-9DB3-4093-894B-38AA4422A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D020C-0427-4327-AA3B-F77F6007D8AC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0D7DC-E0E2-44B8-A772-979CAE6C5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34D2B-DD7C-474B-877B-509B5B2DC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5C5E6-E1A0-4A28-BE93-112F4EA8B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DDE2F-1791-4A4D-A05A-849BA7A30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44454-FDA2-422E-9FFA-C34CD0A2E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C9EA4-C702-4B4D-8BE5-E3D713732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9ED81-676F-48D3-88A7-D4231CAF4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7106-3FCE-4165-9B0D-6574ED35C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77D8F-A098-4DAA-A902-6D76F8D35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B7A1C158-0CB3-4C83-87F0-F5E3AB19A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66F4143-D88D-4CDE-B680-28D3C9B36AC5}" type="datetimeFigureOut">
              <a:rPr lang="ru-RU"/>
              <a:pPr>
                <a:defRPr/>
              </a:pPr>
              <a:t>12.04.2018</a:t>
            </a:fld>
            <a:endParaRPr lang="ru-RU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5FC3EE09-27D5-4797-AF45-53F099F57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6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/>
          </p:nvPr>
        </p:nvSpPr>
        <p:spPr>
          <a:xfrm>
            <a:off x="457200" y="188913"/>
            <a:ext cx="8229600" cy="5851525"/>
          </a:xfrm>
        </p:spPr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6147" name="Picture 4" descr="Картинки по запросу времена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9185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86116" y="4357694"/>
            <a:ext cx="56435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</a:rPr>
              <a:t>Власенко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</a:rPr>
              <a:t>Светлана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Расимовна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учитель английского языка</a:t>
            </a: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МБОУ СОШ №4 </a:t>
            </a:r>
          </a:p>
          <a:p>
            <a:pPr algn="r"/>
            <a:r>
              <a:rPr lang="ru-RU" sz="2000" b="1" dirty="0" err="1" smtClean="0">
                <a:solidFill>
                  <a:srgbClr val="FFFF00"/>
                </a:solidFill>
              </a:rPr>
              <a:t>г.Слюдянка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Иркутская область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0" y="274638"/>
            <a:ext cx="9144000" cy="5851525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This is the season</a:t>
            </a:r>
            <a:endParaRPr lang="ru-RU" sz="48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 algn="ctr">
              <a:buFontTx/>
              <a:buNone/>
              <a:defRPr/>
            </a:pP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When fruits are sweet</a:t>
            </a:r>
            <a:endParaRPr lang="ru-RU" sz="48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 algn="ctr">
              <a:buFontTx/>
              <a:buNone/>
              <a:defRPr/>
            </a:pP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The trees are yellow and red</a:t>
            </a:r>
            <a:endParaRPr lang="ru-RU" sz="48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 algn="ctr">
              <a:buFontTx/>
              <a:buNone/>
              <a:defRPr/>
            </a:pP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When school-friends meet.</a:t>
            </a:r>
            <a:endParaRPr lang="ru-RU" sz="48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8501122" cy="596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714744" y="3357562"/>
            <a:ext cx="1655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year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03546" y="4000504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autumn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8" y="242886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summer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4000504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spring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2428868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winter</a:t>
            </a:r>
            <a:endParaRPr lang="ru-RU" sz="2800" b="1" dirty="0">
              <a:solidFill>
                <a:srgbClr val="0000CC"/>
              </a:solidFill>
            </a:endParaRPr>
          </a:p>
        </p:txBody>
      </p:sp>
      <p:pic>
        <p:nvPicPr>
          <p:cNvPr id="8" name="Рисунок 56" descr="Посмотреть но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5000636"/>
            <a:ext cx="1143000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8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857224" y="500042"/>
            <a:ext cx="2000264" cy="874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April 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6000760" y="357166"/>
            <a:ext cx="2681289" cy="931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August  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0" name="WordArt 12"/>
          <p:cNvSpPr>
            <a:spLocks noChangeArrowheads="1" noChangeShapeType="1" noTextEdit="1"/>
          </p:cNvSpPr>
          <p:nvPr/>
        </p:nvSpPr>
        <p:spPr bwMode="auto">
          <a:xfrm>
            <a:off x="3143240" y="1285860"/>
            <a:ext cx="25193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December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1" name="WordArt 13"/>
          <p:cNvSpPr>
            <a:spLocks noChangeArrowheads="1" noChangeShapeType="1" noTextEdit="1"/>
          </p:cNvSpPr>
          <p:nvPr/>
        </p:nvSpPr>
        <p:spPr bwMode="auto">
          <a:xfrm>
            <a:off x="642910" y="3643314"/>
            <a:ext cx="2687638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February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2" name="WordArt 14"/>
          <p:cNvSpPr>
            <a:spLocks noChangeArrowheads="1" noChangeShapeType="1" noTextEdit="1"/>
          </p:cNvSpPr>
          <p:nvPr/>
        </p:nvSpPr>
        <p:spPr bwMode="auto">
          <a:xfrm>
            <a:off x="714348" y="5000636"/>
            <a:ext cx="2057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January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3" name="WordArt 15"/>
          <p:cNvSpPr>
            <a:spLocks noChangeArrowheads="1" noChangeShapeType="1" noTextEdit="1"/>
          </p:cNvSpPr>
          <p:nvPr/>
        </p:nvSpPr>
        <p:spPr bwMode="auto">
          <a:xfrm>
            <a:off x="3929058" y="5857892"/>
            <a:ext cx="1357322" cy="757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July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5" name="WordArt 17"/>
          <p:cNvSpPr>
            <a:spLocks noChangeArrowheads="1" noChangeShapeType="1" noTextEdit="1"/>
          </p:cNvSpPr>
          <p:nvPr/>
        </p:nvSpPr>
        <p:spPr bwMode="auto">
          <a:xfrm>
            <a:off x="3714744" y="2857496"/>
            <a:ext cx="17526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June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6" name="WordArt 18"/>
          <p:cNvSpPr>
            <a:spLocks noChangeArrowheads="1" noChangeShapeType="1" noTextEdit="1"/>
          </p:cNvSpPr>
          <p:nvPr/>
        </p:nvSpPr>
        <p:spPr bwMode="auto">
          <a:xfrm>
            <a:off x="6643702" y="2285992"/>
            <a:ext cx="19050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March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7" name="WordArt 19"/>
          <p:cNvSpPr>
            <a:spLocks noChangeArrowheads="1" noChangeShapeType="1" noTextEdit="1"/>
          </p:cNvSpPr>
          <p:nvPr/>
        </p:nvSpPr>
        <p:spPr bwMode="auto">
          <a:xfrm>
            <a:off x="785786" y="2143116"/>
            <a:ext cx="1519238" cy="871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May 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8" name="WordArt 20"/>
          <p:cNvSpPr>
            <a:spLocks noChangeArrowheads="1" noChangeShapeType="1" noTextEdit="1"/>
          </p:cNvSpPr>
          <p:nvPr/>
        </p:nvSpPr>
        <p:spPr bwMode="auto">
          <a:xfrm>
            <a:off x="6143636" y="3714752"/>
            <a:ext cx="2700337" cy="871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November 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49" name="WordArt 21"/>
          <p:cNvSpPr>
            <a:spLocks noChangeArrowheads="1" noChangeShapeType="1" noTextEdit="1"/>
          </p:cNvSpPr>
          <p:nvPr/>
        </p:nvSpPr>
        <p:spPr bwMode="auto">
          <a:xfrm>
            <a:off x="3714744" y="4500570"/>
            <a:ext cx="20574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October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550" name="WordArt 22"/>
          <p:cNvSpPr>
            <a:spLocks noChangeArrowheads="1" noChangeShapeType="1" noTextEdit="1"/>
          </p:cNvSpPr>
          <p:nvPr/>
        </p:nvSpPr>
        <p:spPr bwMode="auto">
          <a:xfrm>
            <a:off x="6215074" y="5357826"/>
            <a:ext cx="2633650" cy="8286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+mn-lt"/>
              </a:rPr>
              <a:t>September</a:t>
            </a:r>
            <a:endParaRPr lang="ru-RU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90033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  <p:bldP spid="22545" grpId="0" animBg="1"/>
      <p:bldP spid="22546" grpId="0" animBg="1"/>
      <p:bldP spid="22547" grpId="0" animBg="1"/>
      <p:bldP spid="22548" grpId="0" animBg="1"/>
      <p:bldP spid="22549" grpId="0" animBg="1"/>
      <p:bldP spid="225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0" y="1"/>
            <a:ext cx="9144000" cy="2286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Названия месяцев в английском языке </a:t>
            </a:r>
            <a:endParaRPr kumimoji="0" lang="en-US" sz="48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sng" strike="noStrike" kern="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всегда пишутся с заглавной буквы!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643182"/>
            <a:ext cx="2214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2800" b="1" i="1" u="sng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  <a:r>
              <a:rPr lang="en-US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275958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Mike likes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June</a:t>
            </a: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July</a:t>
            </a: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Do you like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October</a:t>
            </a: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defRPr/>
            </a:pP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My birthday is  in 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December</a:t>
            </a:r>
            <a:r>
              <a:rPr lang="en-US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rgbClr val="3366FF"/>
                </a:solidFill>
                <a:latin typeface="Arial Black" pitchFamily="34" charset="0"/>
              </a:rPr>
              <a:t>Winter months are</a:t>
            </a:r>
            <a:endParaRPr lang="ru-RU" sz="4000" smtClean="0">
              <a:solidFill>
                <a:srgbClr val="3366FF"/>
              </a:solidFill>
            </a:endParaRP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682750"/>
            <a:ext cx="8424862" cy="5175250"/>
          </a:xfrm>
          <a:noFill/>
        </p:spPr>
      </p:pic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468313" y="1412875"/>
            <a:ext cx="4537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5400">
                <a:latin typeface="Monotype Corsiva" pitchFamily="66" charset="0"/>
              </a:rPr>
              <a:t> </a:t>
            </a:r>
            <a:r>
              <a:rPr lang="en-US" sz="6000">
                <a:latin typeface="Arial Black" pitchFamily="34" charset="0"/>
              </a:rPr>
              <a:t>December</a:t>
            </a:r>
            <a:r>
              <a:rPr lang="en-US" sz="6000" b="1"/>
              <a:t> </a:t>
            </a: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2411413" y="3433763"/>
            <a:ext cx="41052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0" b="1">
                <a:latin typeface="Monotype Corsiva" pitchFamily="66" charset="0"/>
              </a:rPr>
              <a:t> </a:t>
            </a:r>
            <a:r>
              <a:rPr lang="ru-RU" sz="6000">
                <a:latin typeface="Arial Black" pitchFamily="34" charset="0"/>
              </a:rPr>
              <a:t>January </a:t>
            </a:r>
          </a:p>
        </p:txBody>
      </p:sp>
      <p:sp>
        <p:nvSpPr>
          <p:cNvPr id="18438" name="Rectangle 7"/>
          <p:cNvSpPr>
            <a:spLocks noChangeArrowheads="1"/>
          </p:cNvSpPr>
          <p:nvPr/>
        </p:nvSpPr>
        <p:spPr bwMode="auto">
          <a:xfrm>
            <a:off x="4211638" y="4770438"/>
            <a:ext cx="43926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6000">
                <a:latin typeface="Arial Black" pitchFamily="34" charset="0"/>
              </a:rPr>
              <a:t>February</a:t>
            </a:r>
            <a:r>
              <a:rPr lang="ru-RU" sz="6000" b="1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latin typeface="Arial Black" pitchFamily="34" charset="0"/>
              </a:rPr>
              <a:t>Spring  months are</a:t>
            </a:r>
            <a:endParaRPr lang="ru-RU" sz="6000" smtClean="0">
              <a:latin typeface="Arial Black" pitchFamily="34" charset="0"/>
            </a:endParaRPr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557338"/>
            <a:ext cx="7777163" cy="4981575"/>
          </a:xfrm>
          <a:noFill/>
        </p:spPr>
      </p:pic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684213" y="2205038"/>
            <a:ext cx="3600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6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March</a:t>
            </a:r>
            <a:endParaRPr lang="en-US" sz="6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3348038" y="3530600"/>
            <a:ext cx="3168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6000" dirty="0" smtClean="0">
                <a:solidFill>
                  <a:srgbClr val="FF6600"/>
                </a:solidFill>
                <a:latin typeface="Arial Black" pitchFamily="34" charset="0"/>
              </a:rPr>
              <a:t>A</a:t>
            </a:r>
            <a:r>
              <a:rPr lang="en-US" sz="6000" dirty="0" err="1" smtClean="0">
                <a:solidFill>
                  <a:srgbClr val="FF6600"/>
                </a:solidFill>
                <a:latin typeface="Arial Black" pitchFamily="34" charset="0"/>
              </a:rPr>
              <a:t>pril</a:t>
            </a:r>
            <a:r>
              <a:rPr lang="ru-RU" sz="6000" dirty="0" smtClean="0">
                <a:latin typeface="Arial Black" pitchFamily="34" charset="0"/>
              </a:rPr>
              <a:t> 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18438" name="Rectangle 7"/>
          <p:cNvSpPr>
            <a:spLocks noChangeArrowheads="1"/>
          </p:cNvSpPr>
          <p:nvPr/>
        </p:nvSpPr>
        <p:spPr bwMode="auto">
          <a:xfrm>
            <a:off x="5795963" y="4751388"/>
            <a:ext cx="2447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6000" dirty="0" smtClean="0">
                <a:solidFill>
                  <a:srgbClr val="FF6600"/>
                </a:solidFill>
                <a:latin typeface="Arial Black" pitchFamily="34" charset="0"/>
              </a:rPr>
              <a:t>M</a:t>
            </a:r>
            <a:r>
              <a:rPr lang="en-US" sz="6000" dirty="0" smtClean="0">
                <a:solidFill>
                  <a:srgbClr val="FF6600"/>
                </a:solidFill>
                <a:latin typeface="Arial Black" pitchFamily="34" charset="0"/>
              </a:rPr>
              <a:t>ay</a:t>
            </a:r>
            <a:endParaRPr lang="ru-RU" sz="6000" dirty="0">
              <a:solidFill>
                <a:srgbClr val="FF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6868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rgbClr val="FF0000"/>
                </a:solidFill>
                <a:latin typeface="Arial Black" pitchFamily="34" charset="0"/>
              </a:rPr>
              <a:t>Summer months are</a:t>
            </a:r>
            <a:endParaRPr lang="ru-RU" sz="6000" b="1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628775"/>
            <a:ext cx="8497887" cy="4584700"/>
          </a:xfrm>
          <a:noFill/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331913" y="2070100"/>
            <a:ext cx="272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6000" dirty="0">
                <a:latin typeface="Arial Black" pitchFamily="34" charset="0"/>
              </a:rPr>
              <a:t> </a:t>
            </a:r>
            <a:r>
              <a:rPr lang="ru-RU" sz="6000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June</a:t>
            </a:r>
            <a:r>
              <a:rPr lang="ru-RU" sz="6000" dirty="0">
                <a:solidFill>
                  <a:srgbClr val="FF33CC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 rot="10846980" flipV="1">
            <a:off x="3132138" y="3357563"/>
            <a:ext cx="23764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July</a:t>
            </a:r>
            <a:r>
              <a:rPr lang="en-US" dirty="0">
                <a:solidFill>
                  <a:srgbClr val="F71A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4500563" y="4640263"/>
            <a:ext cx="32400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August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9144000" cy="1143000"/>
          </a:xfrm>
        </p:spPr>
        <p:txBody>
          <a:bodyPr/>
          <a:lstStyle/>
          <a:p>
            <a:pPr algn="l" eaLnBrk="1" hangingPunct="1"/>
            <a:r>
              <a:rPr lang="en-US" sz="6000" b="1" smtClean="0">
                <a:latin typeface="Arial Black" pitchFamily="34" charset="0"/>
              </a:rPr>
              <a:t>Autumn months are</a:t>
            </a:r>
            <a:endParaRPr lang="ru-RU" sz="6000" b="1" smtClean="0">
              <a:latin typeface="Arial Black" pitchFamily="34" charset="0"/>
            </a:endParaRPr>
          </a:p>
        </p:txBody>
      </p:sp>
      <p:pic>
        <p:nvPicPr>
          <p:cNvPr id="2150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>
          <a:xfrm>
            <a:off x="466725" y="1412875"/>
            <a:ext cx="8353425" cy="5111750"/>
          </a:xfrm>
          <a:noFill/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395288" y="1317625"/>
            <a:ext cx="48974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0">
                <a:latin typeface="Arial Black" pitchFamily="34" charset="0"/>
              </a:rPr>
              <a:t> </a:t>
            </a:r>
            <a:r>
              <a:rPr lang="en-US" sz="6000">
                <a:solidFill>
                  <a:srgbClr val="07E34B"/>
                </a:solidFill>
                <a:latin typeface="Arial Black" pitchFamily="34" charset="0"/>
              </a:rPr>
              <a:t>September</a:t>
            </a:r>
            <a:r>
              <a:rPr lang="en-US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468313" y="3644900"/>
            <a:ext cx="51133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>
                <a:solidFill>
                  <a:schemeClr val="accent3">
                    <a:lumMod val="25000"/>
                  </a:schemeClr>
                </a:solidFill>
                <a:latin typeface="Arial Black" pitchFamily="34" charset="0"/>
              </a:rPr>
              <a:t>October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2339975" y="4941888"/>
            <a:ext cx="74072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dirty="0">
                <a:solidFill>
                  <a:schemeClr val="accent3">
                    <a:lumMod val="25000"/>
                  </a:schemeClr>
                </a:solidFill>
                <a:latin typeface="Arial Black" pitchFamily="34" charset="0"/>
              </a:rPr>
              <a:t>November </a:t>
            </a:r>
          </a:p>
        </p:txBody>
      </p:sp>
      <p:sp>
        <p:nvSpPr>
          <p:cNvPr id="21511" name="Rectangle 5"/>
          <p:cNvSpPr>
            <a:spLocks noChangeArrowheads="1"/>
          </p:cNvSpPr>
          <p:nvPr/>
        </p:nvSpPr>
        <p:spPr bwMode="auto">
          <a:xfrm>
            <a:off x="395288" y="1341438"/>
            <a:ext cx="48974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0">
                <a:latin typeface="Arial Black" pitchFamily="34" charset="0"/>
              </a:rPr>
              <a:t> </a:t>
            </a:r>
            <a:r>
              <a:rPr lang="en-US" sz="6000">
                <a:solidFill>
                  <a:srgbClr val="07E34B"/>
                </a:solidFill>
                <a:latin typeface="Arial Black" pitchFamily="34" charset="0"/>
              </a:rPr>
              <a:t>September</a:t>
            </a:r>
            <a:r>
              <a:rPr lang="en-US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20488" name="Rectangle 5"/>
          <p:cNvSpPr>
            <a:spLocks noChangeArrowheads="1"/>
          </p:cNvSpPr>
          <p:nvPr/>
        </p:nvSpPr>
        <p:spPr bwMode="auto">
          <a:xfrm>
            <a:off x="395288" y="1268413"/>
            <a:ext cx="48974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6000" dirty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September</a:t>
            </a:r>
            <a:r>
              <a:rPr 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9144000" cy="83661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3333FF"/>
                </a:solidFill>
                <a:latin typeface="Arial Black" pitchFamily="34" charset="0"/>
              </a:rPr>
              <a:t>What are winter  months?</a:t>
            </a:r>
            <a:endParaRPr lang="ru-RU" smtClean="0">
              <a:solidFill>
                <a:srgbClr val="3333FF"/>
              </a:solidFill>
              <a:latin typeface="Arial Black" pitchFamily="34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165850"/>
            <a:ext cx="8964613" cy="6921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3600" smtClean="0">
                <a:solidFill>
                  <a:srgbClr val="7030A0"/>
                </a:solidFill>
                <a:latin typeface="Arial Black" pitchFamily="34" charset="0"/>
              </a:rPr>
              <a:t>Winter</a:t>
            </a:r>
            <a:r>
              <a:rPr lang="en-US" smtClean="0">
                <a:solidFill>
                  <a:srgbClr val="7030A0"/>
                </a:solidFill>
                <a:latin typeface="Arial Black" pitchFamily="34" charset="0"/>
              </a:rPr>
              <a:t> months are…</a:t>
            </a:r>
            <a:endParaRPr lang="ru-RU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4341" name="Picture 8" descr="167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7" descr="Snowflak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1268413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7" descr="Snowflak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341438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Рисунок 7" descr="Snowflak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119697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5" descr="tree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500438"/>
            <a:ext cx="10096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Рисунок 12" descr="0_santa32c4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4868863"/>
            <a:ext cx="192246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Рисунок 10" descr="snowglobe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4005263"/>
            <a:ext cx="188912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-315913"/>
            <a:ext cx="8388350" cy="1223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4000" smtClean="0">
                <a:latin typeface="Arial Black" pitchFamily="34" charset="0"/>
              </a:rPr>
              <a:t>    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4000" smtClean="0">
                <a:latin typeface="Arial Black" pitchFamily="34" charset="0"/>
              </a:rPr>
              <a:t>   </a:t>
            </a:r>
            <a:r>
              <a:rPr lang="en-US" sz="2000" smtClean="0">
                <a:latin typeface="Times New Roman" pitchFamily="18" charset="0"/>
              </a:rPr>
              <a:t> </a:t>
            </a:r>
            <a:r>
              <a:rPr lang="en-US" sz="4000" smtClean="0">
                <a:solidFill>
                  <a:srgbClr val="07E34B"/>
                </a:solidFill>
                <a:latin typeface="Arial Black" pitchFamily="34" charset="0"/>
              </a:rPr>
              <a:t>What are spring months?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4000" smtClean="0">
              <a:latin typeface="Arial Black" pitchFamily="34" charset="0"/>
            </a:endParaRPr>
          </a:p>
        </p:txBody>
      </p:sp>
      <p:sp>
        <p:nvSpPr>
          <p:cNvPr id="23556" name="Rectangle 11"/>
          <p:cNvSpPr>
            <a:spLocks noChangeArrowheads="1"/>
          </p:cNvSpPr>
          <p:nvPr/>
        </p:nvSpPr>
        <p:spPr bwMode="auto">
          <a:xfrm>
            <a:off x="1403350" y="6165850"/>
            <a:ext cx="67691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3600">
                <a:solidFill>
                  <a:srgbClr val="FF9900"/>
                </a:solidFill>
                <a:latin typeface="Arial Black" pitchFamily="34" charset="0"/>
              </a:rPr>
              <a:t>Spring months are…</a:t>
            </a:r>
            <a:endParaRPr lang="ru-RU" sz="3600">
              <a:solidFill>
                <a:srgbClr val="FF9900"/>
              </a:solidFill>
              <a:latin typeface="Arial Black" pitchFamily="34" charset="0"/>
            </a:endParaRPr>
          </a:p>
        </p:txBody>
      </p:sp>
      <p:pic>
        <p:nvPicPr>
          <p:cNvPr id="23557" name="Рисунок 4" descr="sun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1013" y="0"/>
            <a:ext cx="10429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6" descr="bird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0"/>
            <a:ext cx="11874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268413"/>
            <a:ext cx="8280400" cy="478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/>
          </p:nvPr>
        </p:nvSpPr>
        <p:spPr>
          <a:xfrm>
            <a:off x="457200" y="188913"/>
            <a:ext cx="8229600" cy="5851525"/>
          </a:xfrm>
        </p:spPr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6147" name="Picture 4" descr="Картинки по запросу времена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9185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500034" y="2078022"/>
            <a:ext cx="8286808" cy="1851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omic Sans MS"/>
              </a:rPr>
              <a:t>a season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FFFF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7E34B"/>
                </a:solidFill>
                <a:latin typeface="Arial Black" pitchFamily="34" charset="0"/>
              </a:rPr>
              <a:t/>
            </a:r>
            <a:br>
              <a:rPr lang="en-US" smtClean="0">
                <a:solidFill>
                  <a:srgbClr val="07E34B"/>
                </a:solidFill>
                <a:latin typeface="Arial Black" pitchFamily="34" charset="0"/>
              </a:rPr>
            </a:br>
            <a:r>
              <a:rPr lang="en-US" smtClean="0">
                <a:solidFill>
                  <a:srgbClr val="07E34B"/>
                </a:solidFill>
                <a:latin typeface="Arial Black" pitchFamily="34" charset="0"/>
              </a:rPr>
              <a:t/>
            </a:r>
            <a:br>
              <a:rPr lang="en-US" smtClean="0">
                <a:solidFill>
                  <a:srgbClr val="07E34B"/>
                </a:solidFill>
                <a:latin typeface="Arial Black" pitchFamily="34" charset="0"/>
              </a:rPr>
            </a:br>
            <a:r>
              <a:rPr lang="en-US" smtClean="0">
                <a:solidFill>
                  <a:srgbClr val="07E34B"/>
                </a:solidFill>
                <a:latin typeface="Arial Black" pitchFamily="34" charset="0"/>
              </a:rPr>
              <a:t>What are summer months?</a:t>
            </a:r>
            <a:br>
              <a:rPr lang="en-US" smtClean="0">
                <a:solidFill>
                  <a:srgbClr val="07E34B"/>
                </a:solidFill>
                <a:latin typeface="Arial Black" pitchFamily="34" charset="0"/>
              </a:rPr>
            </a:br>
            <a:r>
              <a:rPr lang="ru-RU" smtClean="0">
                <a:latin typeface="Arial Black" pitchFamily="34" charset="0"/>
              </a:rPr>
              <a:t/>
            </a:r>
            <a:br>
              <a:rPr lang="ru-RU" smtClean="0">
                <a:latin typeface="Arial Black" pitchFamily="34" charset="0"/>
              </a:rPr>
            </a:br>
            <a:endParaRPr lang="ru-RU" smtClean="0">
              <a:latin typeface="Arial Black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165850"/>
            <a:ext cx="9036050" cy="6921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600" smtClean="0">
                <a:solidFill>
                  <a:srgbClr val="F71A09"/>
                </a:solidFill>
                <a:latin typeface="Arial Black" pitchFamily="34" charset="0"/>
              </a:rPr>
              <a:t>Summer months are…</a:t>
            </a:r>
            <a:endParaRPr lang="ru-RU" sz="3600" smtClean="0">
              <a:solidFill>
                <a:srgbClr val="F71A09"/>
              </a:solidFill>
              <a:latin typeface="Arial Black" pitchFamily="34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9144000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412875"/>
            <a:ext cx="50482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412875"/>
            <a:ext cx="4222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255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7732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1255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700213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7732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1255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341438"/>
            <a:ext cx="4222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Рисунок 17" descr="bee_2asm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28775"/>
            <a:ext cx="4222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Рисунок 7" descr="Sun_covered_cloud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981075"/>
            <a:ext cx="3929062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12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00892" y="1133467"/>
            <a:ext cx="2232438" cy="17859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4593" name="Рисунок 8" descr="valrose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4076700"/>
            <a:ext cx="2276475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964613" cy="76517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33CC"/>
                </a:solidFill>
                <a:latin typeface="Arial Black" pitchFamily="34" charset="0"/>
              </a:rPr>
              <a:t>What are autumn months?</a:t>
            </a:r>
            <a:r>
              <a:rPr lang="en-US" smtClean="0">
                <a:solidFill>
                  <a:srgbClr val="07E34B"/>
                </a:solidFill>
                <a:latin typeface="Arial Black" pitchFamily="34" charset="0"/>
              </a:rPr>
              <a:t/>
            </a:r>
            <a:br>
              <a:rPr lang="en-US" smtClean="0">
                <a:solidFill>
                  <a:srgbClr val="07E34B"/>
                </a:solidFill>
                <a:latin typeface="Arial Black" pitchFamily="34" charset="0"/>
              </a:rPr>
            </a:br>
            <a:endParaRPr lang="ru-RU" smtClean="0">
              <a:solidFill>
                <a:srgbClr val="07E34B"/>
              </a:solidFill>
              <a:latin typeface="Arial Black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6021388"/>
            <a:ext cx="9036050" cy="8366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600" smtClean="0">
                <a:solidFill>
                  <a:srgbClr val="1DDD26"/>
                </a:solidFill>
                <a:latin typeface="Arial Black" pitchFamily="34" charset="0"/>
              </a:rPr>
              <a:t>Autumn months are…</a:t>
            </a:r>
            <a:endParaRPr lang="ru-RU" sz="3600" smtClean="0">
              <a:solidFill>
                <a:srgbClr val="1DDD26"/>
              </a:solidFill>
              <a:latin typeface="Arial Black" pitchFamily="34" charset="0"/>
            </a:endParaRPr>
          </a:p>
        </p:txBody>
      </p:sp>
      <p:pic>
        <p:nvPicPr>
          <p:cNvPr id="25604" name="Picture 6" descr="DSC02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92150"/>
            <a:ext cx="8207375" cy="54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5" descr="Grey_cloud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620713"/>
            <a:ext cx="16002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16" descr="school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068638"/>
            <a:ext cx="2733675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4" descr="Rain_in_grey_clou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1196975"/>
            <a:ext cx="1747838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304800" y="152400"/>
            <a:ext cx="8391525" cy="1514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254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Назови месяцы</a:t>
            </a:r>
          </a:p>
          <a:p>
            <a:pPr algn="ctr"/>
            <a:r>
              <a:rPr lang="ru-RU" kern="10" dirty="0">
                <a:ln w="254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 в алфавитном порядке</a:t>
            </a:r>
          </a:p>
        </p:txBody>
      </p:sp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304800" y="1773238"/>
            <a:ext cx="1746250" cy="731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April 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3492500" y="3284538"/>
            <a:ext cx="2466975" cy="860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August  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0" name="WordArt 12"/>
          <p:cNvSpPr>
            <a:spLocks noChangeArrowheads="1" noChangeShapeType="1" noTextEdit="1"/>
          </p:cNvSpPr>
          <p:nvPr/>
        </p:nvSpPr>
        <p:spPr bwMode="auto">
          <a:xfrm>
            <a:off x="323850" y="3213100"/>
            <a:ext cx="25193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December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1" name="WordArt 13"/>
          <p:cNvSpPr>
            <a:spLocks noChangeArrowheads="1" noChangeShapeType="1" noTextEdit="1"/>
          </p:cNvSpPr>
          <p:nvPr/>
        </p:nvSpPr>
        <p:spPr bwMode="auto">
          <a:xfrm>
            <a:off x="1524000" y="4365625"/>
            <a:ext cx="2687638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February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2" name="WordArt 14"/>
          <p:cNvSpPr>
            <a:spLocks noChangeArrowheads="1" noChangeShapeType="1" noTextEdit="1"/>
          </p:cNvSpPr>
          <p:nvPr/>
        </p:nvSpPr>
        <p:spPr bwMode="auto">
          <a:xfrm>
            <a:off x="304800" y="5181600"/>
            <a:ext cx="2057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January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3" name="WordArt 15"/>
          <p:cNvSpPr>
            <a:spLocks noChangeArrowheads="1" noChangeShapeType="1" noTextEdit="1"/>
          </p:cNvSpPr>
          <p:nvPr/>
        </p:nvSpPr>
        <p:spPr bwMode="auto">
          <a:xfrm>
            <a:off x="2667000" y="5943600"/>
            <a:ext cx="1219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July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5" name="WordArt 17"/>
          <p:cNvSpPr>
            <a:spLocks noChangeArrowheads="1" noChangeShapeType="1" noTextEdit="1"/>
          </p:cNvSpPr>
          <p:nvPr/>
        </p:nvSpPr>
        <p:spPr bwMode="auto">
          <a:xfrm>
            <a:off x="4572000" y="1828800"/>
            <a:ext cx="17526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June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6" name="WordArt 18"/>
          <p:cNvSpPr>
            <a:spLocks noChangeArrowheads="1" noChangeShapeType="1" noTextEdit="1"/>
          </p:cNvSpPr>
          <p:nvPr/>
        </p:nvSpPr>
        <p:spPr bwMode="auto">
          <a:xfrm>
            <a:off x="6781800" y="2590800"/>
            <a:ext cx="19050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March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7" name="WordArt 19"/>
          <p:cNvSpPr>
            <a:spLocks noChangeArrowheads="1" noChangeShapeType="1" noTextEdit="1"/>
          </p:cNvSpPr>
          <p:nvPr/>
        </p:nvSpPr>
        <p:spPr bwMode="auto">
          <a:xfrm>
            <a:off x="2124075" y="2276475"/>
            <a:ext cx="1519238" cy="871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May 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8" name="WordArt 20"/>
          <p:cNvSpPr>
            <a:spLocks noChangeArrowheads="1" noChangeShapeType="1" noTextEdit="1"/>
          </p:cNvSpPr>
          <p:nvPr/>
        </p:nvSpPr>
        <p:spPr bwMode="auto">
          <a:xfrm>
            <a:off x="6443663" y="4005263"/>
            <a:ext cx="2700337" cy="871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November 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49" name="WordArt 21"/>
          <p:cNvSpPr>
            <a:spLocks noChangeArrowheads="1" noChangeShapeType="1" noTextEdit="1"/>
          </p:cNvSpPr>
          <p:nvPr/>
        </p:nvSpPr>
        <p:spPr bwMode="auto">
          <a:xfrm>
            <a:off x="4419600" y="4876800"/>
            <a:ext cx="20574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October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22550" name="WordArt 22"/>
          <p:cNvSpPr>
            <a:spLocks noChangeArrowheads="1" noChangeShapeType="1" noTextEdit="1"/>
          </p:cNvSpPr>
          <p:nvPr/>
        </p:nvSpPr>
        <p:spPr bwMode="auto">
          <a:xfrm>
            <a:off x="6477000" y="5715000"/>
            <a:ext cx="2514600" cy="828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September</a:t>
            </a:r>
            <a:endParaRPr lang="ru-RU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  <p:bldP spid="22545" grpId="0" animBg="1"/>
      <p:bldP spid="22546" grpId="0" animBg="1"/>
      <p:bldP spid="22547" grpId="0" animBg="1"/>
      <p:bldP spid="22548" grpId="0" animBg="1"/>
      <p:bldP spid="22549" grpId="0" animBg="1"/>
      <p:bldP spid="225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pPr eaLnBrk="1" hangingPunct="1"/>
            <a: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  <a:t>When is your                                       birthday</a:t>
            </a:r>
            <a:r>
              <a:rPr lang="ru-RU" sz="6600" smtClean="0">
                <a:solidFill>
                  <a:srgbClr val="0070C0"/>
                </a:solidFill>
                <a:latin typeface="Arial Black" pitchFamily="34" charset="0"/>
              </a:rPr>
              <a:t>?</a:t>
            </a:r>
            <a: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660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660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492375"/>
            <a:ext cx="27638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39" descr="Flashcards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85524">
            <a:off x="7092950" y="141287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0" descr="роз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2565400"/>
            <a:ext cx="2879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Рисунок 39" descr="Flashcards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09117">
            <a:off x="1258888" y="162877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TextBox 6"/>
          <p:cNvSpPr txBox="1">
            <a:spLocks noChangeArrowheads="1"/>
          </p:cNvSpPr>
          <p:nvPr/>
        </p:nvSpPr>
        <p:spPr bwMode="auto">
          <a:xfrm>
            <a:off x="395288" y="5516563"/>
            <a:ext cx="7993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>
                <a:solidFill>
                  <a:srgbClr val="FF0000"/>
                </a:solidFill>
              </a:rPr>
              <a:t>My birthday    is    </a:t>
            </a:r>
            <a:r>
              <a:rPr lang="en-US" sz="4000" b="1" i="1" u="sng">
                <a:solidFill>
                  <a:srgbClr val="FF0000"/>
                </a:solidFill>
              </a:rPr>
              <a:t>in</a:t>
            </a:r>
            <a:r>
              <a:rPr lang="en-US" sz="4000" b="1" i="1">
                <a:solidFill>
                  <a:srgbClr val="FF0000"/>
                </a:solidFill>
              </a:rPr>
              <a:t>  …    </a:t>
            </a:r>
            <a:r>
              <a:rPr lang="en-US" sz="4000" b="1" i="1" u="sng">
                <a:solidFill>
                  <a:srgbClr val="FF0000"/>
                </a:solidFill>
              </a:rPr>
              <a:t>in</a:t>
            </a:r>
            <a:r>
              <a:rPr lang="en-US" sz="4000" b="1" i="1">
                <a:solidFill>
                  <a:srgbClr val="FF0000"/>
                </a:solidFill>
              </a:rPr>
              <a:t> … </a:t>
            </a:r>
            <a:endParaRPr lang="ru-RU" sz="40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797568"/>
          </a:xfrm>
        </p:spPr>
        <p:txBody>
          <a:bodyPr/>
          <a:lstStyle/>
          <a:p>
            <a:r>
              <a:rPr lang="en-US" sz="5400" dirty="0" err="1" smtClean="0">
                <a:solidFill>
                  <a:srgbClr val="0000FF"/>
                </a:solidFill>
                <a:latin typeface="Comic Sans MS" pitchFamily="66" charset="0"/>
              </a:rPr>
              <a:t>Hometask</a:t>
            </a:r>
            <a: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  <a:t>:</a:t>
            </a:r>
            <a:b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sz="5400" dirty="0" smtClean="0"/>
              <a:t>РТ с</a:t>
            </a:r>
            <a:r>
              <a:rPr lang="en-US" sz="5400" dirty="0" smtClean="0"/>
              <a:t>.115 №2, </a:t>
            </a:r>
            <a:r>
              <a:rPr lang="ru-RU" sz="5400" dirty="0" smtClean="0"/>
              <a:t>с</a:t>
            </a:r>
            <a:r>
              <a:rPr lang="en-US" sz="5400" dirty="0" smtClean="0"/>
              <a:t>.117 №2, </a:t>
            </a:r>
            <a:r>
              <a:rPr lang="ru-RU" sz="5400" dirty="0" smtClean="0"/>
              <a:t>с</a:t>
            </a:r>
            <a:r>
              <a:rPr lang="en-US" sz="5400" dirty="0" smtClean="0"/>
              <a:t>.116 №5, </a:t>
            </a:r>
            <a:r>
              <a:rPr lang="ru-RU" sz="5400" dirty="0" smtClean="0"/>
              <a:t>выучить новые слова. </a:t>
            </a:r>
            <a: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en-US" sz="5400" dirty="0" smtClean="0">
                <a:solidFill>
                  <a:srgbClr val="0000FF"/>
                </a:solidFill>
                <a:latin typeface="Comic Sans MS" pitchFamily="66" charset="0"/>
              </a:rPr>
            </a:br>
            <a:endParaRPr lang="ru-RU" sz="5400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5400" dirty="0" smtClean="0">
                <a:solidFill>
                  <a:srgbClr val="0000FF"/>
                </a:solidFill>
                <a:latin typeface="Comic Sans MS" pitchFamily="66" charset="0"/>
              </a:rPr>
              <a:t>Рефлексия </a:t>
            </a:r>
          </a:p>
        </p:txBody>
      </p:sp>
      <p:pic>
        <p:nvPicPr>
          <p:cNvPr id="37891" name="Содержимое 3" descr="http://yoursmileys.ru/img/t05-16.png"/>
          <p:cNvPicPr>
            <a:picLocks noGrp="1"/>
          </p:cNvPicPr>
          <p:nvPr>
            <p:ph idx="1"/>
          </p:nvPr>
        </p:nvPicPr>
        <p:blipFill>
          <a:blip r:embed="rId2" cstate="print"/>
          <a:srcRect l="3101" t="3876" r="3488" b="2713"/>
          <a:stretch>
            <a:fillRect/>
          </a:stretch>
        </p:blipFill>
        <p:spPr>
          <a:xfrm>
            <a:off x="755650" y="2276475"/>
            <a:ext cx="2295525" cy="2295525"/>
          </a:xfrm>
        </p:spPr>
      </p:pic>
      <p:pic>
        <p:nvPicPr>
          <p:cNvPr id="37892" name="Рисунок 4" descr="http://yoursmileys.ru/img/t05-16.png"/>
          <p:cNvPicPr>
            <a:picLocks noChangeAspect="1" noChangeArrowheads="1"/>
          </p:cNvPicPr>
          <p:nvPr/>
        </p:nvPicPr>
        <p:blipFill>
          <a:blip r:embed="rId2" cstate="print"/>
          <a:srcRect l="3101" t="3876" r="3488" b="2713"/>
          <a:stretch>
            <a:fillRect/>
          </a:stretch>
        </p:blipFill>
        <p:spPr bwMode="auto">
          <a:xfrm>
            <a:off x="3424238" y="2281238"/>
            <a:ext cx="2295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5" descr="http://yoursmileys.ru/img/t05-16.png"/>
          <p:cNvPicPr>
            <a:picLocks noChangeAspect="1" noChangeArrowheads="1"/>
          </p:cNvPicPr>
          <p:nvPr/>
        </p:nvPicPr>
        <p:blipFill>
          <a:blip r:embed="rId2" cstate="print"/>
          <a:srcRect l="3101" t="3876" r="3488" b="2713"/>
          <a:stretch>
            <a:fillRect/>
          </a:stretch>
        </p:blipFill>
        <p:spPr bwMode="auto">
          <a:xfrm>
            <a:off x="6156325" y="2276475"/>
            <a:ext cx="2295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Месяц 7"/>
          <p:cNvSpPr/>
          <p:nvPr/>
        </p:nvSpPr>
        <p:spPr>
          <a:xfrm rot="16019643">
            <a:off x="7169944" y="3448844"/>
            <a:ext cx="360363" cy="930275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Месяц 8"/>
          <p:cNvSpPr/>
          <p:nvPr/>
        </p:nvSpPr>
        <p:spPr>
          <a:xfrm rot="5400000">
            <a:off x="1763713" y="3429000"/>
            <a:ext cx="215900" cy="936625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40200" y="3789363"/>
            <a:ext cx="863600" cy="14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81946" name="Group 26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3451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 Black" pitchFamily="34" charset="0"/>
                        </a:rPr>
                        <a:t>  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Black" pitchFamily="34" charset="0"/>
                        </a:rPr>
                        <a:t>Childr</a:t>
                      </a: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Black" pitchFamily="34" charset="0"/>
                        </a:rPr>
                        <a:t>n,</a:t>
                      </a: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E3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rial Black" pitchFamily="34" charset="0"/>
                        </a:rPr>
                        <a:t>thank you</a:t>
                      </a: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40A"/>
                    </a:solidFill>
                  </a:tcPr>
                </a:tc>
              </a:tr>
              <a:tr h="340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34" charset="0"/>
                        </a:rPr>
                        <a:t>for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1A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Black" pitchFamily="34" charset="0"/>
                        </a:rPr>
                        <a:t>work!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7171" name="Picture 2" descr="Картинки по запросу времена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0"/>
            <a:ext cx="8143875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Содержимое 5" descr="vremena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196" name="WordArt 10"/>
          <p:cNvSpPr>
            <a:spLocks noChangeArrowheads="1" noChangeShapeType="1" noTextEdit="1"/>
          </p:cNvSpPr>
          <p:nvPr/>
        </p:nvSpPr>
        <p:spPr bwMode="auto">
          <a:xfrm>
            <a:off x="1979613" y="1484313"/>
            <a:ext cx="5400675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omic Sans MS"/>
              </a:rPr>
              <a:t>seasons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FFFF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Comic Sans MS"/>
            </a:endParaRPr>
          </a:p>
        </p:txBody>
      </p:sp>
      <p:sp>
        <p:nvSpPr>
          <p:cNvPr id="8197" name="WordArt 13"/>
          <p:cNvSpPr>
            <a:spLocks noChangeArrowheads="1" noChangeShapeType="1" noTextEdit="1"/>
          </p:cNvSpPr>
          <p:nvPr/>
        </p:nvSpPr>
        <p:spPr bwMode="auto">
          <a:xfrm>
            <a:off x="1547813" y="2852738"/>
            <a:ext cx="6337300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omic Sans MS"/>
              </a:rPr>
              <a:t>and 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omic Sans MS"/>
              </a:rPr>
              <a:t>months</a:t>
            </a:r>
            <a:endParaRPr lang="ru-RU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FFFF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3300"/>
                </a:solidFill>
              </a:rPr>
              <a:t>Сегодня на уроке мы с вами 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0403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6600"/>
                </a:solidFill>
              </a:rPr>
              <a:t>Познакомимся с названиями времен года и узнаем откуда произошли их названия; 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6600"/>
                </a:solidFill>
              </a:rPr>
              <a:t>Познакомимся с названиями месяцев;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6600"/>
                </a:solidFill>
              </a:rPr>
              <a:t>Разучим песенку о временах года;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6600"/>
                </a:solidFill>
              </a:rPr>
              <a:t>Научимся составлять интеллект-карту;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6600"/>
                </a:solidFill>
              </a:rPr>
              <a:t>Узнаем как сказать когда у вас день рождения на английском языке.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501122" cy="596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714744" y="3357562"/>
            <a:ext cx="1655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year</a:t>
            </a:r>
            <a:endParaRPr lang="ru-RU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/>
          </p:nvPr>
        </p:nvSpPr>
        <p:spPr>
          <a:xfrm>
            <a:off x="179388" y="274638"/>
            <a:ext cx="8713787" cy="5851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800" b="1" smtClean="0">
                <a:solidFill>
                  <a:srgbClr val="0000FF"/>
                </a:solidFill>
                <a:latin typeface="Comic Sans MS" pitchFamily="66" charset="0"/>
              </a:rPr>
              <a:t>This is the season</a:t>
            </a:r>
            <a:endParaRPr lang="ru-RU" sz="48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4800" b="1" smtClean="0">
                <a:solidFill>
                  <a:srgbClr val="0000FF"/>
                </a:solidFill>
                <a:latin typeface="Comic Sans MS" pitchFamily="66" charset="0"/>
              </a:rPr>
              <a:t>When we can skate and ski,</a:t>
            </a:r>
            <a:endParaRPr lang="ru-RU" sz="48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4800" b="1" smtClean="0">
                <a:solidFill>
                  <a:srgbClr val="0000FF"/>
                </a:solidFill>
                <a:latin typeface="Comic Sans MS" pitchFamily="66" charset="0"/>
              </a:rPr>
              <a:t>Play snowballs</a:t>
            </a:r>
            <a:endParaRPr lang="ru-RU" sz="48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4800" b="1" smtClean="0">
                <a:solidFill>
                  <a:srgbClr val="0000FF"/>
                </a:solidFill>
                <a:latin typeface="Comic Sans MS" pitchFamily="66" charset="0"/>
              </a:rPr>
              <a:t>And dance round</a:t>
            </a:r>
            <a:endParaRPr lang="ru-RU" sz="48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4800" b="1" smtClean="0">
                <a:solidFill>
                  <a:srgbClr val="0000FF"/>
                </a:solidFill>
                <a:latin typeface="Comic Sans MS" pitchFamily="66" charset="0"/>
              </a:rPr>
              <a:t>the New Year Tree.</a:t>
            </a:r>
            <a:endParaRPr lang="ru-RU" sz="48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ru-RU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z="5400" b="1" smtClean="0">
                <a:solidFill>
                  <a:srgbClr val="7030A0"/>
                </a:solidFill>
                <a:latin typeface="Comic Sans MS" pitchFamily="66" charset="0"/>
              </a:rPr>
              <a:t>This is the season</a:t>
            </a:r>
            <a:endParaRPr lang="ru-RU" sz="5400" b="1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7030A0"/>
                </a:solidFill>
                <a:latin typeface="Comic Sans MS" pitchFamily="66" charset="0"/>
              </a:rPr>
              <a:t>When nights are short</a:t>
            </a:r>
            <a:endParaRPr lang="ru-RU" sz="5400" b="1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7030A0"/>
                </a:solidFill>
                <a:latin typeface="Comic Sans MS" pitchFamily="66" charset="0"/>
              </a:rPr>
              <a:t>We swim in the river,</a:t>
            </a:r>
            <a:endParaRPr lang="ru-RU" sz="5400" b="1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7030A0"/>
                </a:solidFill>
                <a:latin typeface="Comic Sans MS" pitchFamily="66" charset="0"/>
              </a:rPr>
              <a:t>Have fun and sport.</a:t>
            </a:r>
            <a:endParaRPr lang="ru-RU" sz="5400" b="1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z="5400" b="1" smtClean="0">
                <a:solidFill>
                  <a:srgbClr val="002060"/>
                </a:solidFill>
                <a:latin typeface="Comic Sans MS" pitchFamily="66" charset="0"/>
              </a:rPr>
              <a:t>This is the season</a:t>
            </a:r>
            <a:endParaRPr lang="ru-RU" sz="540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002060"/>
                </a:solidFill>
                <a:latin typeface="Comic Sans MS" pitchFamily="66" charset="0"/>
              </a:rPr>
              <a:t>When trees are green</a:t>
            </a:r>
            <a:endParaRPr lang="ru-RU" sz="540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002060"/>
                </a:solidFill>
                <a:latin typeface="Comic Sans MS" pitchFamily="66" charset="0"/>
              </a:rPr>
              <a:t>And sky is blue.</a:t>
            </a:r>
            <a:endParaRPr lang="ru-RU" sz="540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en-US" sz="5400" b="1" smtClean="0">
                <a:solidFill>
                  <a:srgbClr val="002060"/>
                </a:solidFill>
                <a:latin typeface="Comic Sans MS" pitchFamily="66" charset="0"/>
              </a:rPr>
              <a:t>We like it too.</a:t>
            </a:r>
            <a:endParaRPr lang="ru-RU" sz="540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540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295</Words>
  <Application>Microsoft Office PowerPoint</Application>
  <PresentationFormat>Экран (4:3)</PresentationFormat>
  <Paragraphs>116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  <vt:variant>
        <vt:lpstr>Произвольные показы</vt:lpstr>
      </vt:variant>
      <vt:variant>
        <vt:i4>1</vt:i4>
      </vt:variant>
    </vt:vector>
  </HeadingPairs>
  <TitlesOfParts>
    <vt:vector size="29" baseType="lpstr">
      <vt:lpstr>Оформление по умолчанию</vt:lpstr>
      <vt:lpstr>1_Оформление по умолчанию</vt:lpstr>
      <vt:lpstr>Слайд 1</vt:lpstr>
      <vt:lpstr>Слайд 2</vt:lpstr>
      <vt:lpstr>Слайд 3</vt:lpstr>
      <vt:lpstr>Слайд 4</vt:lpstr>
      <vt:lpstr>Сегодня на уроке мы с вами 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Winter months are</vt:lpstr>
      <vt:lpstr>Spring  months are</vt:lpstr>
      <vt:lpstr>Summer months are</vt:lpstr>
      <vt:lpstr>Autumn months are</vt:lpstr>
      <vt:lpstr>What are winter  months?</vt:lpstr>
      <vt:lpstr>Слайд 19</vt:lpstr>
      <vt:lpstr>  What are summer months?  </vt:lpstr>
      <vt:lpstr>What are autumn months? </vt:lpstr>
      <vt:lpstr>Слайд 22</vt:lpstr>
      <vt:lpstr>  When is your                                       birthday? </vt:lpstr>
      <vt:lpstr>Hometask:  РТ с.115 №2, с.117 №2, с.116 №5, выучить новые слова.   </vt:lpstr>
      <vt:lpstr>Рефлексия </vt:lpstr>
      <vt:lpstr>Слайд 26</vt:lpstr>
      <vt:lpstr>Произвольный показ 1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SEASONS AND MONTHS</dc:title>
  <dc:creator>Loner-XP</dc:creator>
  <cp:lastModifiedBy>Нетрмоз</cp:lastModifiedBy>
  <cp:revision>311</cp:revision>
  <dcterms:created xsi:type="dcterms:W3CDTF">2009-03-09T12:58:06Z</dcterms:created>
  <dcterms:modified xsi:type="dcterms:W3CDTF">2018-04-12T11:09:40Z</dcterms:modified>
</cp:coreProperties>
</file>