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72" r:id="rId3"/>
    <p:sldId id="269" r:id="rId4"/>
    <p:sldId id="258" r:id="rId5"/>
    <p:sldId id="268" r:id="rId6"/>
    <p:sldId id="270" r:id="rId7"/>
    <p:sldId id="259" r:id="rId8"/>
    <p:sldId id="260" r:id="rId9"/>
    <p:sldId id="263" r:id="rId10"/>
    <p:sldId id="267" r:id="rId11"/>
    <p:sldId id="264" r:id="rId12"/>
    <p:sldId id="262" r:id="rId13"/>
    <p:sldId id="257" r:id="rId14"/>
    <p:sldId id="265" r:id="rId15"/>
    <p:sldId id="266" r:id="rId16"/>
    <p:sldId id="271" r:id="rId17"/>
    <p:sldId id="26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63" d="100"/>
          <a:sy n="63" d="100"/>
        </p:scale>
        <p:origin x="9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368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87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581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90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0553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126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7014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504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395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451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885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454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559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473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728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399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68512-2D7B-47FE-BA14-C7C98717AEB5}" type="datetimeFigureOut">
              <a:rPr lang="ru-RU" smtClean="0"/>
              <a:t>03.06.2018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94C2B0B-C1C0-49C6-A44B-9C1949D85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767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yberleninka.ru/article/n/bioplastotan-sovmestim-s-zhiznyu" TargetMode="External"/><Relationship Id="rId7" Type="http://schemas.openxmlformats.org/officeDocument/2006/relationships/hyperlink" Target="http://www.sbras.info/articles/education/kratkii-karernyi-gid-dlya-molodogo-uchenogo" TargetMode="External"/><Relationship Id="rId2" Type="http://schemas.openxmlformats.org/officeDocument/2006/relationships/hyperlink" Target="http://newslab.ru/article/74733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ocmedia.enisey.tv/news/post-1926/" TargetMode="External"/><Relationship Id="rId5" Type="http://schemas.openxmlformats.org/officeDocument/2006/relationships/hyperlink" Target="http://www.sib-science.info/ru/institutes/krasnoyarskie-molodye-06092017" TargetMode="External"/><Relationship Id="rId4" Type="http://schemas.openxmlformats.org/officeDocument/2006/relationships/hyperlink" Target="https://sib.fm/news/2017/03/10/krasnojarskij-razrabotchik-navigatorov-stal-inzhenerom-goda-v-25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4360" y="1706880"/>
            <a:ext cx="10058400" cy="2073499"/>
          </a:xfrm>
        </p:spPr>
        <p:txBody>
          <a:bodyPr/>
          <a:lstStyle/>
          <a:p>
            <a:pPr algn="ctr"/>
            <a:r>
              <a:rPr lang="ru-RU" sz="6600" dirty="0" smtClean="0"/>
              <a:t>Наука молодая</a:t>
            </a:r>
            <a:r>
              <a:rPr lang="ru-RU" sz="6600" dirty="0" smtClean="0"/>
              <a:t>…</a:t>
            </a:r>
            <a:br>
              <a:rPr lang="ru-RU" sz="6600" dirty="0" smtClean="0"/>
            </a:br>
            <a:r>
              <a:rPr lang="ru-RU" sz="6000" dirty="0" smtClean="0"/>
              <a:t>(</a:t>
            </a:r>
            <a:r>
              <a:rPr lang="ru-RU" sz="4800" dirty="0" smtClean="0"/>
              <a:t>у</a:t>
            </a:r>
            <a:r>
              <a:rPr lang="ru-RU" sz="4800" dirty="0" smtClean="0"/>
              <a:t>ченые Красноярского края)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7640" y="4231137"/>
            <a:ext cx="11551920" cy="188010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дню </a:t>
            </a:r>
            <a:r>
              <a:rPr lang="ru-RU" sz="2400" dirty="0">
                <a:solidFill>
                  <a:schemeClr val="tx1"/>
                </a:solidFill>
              </a:rPr>
              <a:t>Российской науки </a:t>
            </a:r>
            <a:r>
              <a:rPr lang="ru-RU" sz="2400" dirty="0" smtClean="0">
                <a:solidFill>
                  <a:schemeClr val="tx1"/>
                </a:solidFill>
              </a:rPr>
              <a:t>посвящается</a:t>
            </a:r>
          </a:p>
          <a:p>
            <a:pPr algn="ctr"/>
            <a:endParaRPr lang="ru-RU" sz="2400" dirty="0" smtClean="0">
              <a:solidFill>
                <a:schemeClr val="tx1"/>
              </a:solidFill>
            </a:endParaRPr>
          </a:p>
          <a:p>
            <a:pPr algn="ctr"/>
            <a:endParaRPr lang="ru-RU" sz="2400" dirty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Руководитель проекта:</a:t>
            </a:r>
            <a:r>
              <a:rPr lang="ru-RU" sz="2000" dirty="0" smtClean="0">
                <a:solidFill>
                  <a:schemeClr val="tx1"/>
                </a:solidFill>
              </a:rPr>
              <a:t> Зайцева Т.Г</a:t>
            </a:r>
            <a:r>
              <a:rPr lang="ru-RU" sz="2400" dirty="0" smtClean="0">
                <a:solidFill>
                  <a:schemeClr val="tx1"/>
                </a:solidFill>
              </a:rPr>
              <a:t>.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2445" y="6542468"/>
            <a:ext cx="4958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Красноярск 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995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4938486" cy="694418"/>
          </a:xfrm>
        </p:spPr>
        <p:txBody>
          <a:bodyPr>
            <a:normAutofit/>
          </a:bodyPr>
          <a:lstStyle/>
          <a:p>
            <a:r>
              <a:rPr lang="ru-RU" dirty="0" smtClean="0"/>
              <a:t>Марина Брюханова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629" y="1613997"/>
            <a:ext cx="7761395" cy="13239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Научный сотрудник красноярского Института леса  признана лауреатом конкурса национальных стипендий </a:t>
            </a:r>
            <a:r>
              <a:rPr lang="ru-RU" sz="2000" dirty="0" err="1" smtClean="0"/>
              <a:t>L’Oréal</a:t>
            </a:r>
            <a:r>
              <a:rPr lang="ru-RU" sz="2000" dirty="0" smtClean="0"/>
              <a:t>-UNESCO «Для женщин в науке» 2015 года.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518" y="83003"/>
            <a:ext cx="4177109" cy="43859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7872" y="3803357"/>
            <a:ext cx="7542454" cy="1577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dirty="0" smtClean="0"/>
              <a:t>Марина Брюханова — кандидат биологических наук, научный сотрудник лаборатории структуры древесных колец Института леса. Направление ее научной деятельности — дендроклиматология, экология, структура годичных колец.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9253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3092" y="210355"/>
            <a:ext cx="8596668" cy="660400"/>
          </a:xfrm>
        </p:spPr>
        <p:txBody>
          <a:bodyPr/>
          <a:lstStyle/>
          <a:p>
            <a:r>
              <a:rPr lang="ru-RU" dirty="0" smtClean="0"/>
              <a:t>Сергей Герасимов и Алексей </a:t>
            </a:r>
            <a:r>
              <a:rPr lang="ru-RU" dirty="0" err="1" smtClean="0"/>
              <a:t>Липшин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" y="870756"/>
            <a:ext cx="10256520" cy="5987244"/>
          </a:xfrm>
        </p:spPr>
        <p:txBody>
          <a:bodyPr>
            <a:noAutofit/>
          </a:bodyPr>
          <a:lstStyle/>
          <a:p>
            <a:r>
              <a:rPr lang="ru-RU" sz="2000" dirty="0" smtClean="0"/>
              <a:t>Молодые ученые Федерального исследовательского центра "Красноярский научный центр СО РАН" прошли стажировку в крупнейшем российском институте, изучающем вопросы генетики мировой флоры - Всероссийском институте генетических ресурсов растений им. Н.И. Вавилова. Поездка стала возможной благодаря победе в конкурсе Краевого фонда науки по организации участия студентов, аспирантов и молодых ученых в конференциях, научных мероприятиях и стажировках в 2017 году.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Научные сотрудники Сергей Герасимов и Алексей </a:t>
            </a:r>
            <a:r>
              <a:rPr lang="ru-RU" sz="2000" dirty="0" err="1" smtClean="0"/>
              <a:t>Липшин</a:t>
            </a:r>
            <a:r>
              <a:rPr lang="ru-RU" sz="2000" dirty="0" smtClean="0"/>
              <a:t> в рамках стажировки осуществляли подбор ценных генетических источников для создания новых адаптивных сортов овса в Красноярском крае и осваивали современные методы оценки селекционного материала. Также красноярские исследователи изучили биологические особенности зерновых и их разнообразие, произвели оценку генофонда по комплексу хозяйственно-ценных признаков и получили комплекс сведений о новейших свойствах и методах селекции.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За счет применения новых методик селекции станет возможным быстрый отбор необходимого количества растений на первых этапах, что сократит время выведения и внедрения новых сортов. 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4556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6571" y="-1"/>
            <a:ext cx="5544458" cy="754743"/>
          </a:xfrm>
        </p:spPr>
        <p:txBody>
          <a:bodyPr>
            <a:normAutofit/>
          </a:bodyPr>
          <a:lstStyle/>
          <a:p>
            <a:r>
              <a:rPr lang="ru-RU" b="1" dirty="0" smtClean="0"/>
              <a:t>Артём Силантьев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143" y="1825625"/>
            <a:ext cx="7503885" cy="215128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Аспирант Института инженерной физики и радиоэлектроники СФУ Артём Силантьев признан «Инженером года» среди молодых специалистов. Российский союз научных инженерных и общественных объединений и жюри конкурса наградил специалиста в номинации «Приборостроение и диагностика».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59" y="4141617"/>
            <a:ext cx="4180115" cy="25857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-610" t="2032" r="32622" b="-3656"/>
          <a:stretch/>
        </p:blipFill>
        <p:spPr>
          <a:xfrm>
            <a:off x="7957460" y="229194"/>
            <a:ext cx="3568788" cy="35590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3575" y="612009"/>
            <a:ext cx="807719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Красноярский разработчик космических навигаторов стал инженером года в 25 лет</a:t>
            </a:r>
            <a:endParaRPr lang="ru-RU" sz="2800" dirty="0" smtClean="0"/>
          </a:p>
          <a:p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992914" y="3946947"/>
            <a:ext cx="7010400" cy="2425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lang="ru-RU" sz="2400" dirty="0"/>
              <a:t>Победитель представил на конкурс научную разработку — бортовое устройство для снятия помех связи с космическими спутниками и МКС и навигации в космосе. Разработка компании «Информационные спутниковые системы» имени академика М. Ф. </a:t>
            </a:r>
            <a:r>
              <a:rPr lang="ru-RU" sz="2400" dirty="0" err="1"/>
              <a:t>Решетнёва</a:t>
            </a:r>
            <a:r>
              <a:rPr lang="ru-RU" sz="2400" dirty="0"/>
              <a:t> основана на аппарате статистической радиотехники и оценивает помехоустойчивость спутниковых антенн в космосе. </a:t>
            </a:r>
          </a:p>
        </p:txBody>
      </p:sp>
    </p:spTree>
    <p:extLst>
      <p:ext uri="{BB962C8B-B14F-4D97-AF65-F5344CB8AC3E}">
        <p14:creationId xmlns:p14="http://schemas.microsoft.com/office/powerpoint/2010/main" val="51463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14" y="181816"/>
            <a:ext cx="6342743" cy="2343670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Максим </a:t>
            </a:r>
            <a:r>
              <a:rPr lang="ru-RU" sz="3600" b="1" dirty="0" err="1" smtClean="0"/>
              <a:t>Молокеев</a:t>
            </a:r>
            <a:r>
              <a:rPr lang="ru-RU" sz="3200" dirty="0" smtClean="0"/>
              <a:t>,</a:t>
            </a:r>
            <a:br>
              <a:rPr lang="ru-RU" sz="3200" dirty="0" smtClean="0"/>
            </a:br>
            <a:r>
              <a:rPr lang="ru-RU" sz="3200" dirty="0" smtClean="0"/>
              <a:t> старший научный сотрудник лаборатории кристаллофизики Института физики им. Л. В. Киренского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8800" y="181816"/>
            <a:ext cx="4616652" cy="3077767"/>
          </a:xfrm>
        </p:spPr>
      </p:pic>
      <p:sp>
        <p:nvSpPr>
          <p:cNvPr id="5" name="Прямоугольник 4"/>
          <p:cNvSpPr/>
          <p:nvPr/>
        </p:nvSpPr>
        <p:spPr>
          <a:xfrm>
            <a:off x="217714" y="2409372"/>
            <a:ext cx="6589486" cy="4339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</a:rPr>
              <a:t>Одна из последних работ Максима </a:t>
            </a:r>
            <a:r>
              <a:rPr lang="ru-RU" sz="2400" dirty="0" err="1" smtClean="0">
                <a:solidFill>
                  <a:schemeClr val="tx1"/>
                </a:solidFill>
              </a:rPr>
              <a:t>Молокеева</a:t>
            </a:r>
            <a:r>
              <a:rPr lang="ru-RU" sz="2400" dirty="0" smtClean="0">
                <a:solidFill>
                  <a:schemeClr val="tx1"/>
                </a:solidFill>
              </a:rPr>
              <a:t> — открытие материала с нулевым тепловым расширением; он практически не сжимается и не расширяется при изменении температуры.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Такие материалы очень нужны, к примеру, в космосе или в других экстремальных условиях, чтобы оборудование работало дольше и не выходило из строя из-за серьезных перепадов температур.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07200" y="3594169"/>
            <a:ext cx="5081110" cy="3154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</a:rPr>
              <a:t>В этом году ученый совместно с коллегами из Китая обнаружил новый вид кристаллов с особым типом упорядочения ионов, благодаря чему в них можно плавно и предсказуемо менять цвет люминесценции без больших потерь энергий и, как результат, получать материалы, которые излучают идеально белый свет.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147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907" y="255133"/>
            <a:ext cx="2056888" cy="18839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2457" y="365125"/>
            <a:ext cx="4949371" cy="1325563"/>
          </a:xfrm>
        </p:spPr>
        <p:txBody>
          <a:bodyPr>
            <a:normAutofit/>
          </a:bodyPr>
          <a:lstStyle/>
          <a:p>
            <a:r>
              <a:rPr lang="ru-RU" b="1" dirty="0" smtClean="0"/>
              <a:t>Данил Кудинов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81" y="2394749"/>
            <a:ext cx="8291286" cy="193357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Один из лауреатов губернаторской премии — докторант СФУ Данил Кудинов. Сейчас он работает над созданием прибора для поиска нефти, газа и полиметаллов — аппарат будет улавливать шумы электромагнитного поля земли.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7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50439" y="255133"/>
            <a:ext cx="3335151" cy="37798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9052" y="4589810"/>
            <a:ext cx="11516179" cy="14797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2800" dirty="0" smtClean="0"/>
              <a:t>Еще одна разработка ученого  — аварийная система связи для шахт — заинтересовала специалистов за рубежом. Этот прибор работает не на электромагнитных волнах, а на сейсмических. Если случится обвал в шахте, люди всегда смогут подать сигнал бедствия. </a:t>
            </a:r>
          </a:p>
        </p:txBody>
      </p:sp>
    </p:spTree>
    <p:extLst>
      <p:ext uri="{BB962C8B-B14F-4D97-AF65-F5344CB8AC3E}">
        <p14:creationId xmlns:p14="http://schemas.microsoft.com/office/powerpoint/2010/main" val="140909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3370943" cy="894444"/>
          </a:xfrm>
        </p:spPr>
        <p:txBody>
          <a:bodyPr/>
          <a:lstStyle/>
          <a:p>
            <a:r>
              <a:rPr lang="ru-RU" b="1" i="1" dirty="0"/>
              <a:t>Илья Рыжков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584" y="1259569"/>
            <a:ext cx="8392886" cy="1164318"/>
          </a:xfrm>
        </p:spPr>
        <p:txBody>
          <a:bodyPr>
            <a:normAutofit/>
          </a:bodyPr>
          <a:lstStyle/>
          <a:p>
            <a:r>
              <a:rPr lang="ru-RU" sz="2000" b="1" i="1" dirty="0"/>
              <a:t>доктор физико-математических наук, ведущий научный сотрудник Института вычислительного моделирования ФИЦ КНЦ СО РАН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2551" y="280309"/>
            <a:ext cx="3089792" cy="3292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6657" y="2423887"/>
            <a:ext cx="90654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 недавно созданной лаборатории химической физики мы занимаемся разработкой «умных» мембран для управляемого разделения ионных растворов. Для реализации проекта было закуплено оборудование. Результатом нашей работы стал синтез </a:t>
            </a:r>
            <a:r>
              <a:rPr lang="ru-RU" sz="2400" dirty="0" err="1"/>
              <a:t>нанопористых</a:t>
            </a:r>
            <a:r>
              <a:rPr lang="ru-RU" sz="2400" dirty="0"/>
              <a:t> проводящих мембран.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6657" y="4362879"/>
            <a:ext cx="117456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Изменяя внешний потенциал, приложенный к мембране, можно управлять транспортом ионов через поры. </a:t>
            </a:r>
            <a:endParaRPr lang="ru-RU" sz="2400" dirty="0" smtClean="0"/>
          </a:p>
          <a:p>
            <a:r>
              <a:rPr lang="ru-RU" sz="2400" dirty="0" smtClean="0"/>
              <a:t>В </a:t>
            </a:r>
            <a:r>
              <a:rPr lang="ru-RU" sz="2400" dirty="0"/>
              <a:t>частности, математическое моделирование позволяет глубже понять механизмы переноса ионов в порах мембран. Созданные мембраны могут найти применение в химической, топливно-энергетической и пищевой промышленности. </a:t>
            </a:r>
          </a:p>
        </p:txBody>
      </p:sp>
    </p:spTree>
    <p:extLst>
      <p:ext uri="{BB962C8B-B14F-4D97-AF65-F5344CB8AC3E}">
        <p14:creationId xmlns:p14="http://schemas.microsoft.com/office/powerpoint/2010/main" val="41215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520" y="1859279"/>
            <a:ext cx="9286580" cy="25603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 </a:t>
            </a:r>
            <a:r>
              <a:rPr lang="ru-RU" dirty="0"/>
              <a:t>участие в мероприятиях, посвященных дню Российской науки объявляется </a:t>
            </a:r>
            <a:r>
              <a:rPr lang="ru-RU" dirty="0" smtClean="0"/>
              <a:t>благодарность </a:t>
            </a:r>
            <a:r>
              <a:rPr lang="ru-RU" dirty="0" smtClean="0"/>
              <a:t>всем студентам, предоставившим материалы для декады.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775" y="4419599"/>
            <a:ext cx="9336380" cy="1218869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27035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051560"/>
            <a:ext cx="8596668" cy="878840"/>
          </a:xfrm>
        </p:spPr>
        <p:txBody>
          <a:bodyPr/>
          <a:lstStyle/>
          <a:p>
            <a:r>
              <a:rPr lang="ru-RU" dirty="0" smtClean="0"/>
              <a:t>Используемые ресурсы: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http://newslab.ru/info/dossier/shishackaya-ekaterina-igorevna</a:t>
            </a:r>
            <a:endParaRPr lang="ru-RU" dirty="0" smtClean="0">
              <a:hlinkClick r:id="rId2"/>
            </a:endParaRPr>
          </a:p>
          <a:p>
            <a:r>
              <a:rPr lang="ru-RU" dirty="0" smtClean="0">
                <a:effectLst/>
                <a:hlinkClick r:id="rId3"/>
              </a:rPr>
              <a:t>https://cyberleninka.ru/article/n/bioplastotan-sovmestim-s-zhiznyu</a:t>
            </a:r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http://newslab.ru/article/747336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https://sib.fm/news/2017/03/10/krasnojarskij-razrabotchik-navigatorov-stal-inzhenerom-goda-v-25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http://www.sib-science.info/ru/institutes/krasnoyarskie-molodye-06092017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https://socmedia.enisey.tv/news/post-1926/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http://www.sbras.info/articles/education/kratkii-karernyi-gid-dlya-molodogo-uchenogo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http://www.sbras.info/articles/education/kratkii-karernyi-gid-dlya-molodogo-uchenogo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516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96240"/>
            <a:ext cx="8786706" cy="11734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Гражданско-патриотическое воспитание включает </a:t>
            </a:r>
            <a:r>
              <a:rPr lang="ru-RU" b="1" dirty="0"/>
              <a:t>в </a:t>
            </a:r>
            <a:r>
              <a:rPr lang="ru-RU" b="1" dirty="0" smtClean="0"/>
              <a:t>себя: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37360"/>
            <a:ext cx="9548706" cy="4693919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/>
              <a:t>развитие </a:t>
            </a:r>
            <a:r>
              <a:rPr lang="ru-RU" sz="2000" dirty="0"/>
              <a:t>любви к своему отечеству;</a:t>
            </a:r>
          </a:p>
          <a:p>
            <a:pPr lvl="0"/>
            <a:r>
              <a:rPr lang="ru-RU" sz="2000" dirty="0"/>
              <a:t>готовность действовать в интересах Родины, пренебрегая своими собственными;</a:t>
            </a:r>
          </a:p>
          <a:p>
            <a:pPr lvl="0"/>
            <a:r>
              <a:rPr lang="ru-RU" sz="2000" dirty="0"/>
              <a:t>гордость за культуру Родины, ее достижения, успехи;</a:t>
            </a:r>
          </a:p>
          <a:p>
            <a:pPr lvl="0"/>
            <a:r>
              <a:rPr lang="ru-RU" sz="2000" dirty="0"/>
              <a:t>стремление встать на защиту интересов Родины и народа, когда в этом возникает необходимость;</a:t>
            </a:r>
          </a:p>
          <a:p>
            <a:pPr lvl="0"/>
            <a:r>
              <a:rPr lang="ru-RU" sz="2000" dirty="0"/>
              <a:t>преданность Отечеству.</a:t>
            </a:r>
          </a:p>
          <a:p>
            <a:pPr marL="0" indent="0">
              <a:buNone/>
            </a:pPr>
            <a:r>
              <a:rPr lang="ru-RU" sz="2000" dirty="0"/>
              <a:t>Культурно-историческое направление, предполагающее: воспитание у </a:t>
            </a:r>
            <a:r>
              <a:rPr lang="ru-RU" sz="2000" dirty="0" smtClean="0"/>
              <a:t>студентов </a:t>
            </a:r>
            <a:r>
              <a:rPr lang="ru-RU" sz="2000" dirty="0"/>
              <a:t>любви к своей «малой» Родине. Родному краю, её замечательным людям; вовлечение </a:t>
            </a:r>
            <a:r>
              <a:rPr lang="ru-RU" sz="2000" dirty="0" smtClean="0"/>
              <a:t>студентов </a:t>
            </a:r>
            <a:r>
              <a:rPr lang="ru-RU" sz="2000" dirty="0"/>
              <a:t>в работу по сохранению культурных и исторических памятников боевой и трудовой славы; формирование чувства национальной гордости, национального самосознания, способности жить с людьми других культур, языков и религий.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0338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172" y="57196"/>
            <a:ext cx="5424203" cy="781504"/>
          </a:xfrm>
        </p:spPr>
        <p:txBody>
          <a:bodyPr>
            <a:noAutofit/>
          </a:bodyPr>
          <a:lstStyle/>
          <a:p>
            <a:r>
              <a:rPr lang="ru-RU" b="1" dirty="0" err="1" smtClean="0"/>
              <a:t>Шишацкая</a:t>
            </a:r>
            <a:r>
              <a:rPr lang="ru-RU" b="1" dirty="0" smtClean="0"/>
              <a:t> Екатерина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5449" y="215332"/>
            <a:ext cx="3530660" cy="5747586"/>
          </a:xfrm>
        </p:spPr>
      </p:pic>
      <p:sp>
        <p:nvSpPr>
          <p:cNvPr id="5" name="TextBox 4"/>
          <p:cNvSpPr txBox="1"/>
          <p:nvPr/>
        </p:nvSpPr>
        <p:spPr>
          <a:xfrm>
            <a:off x="283028" y="818601"/>
            <a:ext cx="765035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 2010 году</a:t>
            </a:r>
            <a:r>
              <a:rPr lang="ru-RU" sz="2400" dirty="0" smtClean="0"/>
              <a:t> названа лауреатом премии Президента Российской Федерации в области науки и инноваций для молодых учёных </a:t>
            </a:r>
            <a:r>
              <a:rPr lang="ru-RU" sz="2400" b="1" dirty="0" smtClean="0"/>
              <a:t>за 2009 год.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Премия присуждена за исследования по разработке технологий получения биоразрушаемого полимера </a:t>
            </a:r>
            <a:r>
              <a:rPr lang="ru-RU" sz="2400" dirty="0" err="1" smtClean="0"/>
              <a:t>биопластотана</a:t>
            </a:r>
            <a:r>
              <a:rPr lang="ru-RU" sz="2400" dirty="0" smtClean="0"/>
              <a:t> и создание научных основ для его применения в </a:t>
            </a:r>
            <a:r>
              <a:rPr lang="ru-RU" sz="2400" dirty="0"/>
              <a:t>хирургии и трансплантологии в качестве </a:t>
            </a:r>
            <a:r>
              <a:rPr lang="ru-RU" sz="2400" dirty="0" err="1"/>
              <a:t>эндопротезов</a:t>
            </a:r>
            <a:r>
              <a:rPr lang="ru-RU" sz="2400" dirty="0"/>
              <a:t>, шовного материала, для реконструкции дефектов тканей и других медицинских </a:t>
            </a:r>
            <a:r>
              <a:rPr lang="ru-RU" sz="2400" dirty="0" smtClean="0"/>
              <a:t>приложений.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58302" y="5003234"/>
            <a:ext cx="7676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Е.И.Шишацкая</a:t>
            </a:r>
            <a:r>
              <a:rPr lang="ru-RU" sz="2400" b="1" dirty="0" smtClean="0"/>
              <a:t> –стала доктором наук в 34 года; ею опубликовано около ста статей в ведущих международных журналах и журналах РАН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7891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229" y="246743"/>
            <a:ext cx="8200571" cy="1753961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Анна </a:t>
            </a:r>
            <a:r>
              <a:rPr lang="ru-RU" sz="3200" b="1" dirty="0" err="1" smtClean="0"/>
              <a:t>Кичкайло</a:t>
            </a:r>
            <a:r>
              <a:rPr lang="ru-RU" sz="3200" b="1" dirty="0" smtClean="0"/>
              <a:t> (Замай)</a:t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r>
              <a:rPr lang="ru-RU" sz="2800" dirty="0" smtClean="0"/>
              <a:t>руководитель Лаборатории </a:t>
            </a:r>
            <a:r>
              <a:rPr lang="ru-RU" sz="2800" dirty="0" err="1" smtClean="0"/>
              <a:t>биомолекулярных</a:t>
            </a:r>
            <a:r>
              <a:rPr lang="ru-RU" sz="2800" dirty="0" smtClean="0"/>
              <a:t> и медицинских технологий </a:t>
            </a:r>
            <a:r>
              <a:rPr lang="ru-RU" sz="2800" dirty="0" err="1" smtClean="0"/>
              <a:t>КрасГМУ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8" t="1407" r="23536"/>
          <a:stretch/>
        </p:blipFill>
        <p:spPr>
          <a:xfrm>
            <a:off x="8100811" y="855526"/>
            <a:ext cx="4091189" cy="4996968"/>
          </a:xfrm>
        </p:spPr>
      </p:pic>
      <p:sp>
        <p:nvSpPr>
          <p:cNvPr id="5" name="Прямоугольник 4"/>
          <p:cNvSpPr/>
          <p:nvPr/>
        </p:nvSpPr>
        <p:spPr>
          <a:xfrm>
            <a:off x="377371" y="2148114"/>
            <a:ext cx="7478742" cy="454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300" dirty="0" smtClean="0">
                <a:solidFill>
                  <a:schemeClr val="tx1"/>
                </a:solidFill>
              </a:rPr>
              <a:t>С 2010 года Анна с коллегами работает над получением </a:t>
            </a:r>
            <a:r>
              <a:rPr lang="ru-RU" sz="2300" dirty="0" err="1" smtClean="0">
                <a:solidFill>
                  <a:schemeClr val="tx1"/>
                </a:solidFill>
              </a:rPr>
              <a:t>аптамеров</a:t>
            </a:r>
            <a:r>
              <a:rPr lang="ru-RU" sz="2300" dirty="0" smtClean="0">
                <a:solidFill>
                  <a:schemeClr val="tx1"/>
                </a:solidFill>
              </a:rPr>
              <a:t> — синтетических </a:t>
            </a:r>
            <a:r>
              <a:rPr lang="ru-RU" sz="2300" dirty="0" err="1" smtClean="0">
                <a:solidFill>
                  <a:schemeClr val="tx1"/>
                </a:solidFill>
              </a:rPr>
              <a:t>одноцепочечных</a:t>
            </a:r>
            <a:r>
              <a:rPr lang="ru-RU" sz="2300" dirty="0" smtClean="0">
                <a:solidFill>
                  <a:schemeClr val="tx1"/>
                </a:solidFill>
              </a:rPr>
              <a:t> молекул ДНК. Благодаря их уникальной способности связываться с любыми молекулами-мишенями, </a:t>
            </a:r>
            <a:r>
              <a:rPr lang="ru-RU" sz="2300" dirty="0" err="1" smtClean="0">
                <a:solidFill>
                  <a:schemeClr val="tx1"/>
                </a:solidFill>
              </a:rPr>
              <a:t>аптамеры</a:t>
            </a:r>
            <a:r>
              <a:rPr lang="ru-RU" sz="2300" dirty="0" smtClean="0">
                <a:solidFill>
                  <a:schemeClr val="tx1"/>
                </a:solidFill>
              </a:rPr>
              <a:t> могут быть использованы для диагностики и терапии ряда заболеваний, в том числе, онкологических. Высокая степень чувствительности </a:t>
            </a:r>
            <a:r>
              <a:rPr lang="ru-RU" sz="2300" dirty="0" err="1" smtClean="0">
                <a:solidFill>
                  <a:schemeClr val="tx1"/>
                </a:solidFill>
              </a:rPr>
              <a:t>аптамеров</a:t>
            </a:r>
            <a:r>
              <a:rPr lang="ru-RU" sz="2300" dirty="0" smtClean="0">
                <a:solidFill>
                  <a:schemeClr val="tx1"/>
                </a:solidFill>
              </a:rPr>
              <a:t>, позволяет им «находить» циркулирующие в кровотоке раковые клетки даже на ранних стадиях развития заболевания.</a:t>
            </a:r>
          </a:p>
          <a:p>
            <a:pPr algn="just"/>
            <a:r>
              <a:rPr lang="ru-RU" sz="2300" dirty="0">
                <a:solidFill>
                  <a:schemeClr val="tx1"/>
                </a:solidFill>
              </a:rPr>
              <a:t>Еще одна область применения — адресная доставка лекарственных препаратов до клетки или ткани организма. </a:t>
            </a:r>
          </a:p>
          <a:p>
            <a:pPr algn="just"/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01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4474029" cy="694418"/>
          </a:xfrm>
        </p:spPr>
        <p:txBody>
          <a:bodyPr>
            <a:normAutofit/>
          </a:bodyPr>
          <a:lstStyle/>
          <a:p>
            <a:r>
              <a:rPr lang="ru-RU" dirty="0" smtClean="0"/>
              <a:t>Игоря Большакова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257" y="1201510"/>
            <a:ext cx="10515600" cy="540248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Группа </a:t>
            </a:r>
            <a:r>
              <a:rPr lang="ru-RU" sz="2000" dirty="0"/>
              <a:t>ученых под руководством доктора медицинских наук, профессора Красноярского медицинского университета Игоря Большакова работает сразу над несколькими разработками в сфере биотехнологий. Один из завершенных проектов — раневое покрытие «</a:t>
            </a:r>
            <a:r>
              <a:rPr lang="ru-RU" sz="2000" dirty="0" err="1"/>
              <a:t>Коллахит</a:t>
            </a:r>
            <a:r>
              <a:rPr lang="ru-RU" sz="2000" dirty="0"/>
              <a:t>». Сразу после его появления материал окрестили «искусственной кожей». В состав «</a:t>
            </a:r>
            <a:r>
              <a:rPr lang="ru-RU" sz="2000" dirty="0" err="1"/>
              <a:t>Коллахита</a:t>
            </a:r>
            <a:r>
              <a:rPr lang="ru-RU" sz="2000" dirty="0"/>
              <a:t>» входит коллаген — его получают из кожи крупного рогатого скота — и </a:t>
            </a:r>
            <a:r>
              <a:rPr lang="ru-RU" sz="2000" dirty="0" err="1"/>
              <a:t>хитозан</a:t>
            </a:r>
            <a:r>
              <a:rPr lang="ru-RU" sz="2000" dirty="0"/>
              <a:t>, один из самых распространенных биополимеров в мире. 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 err="1"/>
              <a:t>Коллахит</a:t>
            </a:r>
            <a:r>
              <a:rPr lang="ru-RU" sz="2000" dirty="0"/>
              <a:t>» уже запущен в промышленное производство — сегодня он продается в более чем 20 регионах России.</a:t>
            </a:r>
          </a:p>
          <a:p>
            <a:r>
              <a:rPr lang="ru-RU" sz="2000" dirty="0"/>
              <a:t>Сейчас группа ученых под руководством профессора Большакова сосредоточена на исследовании в области биоинженерии — восстановление поврежденного спинного мозга с помощью биополимерных матриц.</a:t>
            </a:r>
          </a:p>
          <a:p>
            <a:r>
              <a:rPr lang="ru-RU" sz="2000" b="1" dirty="0"/>
              <a:t>В чем суть разработки? </a:t>
            </a:r>
            <a:r>
              <a:rPr lang="ru-RU" sz="2000" dirty="0"/>
              <a:t>Ученые создали технологию тканевой инженерии спинного мозга, в которой искусственно полученные матрицы соединяются с готовыми каналами для роста нервных клеток и самими клетками, получившими программу формирования нервной ткани.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3094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272" y="120428"/>
            <a:ext cx="10515600" cy="912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Светящийся белок в противоопухолевой терапии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425" y="920220"/>
            <a:ext cx="10933294" cy="5141232"/>
          </a:xfrm>
        </p:spPr>
        <p:txBody>
          <a:bodyPr>
            <a:noAutofit/>
          </a:bodyPr>
          <a:lstStyle/>
          <a:p>
            <a:r>
              <a:rPr lang="ru-RU" sz="2400" dirty="0" smtClean="0"/>
              <a:t>Лаборатория фотобиологии Института биофизики СО РАН является одной из ведущих в мире по исследованиям в области биолюминесценции (способности живых организмов светиться). Старт этому направлению дал красноярский академик </a:t>
            </a:r>
            <a:r>
              <a:rPr lang="ru-RU" sz="2400" b="1" i="1" dirty="0" smtClean="0"/>
              <a:t>Иосиф </a:t>
            </a:r>
            <a:r>
              <a:rPr lang="ru-RU" sz="2400" b="1" i="1" dirty="0" err="1" smtClean="0"/>
              <a:t>Гительзон</a:t>
            </a:r>
            <a:r>
              <a:rPr lang="ru-RU" sz="2400" b="1" i="1" dirty="0" smtClean="0"/>
              <a:t>.</a:t>
            </a:r>
          </a:p>
          <a:p>
            <a:r>
              <a:rPr lang="ru-RU" sz="2400" dirty="0" smtClean="0"/>
              <a:t>Красноярские ученые впервые обнаружили и клонировали гены ряда светящихся белков морских беспозвоночных </a:t>
            </a:r>
          </a:p>
          <a:p>
            <a:r>
              <a:rPr lang="ru-RU" sz="2400" dirty="0" err="1" smtClean="0"/>
              <a:t>Биолюминесцентный</a:t>
            </a:r>
            <a:r>
              <a:rPr lang="ru-RU" sz="2400" dirty="0" smtClean="0"/>
              <a:t> (светящийся) белок может быть использован при проведении медицинских анализов — в частности в диагностике, заменяя радиоизотопную метку. Этот анализ позволяет с точностью до нескольких клеток проследить процесс увеличения или уменьшения опухоли. Таким образом, можно очень точно оценивать эффективность противоопухолевой терапии. </a:t>
            </a:r>
          </a:p>
          <a:p>
            <a:r>
              <a:rPr lang="ru-RU" sz="2400" dirty="0" smtClean="0"/>
              <a:t>Также перспективно применение </a:t>
            </a:r>
            <a:r>
              <a:rPr lang="ru-RU" sz="2400" dirty="0" err="1" smtClean="0"/>
              <a:t>биолюминесцентных</a:t>
            </a:r>
            <a:r>
              <a:rPr lang="ru-RU" sz="2400" dirty="0" smtClean="0"/>
              <a:t> белков для мониторинга состояния окружающей среды.</a:t>
            </a:r>
          </a:p>
        </p:txBody>
      </p:sp>
    </p:spTree>
    <p:extLst>
      <p:ext uri="{BB962C8B-B14F-4D97-AF65-F5344CB8AC3E}">
        <p14:creationId xmlns:p14="http://schemas.microsoft.com/office/powerpoint/2010/main" val="2557179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795" y="249920"/>
            <a:ext cx="6850488" cy="46554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Олеся </a:t>
            </a:r>
            <a:r>
              <a:rPr lang="ru-RU" b="1" dirty="0" err="1" smtClean="0"/>
              <a:t>Махутова</a:t>
            </a:r>
            <a:r>
              <a:rPr lang="ru-RU" b="1" dirty="0" smtClean="0"/>
              <a:t> (Кормилец)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2795" y="789765"/>
            <a:ext cx="6221188" cy="75467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старший научный сотрудник лаборатории экспериментальной </a:t>
            </a:r>
            <a:r>
              <a:rPr lang="ru-RU" dirty="0" err="1" smtClean="0"/>
              <a:t>гидроэкологии</a:t>
            </a:r>
            <a:r>
              <a:rPr lang="ru-RU" dirty="0" smtClean="0"/>
              <a:t> Института биофизики СО РАН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3200" y="1544436"/>
            <a:ext cx="702822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Сфера научных интересов Олеси — водные экосистемы. Первое направление </a:t>
            </a:r>
            <a:r>
              <a:rPr lang="ru-RU" sz="2200" i="1" dirty="0" smtClean="0"/>
              <a:t>— изучение влияния условий окружающей среды (температуры, солёности и наличие рыб в озёрах) на качество пищи для рачков — одного из главных источников пищи для рыб.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2795" y="4785993"/>
            <a:ext cx="113125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Второе направление — </a:t>
            </a:r>
            <a:r>
              <a:rPr lang="ru-RU" sz="2200" i="1" dirty="0" smtClean="0"/>
              <a:t>изучение потоков Омега-3 жирных кислот из водных экосистем в наземные.</a:t>
            </a:r>
            <a:endParaRPr lang="ru-RU" sz="22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03200" y="5657671"/>
            <a:ext cx="11934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/>
              <a:t>Полиненасыщенные жирные кислоты необходимы для здорового функционирования сердечно-сосудистой и нервной систем и обмена веществ у всех животных, включая человека.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4439" y="139842"/>
            <a:ext cx="5184840" cy="34612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2794" y="3859921"/>
            <a:ext cx="113125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dirty="0">
                <a:solidFill>
                  <a:prstClr val="black"/>
                </a:solidFill>
              </a:rPr>
              <a:t>Оказалось, что рачки, обитающие в холодных, соленых, безрыбных озерах, содержат максимальную концентрацию Омега-3 жирных.</a:t>
            </a:r>
          </a:p>
        </p:txBody>
      </p:sp>
    </p:spTree>
    <p:extLst>
      <p:ext uri="{BB962C8B-B14F-4D97-AF65-F5344CB8AC3E}">
        <p14:creationId xmlns:p14="http://schemas.microsoft.com/office/powerpoint/2010/main" val="363732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4285" y="231018"/>
            <a:ext cx="4934857" cy="901097"/>
          </a:xfrm>
        </p:spPr>
        <p:txBody>
          <a:bodyPr>
            <a:normAutofit/>
          </a:bodyPr>
          <a:lstStyle/>
          <a:p>
            <a:r>
              <a:rPr lang="ru-RU" dirty="0" smtClean="0"/>
              <a:t>Анна Деева,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657" y="1012825"/>
            <a:ext cx="6204295" cy="13094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инженер лаборатории </a:t>
            </a:r>
            <a:r>
              <a:rPr lang="ru-RU" sz="2400" dirty="0" err="1" smtClean="0"/>
              <a:t>биолюминесцентных</a:t>
            </a:r>
            <a:r>
              <a:rPr lang="ru-RU" sz="2400" dirty="0" smtClean="0"/>
              <a:t> </a:t>
            </a:r>
            <a:r>
              <a:rPr lang="ru-RU" sz="2400" dirty="0" err="1" smtClean="0"/>
              <a:t>битехнологий</a:t>
            </a:r>
            <a:r>
              <a:rPr lang="ru-RU" sz="2400" dirty="0" smtClean="0"/>
              <a:t> Института фундаментальной биологии и биотехнологии СФУ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142" y="797688"/>
            <a:ext cx="5302192" cy="35347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8463" y="2681976"/>
            <a:ext cx="63857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Используя различные вычислительные методы </a:t>
            </a:r>
            <a:r>
              <a:rPr lang="ru-RU" sz="2400" dirty="0" err="1" smtClean="0"/>
              <a:t>биоинформатики</a:t>
            </a:r>
            <a:r>
              <a:rPr lang="ru-RU" sz="2400" dirty="0" smtClean="0"/>
              <a:t> и молекулярного моделирования, Анна Деева изучает геномы и структуру белков, чтобы понять, как эволюционировал тот или иной организм. 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86367" y="5349991"/>
            <a:ext cx="11640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 фундаментального открытия есть прикладная сторона: эти ферменты могут быть использованы во многих областях. Уже сегодня на их основе делают биотесты для экологического мониторинга.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8375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6972" y="246743"/>
            <a:ext cx="5341258" cy="667657"/>
          </a:xfrm>
        </p:spPr>
        <p:txBody>
          <a:bodyPr>
            <a:normAutofit/>
          </a:bodyPr>
          <a:lstStyle/>
          <a:p>
            <a:r>
              <a:rPr lang="ru-RU" dirty="0" smtClean="0"/>
              <a:t>Александр </a:t>
            </a:r>
            <a:r>
              <a:rPr lang="ru-RU" dirty="0" err="1" smtClean="0"/>
              <a:t>Кирдянов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714" y="1016001"/>
            <a:ext cx="6736878" cy="1175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старший научный сотрудник лаборатории структуры древесных колец Института леса им. В.Н. Сукачева СО РАН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17715" y="1931037"/>
            <a:ext cx="67368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Александр </a:t>
            </a:r>
            <a:r>
              <a:rPr lang="ru-RU" dirty="0" err="1" smtClean="0"/>
              <a:t>Кирдянов</a:t>
            </a:r>
            <a:r>
              <a:rPr lang="ru-RU" dirty="0" smtClean="0"/>
              <a:t> — ученый, который «читает» древесные кольца; они «рассказывают» о том, что повлияло на рост дерева и как эти изменения окружающей среды отразились в структуре колец.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2529" y="594473"/>
            <a:ext cx="5309471" cy="35396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0814" y="3474165"/>
            <a:ext cx="69443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 этом году Александр </a:t>
            </a:r>
            <a:r>
              <a:rPr lang="ru-RU" dirty="0" err="1" smtClean="0"/>
              <a:t>Кирдянов</a:t>
            </a:r>
            <a:r>
              <a:rPr lang="ru-RU" dirty="0" smtClean="0"/>
              <a:t> проводил и другие исследования. Одно из них — сравнение изменчивости прироста нескольких видов деревьев для двух регионах — на севере средней Сибири (Таймыр, Эвенкия) и в Испании.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6587" y="4967431"/>
            <a:ext cx="112974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Ученые пришли к выводу, что вне зависимости от основного фактора, определяющего рост деревьев (в Сибири это температура, в Испании — влага), внутри региона деревья растут все более синхронно. </a:t>
            </a:r>
          </a:p>
          <a:p>
            <a:endParaRPr lang="ru-RU" dirty="0" smtClean="0"/>
          </a:p>
          <a:p>
            <a:r>
              <a:rPr lang="ru-RU" dirty="0" smtClean="0"/>
              <a:t>В долгосрочной перспективе климатические изменения могут привести к серьезному сокращению площади лесов, вплоть до вымирания на отдельных территориях.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896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420</TotalTime>
  <Words>601</Words>
  <Application>Microsoft Office PowerPoint</Application>
  <PresentationFormat>Широкоэкранный</PresentationFormat>
  <Paragraphs>78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Trebuchet MS</vt:lpstr>
      <vt:lpstr>Wingdings 3</vt:lpstr>
      <vt:lpstr>Аспект</vt:lpstr>
      <vt:lpstr>Наука молодая… (ученые Красноярского края)</vt:lpstr>
      <vt:lpstr>Гражданско-патриотическое воспитание включает в себя: </vt:lpstr>
      <vt:lpstr>Шишацкая Екатерина</vt:lpstr>
      <vt:lpstr>Анна Кичкайло (Замай)  руководитель Лаборатории биомолекулярных и медицинских технологий КрасГМУ</vt:lpstr>
      <vt:lpstr>Игоря Большакова</vt:lpstr>
      <vt:lpstr>Светящийся белок в противоопухолевой терапии</vt:lpstr>
      <vt:lpstr>Олеся Махутова (Кормилец)</vt:lpstr>
      <vt:lpstr>Анна Деева, </vt:lpstr>
      <vt:lpstr>Александр Кирдянов</vt:lpstr>
      <vt:lpstr>Марина Брюханова</vt:lpstr>
      <vt:lpstr>Сергей Герасимов и Алексей Липшин</vt:lpstr>
      <vt:lpstr>Артём Силантьев</vt:lpstr>
      <vt:lpstr>Максим Молокеев,  старший научный сотрудник лаборатории кристаллофизики Института физики им. Л. В. Киренского</vt:lpstr>
      <vt:lpstr>Данил Кудинов</vt:lpstr>
      <vt:lpstr>Илья Рыжков </vt:lpstr>
      <vt:lpstr>За участие в мероприятиях, посвященных дню Российской науки объявляется благодарность всем студентам, предоставившим материалы для декады. </vt:lpstr>
      <vt:lpstr>Используемые ресурсы: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37</cp:revision>
  <dcterms:created xsi:type="dcterms:W3CDTF">2018-02-05T11:26:20Z</dcterms:created>
  <dcterms:modified xsi:type="dcterms:W3CDTF">2018-06-03T05:31:11Z</dcterms:modified>
</cp:coreProperties>
</file>